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rawings/drawing9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80" r:id="rId6"/>
    <p:sldId id="263" r:id="rId7"/>
    <p:sldId id="265" r:id="rId8"/>
    <p:sldId id="266" r:id="rId9"/>
    <p:sldId id="281" r:id="rId10"/>
    <p:sldId id="270" r:id="rId11"/>
    <p:sldId id="282" r:id="rId12"/>
    <p:sldId id="273" r:id="rId13"/>
    <p:sldId id="277" r:id="rId14"/>
    <p:sldId id="279" r:id="rId15"/>
    <p:sldId id="284" r:id="rId16"/>
    <p:sldId id="285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Classeur1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Classeur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Classeur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Classeur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Classeur1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Classeur1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Classeur1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Classeur1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Classeur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10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3.0854008814935888E-2"/>
          <c:y val="5.5741859465854797E-2"/>
          <c:w val="0.6326184816520577"/>
          <c:h val="0.8705818078390466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7.5393205566285398E-2"/>
                  <c:y val="-1.8869796328427797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/>
                      <a:t>5,21%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fr-FR"/>
              </a:p>
            </c:txPr>
            <c:showVal val="1"/>
            <c:showLeaderLines val="1"/>
          </c:dLbls>
          <c:cat>
            <c:strLit>
              <c:ptCount val="2"/>
              <c:pt idx="0">
                <c:v>HEMOPATHIES MALIGNES</c:v>
              </c:pt>
              <c:pt idx="1">
                <c:v> AUTRES HOSPITALISATION</c:v>
              </c:pt>
            </c:strLit>
          </c:cat>
          <c:val>
            <c:numRef>
              <c:f>Feuil1!$D$3:$D$4</c:f>
              <c:numCache>
                <c:formatCode>0.00%</c:formatCode>
                <c:ptCount val="2"/>
                <c:pt idx="0">
                  <c:v>5.2100000000000132E-2</c:v>
                </c:pt>
                <c:pt idx="1">
                  <c:v>0.94790000000000063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9284455009161585"/>
          <c:y val="0.40011870250185488"/>
          <c:w val="0.38852968850591812"/>
          <c:h val="0.5124134133582956"/>
        </c:manualLayout>
      </c:layout>
      <c:txPr>
        <a:bodyPr/>
        <a:lstStyle/>
        <a:p>
          <a:pPr>
            <a:defRPr sz="1400" b="1"/>
          </a:pPr>
          <a:endParaRPr lang="fr-FR"/>
        </a:p>
      </c:txPr>
    </c:legend>
    <c:plotVisOnly val="1"/>
  </c:chart>
  <c:spPr>
    <a:ln>
      <a:noFill/>
    </a:ln>
  </c:sp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30"/>
  <c:chart>
    <c:title/>
    <c:plotArea>
      <c:layout>
        <c:manualLayout>
          <c:layoutTarget val="inner"/>
          <c:xMode val="edge"/>
          <c:yMode val="edge"/>
          <c:x val="0.13614040588302373"/>
          <c:y val="0.11807100499937799"/>
          <c:w val="0.48365114202105425"/>
          <c:h val="0.79078662375277919"/>
        </c:manualLayout>
      </c:layout>
      <c:lineChart>
        <c:grouping val="standard"/>
        <c:ser>
          <c:idx val="0"/>
          <c:order val="0"/>
          <c:tx>
            <c:v>LEUCEMIES AIGUES</c:v>
          </c:tx>
          <c:dLbls>
            <c:txPr>
              <a:bodyPr/>
              <a:lstStyle/>
              <a:p>
                <a:pPr>
                  <a:defRPr sz="1400" b="1">
                    <a:solidFill>
                      <a:srgbClr val="FF0000"/>
                    </a:solidFill>
                  </a:defRPr>
                </a:pPr>
                <a:endParaRPr lang="fr-FR"/>
              </a:p>
            </c:txPr>
            <c:showVal val="1"/>
          </c:dLbls>
          <c:cat>
            <c:numLit>
              <c:formatCode>General</c:formatCode>
              <c:ptCount val="3"/>
              <c:pt idx="0">
                <c:v>2007</c:v>
              </c:pt>
              <c:pt idx="1">
                <c:v>2008</c:v>
              </c:pt>
              <c:pt idx="2">
                <c:v>2009</c:v>
              </c:pt>
            </c:numLit>
          </c:cat>
          <c:val>
            <c:numRef>
              <c:f>Feuil1!$B$28:$D$28</c:f>
              <c:numCache>
                <c:formatCode>0.00%</c:formatCode>
                <c:ptCount val="3"/>
                <c:pt idx="0">
                  <c:v>8.7000000000000046E-3</c:v>
                </c:pt>
                <c:pt idx="1">
                  <c:v>1.1700000000000387E-2</c:v>
                </c:pt>
                <c:pt idx="2">
                  <c:v>1.5100000000000021E-2</c:v>
                </c:pt>
              </c:numCache>
            </c:numRef>
          </c:val>
        </c:ser>
        <c:marker val="1"/>
        <c:axId val="73675136"/>
        <c:axId val="73676672"/>
      </c:lineChart>
      <c:catAx>
        <c:axId val="73675136"/>
        <c:scaling>
          <c:orientation val="minMax"/>
        </c:scaling>
        <c:axPos val="b"/>
        <c:numFmt formatCode="General" sourceLinked="1"/>
        <c:tickLblPos val="nextTo"/>
        <c:crossAx val="73676672"/>
        <c:crosses val="autoZero"/>
        <c:auto val="1"/>
        <c:lblAlgn val="ctr"/>
        <c:lblOffset val="100"/>
      </c:catAx>
      <c:valAx>
        <c:axId val="73676672"/>
        <c:scaling>
          <c:orientation val="minMax"/>
        </c:scaling>
        <c:axPos val="l"/>
        <c:numFmt formatCode="0.00%" sourceLinked="1"/>
        <c:tickLblPos val="nextTo"/>
        <c:crossAx val="73675136"/>
        <c:crosses val="autoZero"/>
        <c:crossBetween val="between"/>
      </c:valAx>
    </c:plotArea>
    <c:legend>
      <c:legendPos val="r"/>
    </c:legend>
    <c:plotVisOnly val="1"/>
  </c:chart>
  <c:spPr>
    <a:ln>
      <a:noFill/>
    </a:ln>
  </c:sp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v>HEMOPATHIES MALIGNES </c:v>
          </c:tx>
          <c:explosion val="25"/>
          <c:dLbls>
            <c:txPr>
              <a:bodyPr/>
              <a:lstStyle/>
              <a:p>
                <a:pPr>
                  <a:defRPr sz="2000" b="1"/>
                </a:pPr>
                <a:endParaRPr lang="fr-FR"/>
              </a:p>
            </c:txPr>
            <c:showVal val="1"/>
            <c:showLeaderLines val="1"/>
          </c:dLbls>
          <c:cat>
            <c:strLit>
              <c:ptCount val="2"/>
              <c:pt idx="0">
                <c:v>HORS D'ABIDJAN</c:v>
              </c:pt>
              <c:pt idx="1">
                <c:v> A ABIDJAN</c:v>
              </c:pt>
            </c:strLit>
          </c:cat>
          <c:val>
            <c:numRef>
              <c:f>Feuil1!$B$48:$B$49</c:f>
              <c:numCache>
                <c:formatCode>0%</c:formatCode>
                <c:ptCount val="2"/>
                <c:pt idx="0">
                  <c:v>0.32000000000000756</c:v>
                </c:pt>
                <c:pt idx="1">
                  <c:v>0.68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 rtl="0">
            <a:defRPr sz="1400" b="1"/>
          </a:pPr>
          <a:endParaRPr lang="fr-FR"/>
        </a:p>
      </c:txPr>
    </c:legend>
    <c:plotVisOnly val="1"/>
  </c:chart>
  <c:spPr>
    <a:ln>
      <a:noFill/>
    </a:ln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36"/>
  <c:chart>
    <c:title/>
    <c:view3D>
      <c:rAngAx val="1"/>
    </c:view3D>
    <c:plotArea>
      <c:layout>
        <c:manualLayout>
          <c:layoutTarget val="inner"/>
          <c:xMode val="edge"/>
          <c:yMode val="edge"/>
          <c:x val="0.12318418413213907"/>
          <c:y val="0.11027708357315341"/>
          <c:w val="0.85351155869647466"/>
          <c:h val="0.72121912784224751"/>
        </c:manualLayout>
      </c:layout>
      <c:bar3DChart>
        <c:barDir val="col"/>
        <c:grouping val="clustered"/>
        <c:ser>
          <c:idx val="0"/>
          <c:order val="0"/>
          <c:tx>
            <c:v>HEMOPATHIES MALIGNES</c:v>
          </c:tx>
          <c:dLbls>
            <c:txPr>
              <a:bodyPr/>
              <a:lstStyle/>
              <a:p>
                <a:pPr>
                  <a:defRPr sz="1400" b="1"/>
                </a:pPr>
                <a:endParaRPr lang="fr-FR"/>
              </a:p>
            </c:txPr>
            <c:showVal val="1"/>
          </c:dLbls>
          <c:cat>
            <c:strLit>
              <c:ptCount val="12"/>
              <c:pt idx="0">
                <c:v>VRIDI</c:v>
              </c:pt>
              <c:pt idx="1">
                <c:v> YOP</c:v>
              </c:pt>
              <c:pt idx="2">
                <c:v> ADJAME</c:v>
              </c:pt>
              <c:pt idx="3">
                <c:v> ABOBO</c:v>
              </c:pt>
              <c:pt idx="4">
                <c:v> ANYAMA</c:v>
              </c:pt>
              <c:pt idx="5">
                <c:v> Attécoubé</c:v>
              </c:pt>
              <c:pt idx="6">
                <c:v> COCODY</c:v>
              </c:pt>
              <c:pt idx="7">
                <c:v> TREICH</c:v>
              </c:pt>
              <c:pt idx="8">
                <c:v> MARCORY</c:v>
              </c:pt>
              <c:pt idx="9">
                <c:v> PLATEAU</c:v>
              </c:pt>
              <c:pt idx="10">
                <c:v> port-Bouet</c:v>
              </c:pt>
              <c:pt idx="11">
                <c:v> Koumassi</c:v>
              </c:pt>
            </c:strLit>
          </c:cat>
          <c:val>
            <c:numRef>
              <c:f>Feuil1!$A$110:$L$110</c:f>
              <c:numCache>
                <c:formatCode>0.00%</c:formatCode>
                <c:ptCount val="12"/>
                <c:pt idx="0" formatCode="0%">
                  <c:v>0</c:v>
                </c:pt>
                <c:pt idx="1">
                  <c:v>0.32350000000000789</c:v>
                </c:pt>
                <c:pt idx="2">
                  <c:v>4.4100000000000014E-2</c:v>
                </c:pt>
                <c:pt idx="3">
                  <c:v>8.8200000000000028E-2</c:v>
                </c:pt>
                <c:pt idx="4">
                  <c:v>5.8800000000000012E-2</c:v>
                </c:pt>
                <c:pt idx="5">
                  <c:v>1.4700000000000001E-2</c:v>
                </c:pt>
                <c:pt idx="6">
                  <c:v>0.33820000000000588</c:v>
                </c:pt>
                <c:pt idx="7">
                  <c:v>2.9399999999999999E-2</c:v>
                </c:pt>
                <c:pt idx="8">
                  <c:v>4.4100000000000014E-2</c:v>
                </c:pt>
                <c:pt idx="9">
                  <c:v>1.4700000000000001E-2</c:v>
                </c:pt>
                <c:pt idx="10">
                  <c:v>4.4100000000000014E-2</c:v>
                </c:pt>
                <c:pt idx="11" formatCode="0%">
                  <c:v>0</c:v>
                </c:pt>
              </c:numCache>
            </c:numRef>
          </c:val>
        </c:ser>
        <c:shape val="cylinder"/>
        <c:axId val="73795072"/>
        <c:axId val="73796608"/>
        <c:axId val="0"/>
      </c:bar3DChart>
      <c:catAx>
        <c:axId val="73795072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fr-FR"/>
          </a:p>
        </c:txPr>
        <c:crossAx val="73796608"/>
        <c:crosses val="autoZero"/>
        <c:auto val="1"/>
        <c:lblAlgn val="ctr"/>
        <c:lblOffset val="100"/>
      </c:catAx>
      <c:valAx>
        <c:axId val="73796608"/>
        <c:scaling>
          <c:orientation val="minMax"/>
        </c:scaling>
        <c:axPos val="l"/>
        <c:numFmt formatCode="0%" sourceLinked="1"/>
        <c:tickLblPos val="nextTo"/>
        <c:txPr>
          <a:bodyPr/>
          <a:lstStyle/>
          <a:p>
            <a:pPr>
              <a:defRPr sz="1200" b="1"/>
            </a:pPr>
            <a:endParaRPr lang="fr-FR"/>
          </a:p>
        </c:txPr>
        <c:crossAx val="73795072"/>
        <c:crosses val="autoZero"/>
        <c:crossBetween val="between"/>
      </c:valAx>
    </c:plotArea>
    <c:legend>
      <c:legendPos val="r"/>
      <c:txPr>
        <a:bodyPr/>
        <a:lstStyle/>
        <a:p>
          <a:pPr>
            <a:defRPr b="1"/>
          </a:pPr>
          <a:endParaRPr lang="fr-FR"/>
        </a:p>
      </c:txPr>
    </c:legend>
    <c:plotVisOnly val="1"/>
  </c:chart>
  <c:spPr>
    <a:ln>
      <a:noFill/>
    </a:ln>
  </c:sp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30"/>
  <c:chart>
    <c:title>
      <c:layout/>
    </c:title>
    <c:plotArea>
      <c:layout>
        <c:manualLayout>
          <c:layoutTarget val="inner"/>
          <c:xMode val="edge"/>
          <c:yMode val="edge"/>
          <c:x val="0.12252637052443929"/>
          <c:y val="0.11512640331476245"/>
          <c:w val="0.75799723520693241"/>
          <c:h val="0.77148216435430528"/>
        </c:manualLayout>
      </c:layout>
      <c:lineChart>
        <c:grouping val="standard"/>
        <c:ser>
          <c:idx val="0"/>
          <c:order val="0"/>
          <c:tx>
            <c:v>HEMOPATHIES MALIGNES</c:v>
          </c:tx>
          <c:dLbls>
            <c:dLbl>
              <c:idx val="0"/>
              <c:layout>
                <c:manualLayout>
                  <c:x val="-2.8969735487540012E-2"/>
                  <c:y val="5.9909422378233122E-2"/>
                </c:manualLayout>
              </c:layout>
              <c:showVal val="1"/>
            </c:dLbl>
            <c:dLbl>
              <c:idx val="1"/>
              <c:layout>
                <c:manualLayout>
                  <c:x val="-4.0111941444286113E-2"/>
                  <c:y val="5.990942237823312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>
                    <a:solidFill>
                      <a:srgbClr val="FF0000"/>
                    </a:solidFill>
                  </a:defRPr>
                </a:pPr>
                <a:endParaRPr lang="fr-FR"/>
              </a:p>
            </c:txPr>
            <c:showVal val="1"/>
          </c:dLbls>
          <c:cat>
            <c:numLit>
              <c:formatCode>General</c:formatCode>
              <c:ptCount val="3"/>
              <c:pt idx="0">
                <c:v>2007</c:v>
              </c:pt>
              <c:pt idx="1">
                <c:v>2008</c:v>
              </c:pt>
              <c:pt idx="2">
                <c:v>2009</c:v>
              </c:pt>
            </c:numLit>
          </c:cat>
          <c:val>
            <c:numRef>
              <c:f>Feuil1!$C$140:$E$140</c:f>
              <c:numCache>
                <c:formatCode>0.00%</c:formatCode>
                <c:ptCount val="3"/>
                <c:pt idx="0" formatCode="0%">
                  <c:v>4.0100000000000004E-2</c:v>
                </c:pt>
                <c:pt idx="1">
                  <c:v>4.8300000000000003E-2</c:v>
                </c:pt>
                <c:pt idx="2">
                  <c:v>6.6400000000000001E-2</c:v>
                </c:pt>
              </c:numCache>
            </c:numRef>
          </c:val>
        </c:ser>
        <c:marker val="1"/>
        <c:axId val="68765568"/>
        <c:axId val="68767104"/>
      </c:lineChart>
      <c:catAx>
        <c:axId val="687655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fr-FR"/>
          </a:p>
        </c:txPr>
        <c:crossAx val="68767104"/>
        <c:crosses val="autoZero"/>
        <c:auto val="1"/>
        <c:lblAlgn val="ctr"/>
        <c:lblOffset val="100"/>
      </c:catAx>
      <c:valAx>
        <c:axId val="68767104"/>
        <c:scaling>
          <c:orientation val="minMax"/>
        </c:scaling>
        <c:axPos val="l"/>
        <c:numFmt formatCode="0%" sourceLinked="1"/>
        <c:tickLblPos val="nextTo"/>
        <c:txPr>
          <a:bodyPr/>
          <a:lstStyle/>
          <a:p>
            <a:pPr>
              <a:defRPr sz="1200" b="1"/>
            </a:pPr>
            <a:endParaRPr lang="fr-FR"/>
          </a:p>
        </c:txPr>
        <c:crossAx val="68765568"/>
        <c:crosses val="autoZero"/>
        <c:crossBetween val="between"/>
      </c:valAx>
      <c:spPr>
        <a:ln>
          <a:noFill/>
        </a:ln>
      </c:spPr>
    </c:plotArea>
    <c:plotVisOnly val="1"/>
  </c:chart>
  <c:spPr>
    <a:ln>
      <a:noFill/>
    </a:ln>
  </c:spPr>
  <c:txPr>
    <a:bodyPr/>
    <a:lstStyle/>
    <a:p>
      <a:pPr>
        <a:defRPr b="1"/>
      </a:pPr>
      <a:endParaRPr lang="fr-FR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30"/>
  <c:chart>
    <c:title>
      <c:layout>
        <c:manualLayout>
          <c:xMode val="edge"/>
          <c:yMode val="edge"/>
          <c:x val="0.23214588801399824"/>
          <c:y val="5.0925925925925923E-2"/>
        </c:manualLayout>
      </c:layout>
    </c:title>
    <c:plotArea>
      <c:layout>
        <c:manualLayout>
          <c:layoutTarget val="inner"/>
          <c:xMode val="edge"/>
          <c:yMode val="edge"/>
          <c:x val="6.743550348889317E-2"/>
          <c:y val="0.19386973687113024"/>
          <c:w val="0.65147189680560325"/>
          <c:h val="0.61015202511450772"/>
        </c:manualLayout>
      </c:layout>
      <c:lineChart>
        <c:grouping val="standard"/>
        <c:ser>
          <c:idx val="0"/>
          <c:order val="0"/>
          <c:tx>
            <c:v>hémopathies malignes </c:v>
          </c:tx>
          <c:dLbls>
            <c:dLbl>
              <c:idx val="0"/>
              <c:layout>
                <c:manualLayout>
                  <c:x val="0"/>
                  <c:y val="8.403361344537813E-2"/>
                </c:manualLayout>
              </c:layout>
              <c:showVal val="1"/>
            </c:dLbl>
            <c:dLbl>
              <c:idx val="1"/>
              <c:layout>
                <c:manualLayout>
                  <c:x val="2.0325203252032522E-3"/>
                  <c:y val="5.6022408963585381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solidFill>
                      <a:srgbClr val="FF0000"/>
                    </a:solidFill>
                  </a:defRPr>
                </a:pPr>
                <a:endParaRPr lang="fr-FR"/>
              </a:p>
            </c:txPr>
            <c:showVal val="1"/>
          </c:dLbls>
          <c:cat>
            <c:numLit>
              <c:formatCode>General</c:formatCode>
              <c:ptCount val="3"/>
              <c:pt idx="0">
                <c:v>2007</c:v>
              </c:pt>
              <c:pt idx="1">
                <c:v>2008</c:v>
              </c:pt>
              <c:pt idx="2">
                <c:v>2009</c:v>
              </c:pt>
            </c:numLit>
          </c:cat>
          <c:val>
            <c:numRef>
              <c:f>Feuil1!$B$5:$D$5</c:f>
              <c:numCache>
                <c:formatCode>General</c:formatCode>
                <c:ptCount val="3"/>
                <c:pt idx="0">
                  <c:v>23</c:v>
                </c:pt>
                <c:pt idx="1">
                  <c:v>33</c:v>
                </c:pt>
                <c:pt idx="2">
                  <c:v>44</c:v>
                </c:pt>
              </c:numCache>
            </c:numRef>
          </c:val>
        </c:ser>
        <c:marker val="1"/>
        <c:axId val="68783488"/>
        <c:axId val="67441792"/>
      </c:lineChart>
      <c:catAx>
        <c:axId val="68783488"/>
        <c:scaling>
          <c:orientation val="minMax"/>
        </c:scaling>
        <c:axPos val="b"/>
        <c:numFmt formatCode="General" sourceLinked="1"/>
        <c:tickLblPos val="nextTo"/>
        <c:crossAx val="67441792"/>
        <c:crosses val="autoZero"/>
        <c:auto val="1"/>
        <c:lblAlgn val="ctr"/>
        <c:lblOffset val="100"/>
      </c:catAx>
      <c:valAx>
        <c:axId val="67441792"/>
        <c:scaling>
          <c:orientation val="minMax"/>
        </c:scaling>
        <c:axPos val="l"/>
        <c:numFmt formatCode="General" sourceLinked="1"/>
        <c:tickLblPos val="nextTo"/>
        <c:crossAx val="68783488"/>
        <c:crosses val="autoZero"/>
        <c:crossBetween val="between"/>
      </c:valAx>
    </c:plotArea>
    <c:legend>
      <c:legendPos val="r"/>
      <c:layout/>
    </c:legend>
    <c:plotVisOnly val="1"/>
  </c:chart>
  <c:spPr>
    <a:ln>
      <a:noFill/>
    </a:ln>
  </c:spPr>
  <c:txPr>
    <a:bodyPr/>
    <a:lstStyle/>
    <a:p>
      <a:pPr>
        <a:defRPr sz="1200" b="1"/>
      </a:pPr>
      <a:endParaRPr lang="fr-F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8.2204073328043567E-2"/>
          <c:y val="0.10335422357919546"/>
          <c:w val="0.67120604135771023"/>
          <c:h val="0.79329166026950415"/>
        </c:manualLayout>
      </c:layout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000" b="1"/>
                </a:pPr>
                <a:endParaRPr lang="fr-FR"/>
              </a:p>
            </c:txPr>
            <c:showVal val="1"/>
            <c:showLeaderLines val="1"/>
          </c:dLbls>
          <c:cat>
            <c:strLit>
              <c:ptCount val="4"/>
              <c:pt idx="0">
                <c:v>SLP</c:v>
              </c:pt>
              <c:pt idx="1">
                <c:v> SMP</c:v>
              </c:pt>
              <c:pt idx="2">
                <c:v> LA</c:v>
              </c:pt>
              <c:pt idx="3">
                <c:v> myélodysplasie</c:v>
              </c:pt>
            </c:strLit>
          </c:cat>
          <c:val>
            <c:numRef>
              <c:f>Feuil1!$B$113:$B$116</c:f>
              <c:numCache>
                <c:formatCode>0%</c:formatCode>
                <c:ptCount val="4"/>
                <c:pt idx="0">
                  <c:v>0.47000000000000008</c:v>
                </c:pt>
                <c:pt idx="1">
                  <c:v>0.29000000000000031</c:v>
                </c:pt>
                <c:pt idx="2">
                  <c:v>0.22</c:v>
                </c:pt>
                <c:pt idx="3">
                  <c:v>1.0000000000000005E-2</c:v>
                </c:pt>
              </c:numCache>
            </c:numRef>
          </c:val>
        </c:ser>
      </c:pie3DChart>
    </c:plotArea>
    <c:legend>
      <c:legendPos val="r"/>
      <c:txPr>
        <a:bodyPr/>
        <a:lstStyle/>
        <a:p>
          <a:pPr rtl="0">
            <a:defRPr sz="1400" b="1"/>
          </a:pPr>
          <a:endParaRPr lang="fr-FR"/>
        </a:p>
      </c:txPr>
    </c:legend>
    <c:plotVisOnly val="1"/>
  </c:chart>
  <c:spPr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0185189772626735"/>
          <c:w val="0.86095975503062161"/>
          <c:h val="0.89814814814814814"/>
        </c:manualLayout>
      </c:layout>
      <c:pie3DChart>
        <c:varyColors val="1"/>
        <c:ser>
          <c:idx val="0"/>
          <c:order val="0"/>
          <c:tx>
            <c:v>SYNDROMES LYMPHOPROLIFERATIFS</c:v>
          </c:tx>
          <c:explosion val="46"/>
          <c:dLbls>
            <c:txPr>
              <a:bodyPr/>
              <a:lstStyle/>
              <a:p>
                <a:pPr>
                  <a:defRPr sz="1800" b="1"/>
                </a:pPr>
                <a:endParaRPr lang="fr-FR"/>
              </a:p>
            </c:txPr>
            <c:showVal val="1"/>
            <c:showLeaderLines val="1"/>
          </c:dLbls>
          <c:cat>
            <c:strLit>
              <c:ptCount val="5"/>
              <c:pt idx="0">
                <c:v>BURKITT</c:v>
              </c:pt>
              <c:pt idx="1">
                <c:v>LMNH</c:v>
              </c:pt>
              <c:pt idx="2">
                <c:v> MM</c:v>
              </c:pt>
              <c:pt idx="3">
                <c:v> MDH</c:v>
              </c:pt>
              <c:pt idx="4">
                <c:v> LLC</c:v>
              </c:pt>
            </c:strLit>
          </c:cat>
          <c:val>
            <c:numRef>
              <c:f>Feuil1!$C$3:$C$7</c:f>
              <c:numCache>
                <c:formatCode>0.00%</c:formatCode>
                <c:ptCount val="5"/>
                <c:pt idx="0">
                  <c:v>0.34040000000000031</c:v>
                </c:pt>
                <c:pt idx="1">
                  <c:v>0.27660000000000001</c:v>
                </c:pt>
                <c:pt idx="2">
                  <c:v>0.14890000000000259</c:v>
                </c:pt>
                <c:pt idx="3">
                  <c:v>0.12770000000000001</c:v>
                </c:pt>
                <c:pt idx="4">
                  <c:v>0.10639999999999998</c:v>
                </c:pt>
              </c:numCache>
            </c:numRef>
          </c:val>
        </c:ser>
      </c:pie3DChart>
      <c:spPr>
        <a:ln>
          <a:noFill/>
        </a:ln>
      </c:spPr>
    </c:plotArea>
    <c:legend>
      <c:legendPos val="r"/>
      <c:txPr>
        <a:bodyPr/>
        <a:lstStyle/>
        <a:p>
          <a:pPr rtl="0">
            <a:defRPr sz="1200" b="1"/>
          </a:pPr>
          <a:endParaRPr lang="fr-FR"/>
        </a:p>
      </c:txPr>
    </c:legend>
    <c:plotVisOnly val="1"/>
  </c:chart>
  <c:spPr>
    <a:noFill/>
    <a:ln>
      <a:noFill/>
    </a:ln>
  </c:sp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30"/>
  <c:chart>
    <c:title/>
    <c:plotArea>
      <c:layout>
        <c:manualLayout>
          <c:layoutTarget val="inner"/>
          <c:xMode val="edge"/>
          <c:yMode val="edge"/>
          <c:x val="9.9459558076567506E-2"/>
          <c:y val="0.13725463804203974"/>
          <c:w val="0.58277504103728317"/>
          <c:h val="0.73570214393176037"/>
        </c:manualLayout>
      </c:layout>
      <c:lineChart>
        <c:grouping val="standard"/>
        <c:ser>
          <c:idx val="0"/>
          <c:order val="0"/>
          <c:tx>
            <c:v>HEMOPATHIES MALIGNES</c:v>
          </c:tx>
          <c:dLbls>
            <c:dLbl>
              <c:idx val="0"/>
              <c:layout>
                <c:manualLayout>
                  <c:x val="-3.1602233224481205E-2"/>
                  <c:y val="5.6717476072314824E-2"/>
                </c:manualLayout>
              </c:layout>
              <c:showVal val="1"/>
            </c:dLbl>
            <c:dLbl>
              <c:idx val="1"/>
              <c:layout>
                <c:manualLayout>
                  <c:x val="-4.4243126514273673E-2"/>
                  <c:y val="6.0262318326834464E-2"/>
                </c:manualLayout>
              </c:layout>
              <c:showVal val="1"/>
            </c:dLbl>
            <c:dLbl>
              <c:idx val="2"/>
              <c:layout>
                <c:manualLayout>
                  <c:x val="-2.5281786579585092E-2"/>
                  <c:y val="6.3807160581354147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rgbClr val="FF0000"/>
                    </a:solidFill>
                  </a:defRPr>
                </a:pPr>
                <a:endParaRPr lang="fr-FR"/>
              </a:p>
            </c:txPr>
            <c:showVal val="1"/>
          </c:dLbls>
          <c:cat>
            <c:numLit>
              <c:formatCode>General</c:formatCode>
              <c:ptCount val="3"/>
              <c:pt idx="0">
                <c:v>2007</c:v>
              </c:pt>
              <c:pt idx="1">
                <c:v>2008</c:v>
              </c:pt>
              <c:pt idx="2">
                <c:v>2009</c:v>
              </c:pt>
            </c:numLit>
          </c:cat>
          <c:val>
            <c:numRef>
              <c:f>Feuil1!$C$24:$E$24</c:f>
              <c:numCache>
                <c:formatCode>0.00%</c:formatCode>
                <c:ptCount val="3"/>
                <c:pt idx="0">
                  <c:v>1.9199999999999998E-2</c:v>
                </c:pt>
                <c:pt idx="1">
                  <c:v>2.1999999999999999E-2</c:v>
                </c:pt>
                <c:pt idx="2">
                  <c:v>3.1700000000000006E-2</c:v>
                </c:pt>
              </c:numCache>
            </c:numRef>
          </c:val>
        </c:ser>
        <c:marker val="1"/>
        <c:axId val="72363008"/>
        <c:axId val="72368896"/>
      </c:lineChart>
      <c:catAx>
        <c:axId val="723630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fr-FR"/>
          </a:p>
        </c:txPr>
        <c:crossAx val="72368896"/>
        <c:crosses val="autoZero"/>
        <c:auto val="1"/>
        <c:lblAlgn val="ctr"/>
        <c:lblOffset val="100"/>
      </c:catAx>
      <c:valAx>
        <c:axId val="72368896"/>
        <c:scaling>
          <c:orientation val="minMax"/>
        </c:scaling>
        <c:axPos val="l"/>
        <c:numFmt formatCode="0.00%" sourceLinked="1"/>
        <c:tickLblPos val="nextTo"/>
        <c:txPr>
          <a:bodyPr/>
          <a:lstStyle/>
          <a:p>
            <a:pPr>
              <a:defRPr sz="1200" b="1"/>
            </a:pPr>
            <a:endParaRPr lang="fr-FR"/>
          </a:p>
        </c:txPr>
        <c:crossAx val="72363008"/>
        <c:crosses val="autoZero"/>
        <c:crossBetween val="between"/>
      </c:valAx>
    </c:plotArea>
    <c:legend>
      <c:legendPos val="r"/>
      <c:txPr>
        <a:bodyPr/>
        <a:lstStyle/>
        <a:p>
          <a:pPr>
            <a:defRPr sz="1200" b="1"/>
          </a:pPr>
          <a:endParaRPr lang="fr-FR"/>
        </a:p>
      </c:txPr>
    </c:legend>
    <c:plotVisOnly val="1"/>
  </c:chart>
  <c:spPr>
    <a:ln>
      <a:noFill/>
    </a:ln>
  </c:sp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0193962785063319E-2"/>
          <c:y val="5.5984862357321905E-4"/>
          <c:w val="0.67149837887912223"/>
          <c:h val="0.80328077572209533"/>
        </c:manualLayout>
      </c:layout>
      <c:pie3DChart>
        <c:varyColors val="1"/>
        <c:ser>
          <c:idx val="0"/>
          <c:order val="0"/>
          <c:explosion val="32"/>
          <c:dLbls>
            <c:dLbl>
              <c:idx val="1"/>
              <c:layout>
                <c:manualLayout>
                  <c:x val="7.8177660708332763E-2"/>
                  <c:y val="-3.8767747054874152E-2"/>
                </c:manualLayout>
              </c:layout>
              <c:showVal val="1"/>
            </c:dLbl>
            <c:dLbl>
              <c:idx val="2"/>
              <c:layout>
                <c:manualLayout>
                  <c:x val="-9.3466116377671243E-2"/>
                  <c:y val="3.9890130012818201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fr-FR"/>
              </a:p>
            </c:txPr>
            <c:showVal val="1"/>
            <c:showLeaderLines val="1"/>
          </c:dLbls>
          <c:cat>
            <c:strLit>
              <c:ptCount val="4"/>
              <c:pt idx="0">
                <c:v>LMC</c:v>
              </c:pt>
              <c:pt idx="1">
                <c:v> polyglobulie</c:v>
              </c:pt>
              <c:pt idx="2">
                <c:v> thrombocytémie</c:v>
              </c:pt>
              <c:pt idx="3">
                <c:v> myélofibrose</c:v>
              </c:pt>
            </c:strLit>
          </c:cat>
          <c:val>
            <c:numRef>
              <c:f>Feuil1!$C$69:$C$72</c:f>
              <c:numCache>
                <c:formatCode>0.00%</c:formatCode>
                <c:ptCount val="4"/>
                <c:pt idx="0">
                  <c:v>0.89649999999999996</c:v>
                </c:pt>
                <c:pt idx="1">
                  <c:v>3.4500000000000003E-2</c:v>
                </c:pt>
                <c:pt idx="2">
                  <c:v>3.4500000000000003E-2</c:v>
                </c:pt>
                <c:pt idx="3">
                  <c:v>3.4500000000000003E-2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82826382813259469"/>
          <c:y val="0.16946813724813686"/>
          <c:w val="0.16247691260814617"/>
          <c:h val="0.43320929524626711"/>
        </c:manualLayout>
      </c:layout>
      <c:txPr>
        <a:bodyPr/>
        <a:lstStyle/>
        <a:p>
          <a:pPr rtl="0">
            <a:defRPr sz="1200" b="1"/>
          </a:pPr>
          <a:endParaRPr lang="fr-FR"/>
        </a:p>
      </c:txPr>
    </c:legend>
    <c:plotVisOnly val="1"/>
  </c:chart>
  <c:spPr>
    <a:ln>
      <a:noFill/>
    </a:ln>
  </c:sp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30"/>
  <c:chart>
    <c:title/>
    <c:plotArea>
      <c:layout>
        <c:manualLayout>
          <c:layoutTarget val="inner"/>
          <c:xMode val="edge"/>
          <c:yMode val="edge"/>
          <c:x val="0.23355183810989424"/>
          <c:y val="0.16251174309680771"/>
          <c:w val="0.5059896918258604"/>
          <c:h val="0.70164665637673218"/>
        </c:manualLayout>
      </c:layout>
      <c:lineChart>
        <c:grouping val="standard"/>
        <c:ser>
          <c:idx val="0"/>
          <c:order val="0"/>
          <c:tx>
            <c:v>SYNDROMES MYELOPROLIFERATIFS</c:v>
          </c:tx>
          <c:dLbls>
            <c:dLbl>
              <c:idx val="0"/>
              <c:layout>
                <c:manualLayout>
                  <c:x val="-4.5073370865437792E-2"/>
                  <c:y val="5.0469485433791504E-2"/>
                </c:manualLayout>
              </c:layout>
              <c:showVal val="1"/>
            </c:dLbl>
            <c:dLbl>
              <c:idx val="1"/>
              <c:layout>
                <c:manualLayout>
                  <c:x val="-4.7122160450230433E-2"/>
                  <c:y val="4.7104853071538444E-2"/>
                </c:manualLayout>
              </c:layout>
              <c:showVal val="1"/>
            </c:dLbl>
            <c:dLbl>
              <c:idx val="2"/>
              <c:layout>
                <c:manualLayout>
                  <c:x val="-5.1219739619815713E-2"/>
                  <c:y val="6.056338252054942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rgbClr val="FF0000"/>
                    </a:solidFill>
                  </a:defRPr>
                </a:pPr>
                <a:endParaRPr lang="fr-FR"/>
              </a:p>
            </c:txPr>
            <c:showVal val="1"/>
          </c:dLbls>
          <c:cat>
            <c:numLit>
              <c:formatCode>General</c:formatCode>
              <c:ptCount val="3"/>
              <c:pt idx="0">
                <c:v>2007</c:v>
              </c:pt>
              <c:pt idx="1">
                <c:v>2008</c:v>
              </c:pt>
              <c:pt idx="2">
                <c:v>2009</c:v>
              </c:pt>
            </c:numLit>
          </c:cat>
          <c:val>
            <c:numRef>
              <c:f>Feuil1!$C$4:$C$6</c:f>
              <c:numCache>
                <c:formatCode>0.00%</c:formatCode>
                <c:ptCount val="3"/>
                <c:pt idx="0">
                  <c:v>1.2100000000000001E-2</c:v>
                </c:pt>
                <c:pt idx="1">
                  <c:v>1.3200000000000081E-2</c:v>
                </c:pt>
                <c:pt idx="2">
                  <c:v>1.9599999999999999E-2</c:v>
                </c:pt>
              </c:numCache>
            </c:numRef>
          </c:val>
        </c:ser>
        <c:marker val="1"/>
        <c:axId val="72286208"/>
        <c:axId val="72287744"/>
      </c:lineChart>
      <c:catAx>
        <c:axId val="722862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fr-FR"/>
          </a:p>
        </c:txPr>
        <c:crossAx val="72287744"/>
        <c:crosses val="autoZero"/>
        <c:auto val="1"/>
        <c:lblAlgn val="ctr"/>
        <c:lblOffset val="100"/>
      </c:catAx>
      <c:valAx>
        <c:axId val="72287744"/>
        <c:scaling>
          <c:orientation val="minMax"/>
        </c:scaling>
        <c:axPos val="l"/>
        <c:numFmt formatCode="0.00%" sourceLinked="1"/>
        <c:tickLblPos val="nextTo"/>
        <c:txPr>
          <a:bodyPr/>
          <a:lstStyle/>
          <a:p>
            <a:pPr>
              <a:defRPr sz="1200" b="1"/>
            </a:pPr>
            <a:endParaRPr lang="fr-FR"/>
          </a:p>
        </c:txPr>
        <c:crossAx val="72286208"/>
        <c:crosses val="autoZero"/>
        <c:crossBetween val="between"/>
      </c:valAx>
    </c:plotArea>
    <c:legend>
      <c:legendPos val="r"/>
      <c:txPr>
        <a:bodyPr/>
        <a:lstStyle/>
        <a:p>
          <a:pPr>
            <a:defRPr b="1"/>
          </a:pPr>
          <a:endParaRPr lang="fr-FR"/>
        </a:p>
      </c:txPr>
    </c:legend>
    <c:plotVisOnly val="1"/>
  </c:chart>
  <c:spPr>
    <a:ln>
      <a:noFill/>
    </a:ln>
  </c:sp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000" b="1"/>
                </a:pPr>
                <a:endParaRPr lang="fr-FR"/>
              </a:p>
            </c:txPr>
            <c:showVal val="1"/>
            <c:showLeaderLines val="1"/>
          </c:dLbls>
          <c:cat>
            <c:strLit>
              <c:ptCount val="3"/>
              <c:pt idx="0">
                <c:v>LAL</c:v>
              </c:pt>
              <c:pt idx="1">
                <c:v>LAM</c:v>
              </c:pt>
              <c:pt idx="2">
                <c:v>LA BICLONALE</c:v>
              </c:pt>
            </c:strLit>
          </c:cat>
          <c:val>
            <c:numRef>
              <c:f>Feuil1!$C$166:$C$168</c:f>
              <c:numCache>
                <c:formatCode>0.00%</c:formatCode>
                <c:ptCount val="3"/>
                <c:pt idx="0">
                  <c:v>0.56520000000000004</c:v>
                </c:pt>
                <c:pt idx="1">
                  <c:v>0.39130000000001075</c:v>
                </c:pt>
                <c:pt idx="2">
                  <c:v>4.3500000000000004E-2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6815627877659765"/>
          <c:y val="0.3937410601452665"/>
          <c:w val="0.18681557863428422"/>
          <c:h val="0.19135358080240317"/>
        </c:manualLayout>
      </c:layout>
      <c:txPr>
        <a:bodyPr/>
        <a:lstStyle/>
        <a:p>
          <a:pPr rtl="0">
            <a:defRPr sz="1200" b="1"/>
          </a:pPr>
          <a:endParaRPr lang="fr-FR"/>
        </a:p>
      </c:txPr>
    </c:legend>
    <c:plotVisOnly val="1"/>
  </c:chart>
  <c:spPr>
    <a:ln>
      <a:noFill/>
    </a:ln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0.32051</cdr:x>
      <cdr:y>0.10954</cdr:y>
    </cdr:from>
    <cdr:to>
      <cdr:x>0.51056</cdr:x>
      <cdr:y>0.17771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1895475" y="428625"/>
          <a:ext cx="112395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  <cdr:relSizeAnchor xmlns:cdr="http://schemas.openxmlformats.org/drawingml/2006/chartDrawing">
    <cdr:from>
      <cdr:x>0.35594</cdr:x>
      <cdr:y>0.08163</cdr:y>
    </cdr:from>
    <cdr:to>
      <cdr:x>0.52345</cdr:x>
      <cdr:y>0.15452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2929244" y="400041"/>
          <a:ext cx="137854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2000" b="1" dirty="0"/>
            <a:t>N = 100</a:t>
          </a:r>
        </a:p>
      </cdr:txBody>
    </cdr:sp>
  </cdr:relSizeAnchor>
  <cdr:relSizeAnchor xmlns:cdr="http://schemas.openxmlformats.org/drawingml/2006/chartDrawing">
    <cdr:from>
      <cdr:x>0.04598</cdr:x>
      <cdr:y>0.73761</cdr:y>
    </cdr:from>
    <cdr:to>
      <cdr:x>0.33507</cdr:x>
      <cdr:y>0.82508</cdr:y>
    </cdr:to>
    <cdr:sp macro="" textlink="">
      <cdr:nvSpPr>
        <cdr:cNvPr id="4" name="ZoneTexte 3"/>
        <cdr:cNvSpPr txBox="1"/>
      </cdr:nvSpPr>
      <cdr:spPr>
        <a:xfrm xmlns:a="http://schemas.openxmlformats.org/drawingml/2006/main">
          <a:off x="185711" y="3338396"/>
          <a:ext cx="1167504" cy="3958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fr-FR" sz="2000" b="1" dirty="0" smtClean="0"/>
            <a:t>N=1820</a:t>
          </a:r>
          <a:endParaRPr lang="fr-FR" sz="20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0.72851</cdr:x>
      <cdr:y>0.18571</cdr:y>
    </cdr:from>
    <cdr:to>
      <cdr:x>0.89819</cdr:x>
      <cdr:y>0.24286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3067072" y="928694"/>
          <a:ext cx="7143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fr-FR" sz="1400" dirty="0"/>
            <a:t>n=44</a:t>
          </a:r>
        </a:p>
      </cdr:txBody>
    </cdr:sp>
  </cdr:relSizeAnchor>
  <cdr:relSizeAnchor xmlns:cdr="http://schemas.openxmlformats.org/drawingml/2006/chartDrawing">
    <cdr:from>
      <cdr:x>0.17571</cdr:x>
      <cdr:y>0.52857</cdr:y>
    </cdr:from>
    <cdr:to>
      <cdr:x>0.31722</cdr:x>
      <cdr:y>0.57143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739749" y="2643206"/>
          <a:ext cx="595770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fr-FR" sz="1200" dirty="0" smtClean="0"/>
            <a:t>N=23</a:t>
          </a:r>
          <a:endParaRPr lang="fr-FR" sz="1200" dirty="0"/>
        </a:p>
      </cdr:txBody>
    </cdr:sp>
  </cdr:relSizeAnchor>
  <cdr:relSizeAnchor xmlns:cdr="http://schemas.openxmlformats.org/drawingml/2006/chartDrawing">
    <cdr:from>
      <cdr:x>0.47642</cdr:x>
      <cdr:y>0.41985</cdr:y>
    </cdr:from>
    <cdr:to>
      <cdr:x>0.70283</cdr:x>
      <cdr:y>0.62189</cdr:y>
    </cdr:to>
    <cdr:sp macro="" textlink="">
      <cdr:nvSpPr>
        <cdr:cNvPr id="4" name="ZoneTexte 3"/>
        <cdr:cNvSpPr txBox="1"/>
      </cdr:nvSpPr>
      <cdr:spPr>
        <a:xfrm xmlns:a="http://schemas.openxmlformats.org/drawingml/2006/main">
          <a:off x="1924064" y="190023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  <cdr:relSizeAnchor xmlns:cdr="http://schemas.openxmlformats.org/drawingml/2006/chartDrawing">
    <cdr:from>
      <cdr:x>0.44104</cdr:x>
      <cdr:y>0.43564</cdr:y>
    </cdr:from>
    <cdr:to>
      <cdr:x>0.60024</cdr:x>
      <cdr:y>0.5</cdr:y>
    </cdr:to>
    <cdr:sp macro="" textlink="">
      <cdr:nvSpPr>
        <cdr:cNvPr id="5" name="ZoneTexte 4"/>
        <cdr:cNvSpPr txBox="1"/>
      </cdr:nvSpPr>
      <cdr:spPr>
        <a:xfrm xmlns:a="http://schemas.openxmlformats.org/drawingml/2006/main">
          <a:off x="1856818" y="2178471"/>
          <a:ext cx="670241" cy="3218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fr-FR" sz="1200" dirty="0" smtClean="0"/>
            <a:t>N=33 </a:t>
          </a:r>
          <a:endParaRPr lang="fr-FR" sz="12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0.04799</cdr:x>
      <cdr:y>0.2</cdr:y>
    </cdr:from>
    <cdr:to>
      <cdr:x>0.1548</cdr:x>
      <cdr:y>0.26742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295275" y="847725"/>
          <a:ext cx="657225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fr-FR" sz="1400" b="1" dirty="0"/>
            <a:t>n=6</a:t>
          </a:r>
        </a:p>
      </cdr:txBody>
    </cdr:sp>
  </cdr:relSizeAnchor>
  <cdr:relSizeAnchor xmlns:cdr="http://schemas.openxmlformats.org/drawingml/2006/chartDrawing">
    <cdr:from>
      <cdr:x>0.70588</cdr:x>
      <cdr:y>0.78427</cdr:y>
    </cdr:from>
    <cdr:to>
      <cdr:x>0.79721</cdr:x>
      <cdr:y>1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4343400" y="3933825"/>
          <a:ext cx="561975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fr-FR" sz="1400" b="1" dirty="0"/>
            <a:t>n=13</a:t>
          </a:r>
        </a:p>
      </cdr:txBody>
    </cdr:sp>
  </cdr:relSizeAnchor>
  <cdr:relSizeAnchor xmlns:cdr="http://schemas.openxmlformats.org/drawingml/2006/chartDrawing">
    <cdr:from>
      <cdr:x>0.22291</cdr:x>
      <cdr:y>0.42022</cdr:y>
    </cdr:from>
    <cdr:to>
      <cdr:x>0.37152</cdr:x>
      <cdr:y>0.63596</cdr:y>
    </cdr:to>
    <cdr:sp macro="" textlink="">
      <cdr:nvSpPr>
        <cdr:cNvPr id="4" name="ZoneTexte 3"/>
        <cdr:cNvSpPr txBox="1"/>
      </cdr:nvSpPr>
      <cdr:spPr>
        <a:xfrm xmlns:a="http://schemas.openxmlformats.org/drawingml/2006/main">
          <a:off x="1371600" y="17811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  <cdr:relSizeAnchor xmlns:cdr="http://schemas.openxmlformats.org/drawingml/2006/chartDrawing">
    <cdr:from>
      <cdr:x>0.24923</cdr:x>
      <cdr:y>0.4382</cdr:y>
    </cdr:from>
    <cdr:to>
      <cdr:x>0.39783</cdr:x>
      <cdr:y>0.65393</cdr:y>
    </cdr:to>
    <cdr:sp macro="" textlink="">
      <cdr:nvSpPr>
        <cdr:cNvPr id="5" name="ZoneTexte 4"/>
        <cdr:cNvSpPr txBox="1"/>
      </cdr:nvSpPr>
      <cdr:spPr>
        <a:xfrm xmlns:a="http://schemas.openxmlformats.org/drawingml/2006/main">
          <a:off x="1533525" y="18573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0.17381</cdr:x>
      <cdr:y>0.56097</cdr:y>
    </cdr:from>
    <cdr:to>
      <cdr:x>0.3255</cdr:x>
      <cdr:y>0.8162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1047750" y="20097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fr-FR" sz="1400" b="1" dirty="0"/>
            <a:t>n=11</a:t>
          </a:r>
        </a:p>
      </cdr:txBody>
    </cdr:sp>
  </cdr:relSizeAnchor>
  <cdr:relSizeAnchor xmlns:cdr="http://schemas.openxmlformats.org/drawingml/2006/chartDrawing">
    <cdr:from>
      <cdr:x>0.39976</cdr:x>
      <cdr:y>0.49241</cdr:y>
    </cdr:from>
    <cdr:to>
      <cdr:x>0.51195</cdr:x>
      <cdr:y>0.74764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1614470" y="2228629"/>
          <a:ext cx="453091" cy="11551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fr-FR" sz="1400" b="1" dirty="0"/>
            <a:t>n=15</a:t>
          </a:r>
        </a:p>
      </cdr:txBody>
    </cdr:sp>
  </cdr:relSizeAnchor>
  <cdr:relSizeAnchor xmlns:cdr="http://schemas.openxmlformats.org/drawingml/2006/chartDrawing">
    <cdr:from>
      <cdr:x>0.56714</cdr:x>
      <cdr:y>0.30199</cdr:y>
    </cdr:from>
    <cdr:to>
      <cdr:x>0.7188</cdr:x>
      <cdr:y>0.5755</cdr:y>
    </cdr:to>
    <cdr:sp macro="" textlink="">
      <cdr:nvSpPr>
        <cdr:cNvPr id="4" name="ZoneTexte 3"/>
        <cdr:cNvSpPr txBox="1"/>
      </cdr:nvSpPr>
      <cdr:spPr>
        <a:xfrm xmlns:a="http://schemas.openxmlformats.org/drawingml/2006/main">
          <a:off x="3419475" y="10096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fr-FR" sz="1400" b="1" dirty="0"/>
            <a:t>n=21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0.0966</cdr:x>
      <cdr:y>0.07442</cdr:y>
    </cdr:from>
    <cdr:to>
      <cdr:x>0.26834</cdr:x>
      <cdr:y>0.34651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514350" y="304800"/>
          <a:ext cx="914400" cy="1114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fr-FR" sz="1400" b="1" dirty="0"/>
            <a:t>n=1</a:t>
          </a:r>
        </a:p>
      </cdr:txBody>
    </cdr:sp>
  </cdr:relSizeAnchor>
  <cdr:relSizeAnchor xmlns:cdr="http://schemas.openxmlformats.org/drawingml/2006/chartDrawing">
    <cdr:from>
      <cdr:x>0.22004</cdr:x>
      <cdr:y>0.01628</cdr:y>
    </cdr:from>
    <cdr:to>
      <cdr:x>0.39177</cdr:x>
      <cdr:y>0.23953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1171575" y="666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fr-FR" sz="1400" b="1" dirty="0"/>
            <a:t>n=1</a:t>
          </a:r>
        </a:p>
      </cdr:txBody>
    </cdr:sp>
  </cdr:relSizeAnchor>
  <cdr:relSizeAnchor xmlns:cdr="http://schemas.openxmlformats.org/drawingml/2006/chartDrawing">
    <cdr:from>
      <cdr:x>0.33631</cdr:x>
      <cdr:y>0.01163</cdr:y>
    </cdr:from>
    <cdr:to>
      <cdr:x>0.50805</cdr:x>
      <cdr:y>0.23488</cdr:y>
    </cdr:to>
    <cdr:sp macro="" textlink="">
      <cdr:nvSpPr>
        <cdr:cNvPr id="4" name="ZoneTexte 3"/>
        <cdr:cNvSpPr txBox="1"/>
      </cdr:nvSpPr>
      <cdr:spPr>
        <a:xfrm xmlns:a="http://schemas.openxmlformats.org/drawingml/2006/main">
          <a:off x="1790700" y="476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fr-FR" sz="1400" b="1" dirty="0"/>
            <a:t>n=1</a:t>
          </a:r>
        </a:p>
      </cdr:txBody>
    </cdr:sp>
  </cdr:relSizeAnchor>
  <cdr:relSizeAnchor xmlns:cdr="http://schemas.openxmlformats.org/drawingml/2006/chartDrawing">
    <cdr:from>
      <cdr:x>0.45438</cdr:x>
      <cdr:y>0.37907</cdr:y>
    </cdr:from>
    <cdr:to>
      <cdr:x>0.62612</cdr:x>
      <cdr:y>0.60233</cdr:y>
    </cdr:to>
    <cdr:sp macro="" textlink="">
      <cdr:nvSpPr>
        <cdr:cNvPr id="5" name="ZoneTexte 4"/>
        <cdr:cNvSpPr txBox="1"/>
      </cdr:nvSpPr>
      <cdr:spPr>
        <a:xfrm xmlns:a="http://schemas.openxmlformats.org/drawingml/2006/main">
          <a:off x="2419350" y="15525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fr-FR" sz="1400" b="1" dirty="0"/>
            <a:t>n=26</a:t>
          </a:r>
        </a:p>
      </cdr:txBody>
    </cdr:sp>
  </cdr:relSizeAnchor>
  <cdr:relSizeAnchor xmlns:cdr="http://schemas.openxmlformats.org/drawingml/2006/chartDrawing">
    <cdr:from>
      <cdr:x>0.60764</cdr:x>
      <cdr:y>0.02817</cdr:y>
    </cdr:from>
    <cdr:to>
      <cdr:x>0.75521</cdr:x>
      <cdr:y>0.14085</cdr:y>
    </cdr:to>
    <cdr:sp macro="" textlink="">
      <cdr:nvSpPr>
        <cdr:cNvPr id="6" name="ZoneTexte 5"/>
        <cdr:cNvSpPr txBox="1"/>
      </cdr:nvSpPr>
      <cdr:spPr>
        <a:xfrm xmlns:a="http://schemas.openxmlformats.org/drawingml/2006/main">
          <a:off x="5000660" y="142876"/>
          <a:ext cx="1214446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fr-FR" sz="2000" b="1" dirty="0" smtClean="0"/>
            <a:t>N= 29</a:t>
          </a:r>
          <a:endParaRPr lang="fr-FR" sz="20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0.44408</cdr:x>
      <cdr:y>0.57535</cdr:y>
    </cdr:from>
    <cdr:to>
      <cdr:x>0.59159</cdr:x>
      <cdr:y>0.81761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2752725" y="21717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fr-FR" sz="1400" b="1" dirty="0"/>
            <a:t>n=9</a:t>
          </a:r>
        </a:p>
      </cdr:txBody>
    </cdr:sp>
  </cdr:relSizeAnchor>
  <cdr:relSizeAnchor xmlns:cdr="http://schemas.openxmlformats.org/drawingml/2006/chartDrawing">
    <cdr:from>
      <cdr:x>0.61156</cdr:x>
      <cdr:y>0.40376</cdr:y>
    </cdr:from>
    <cdr:to>
      <cdr:x>0.75908</cdr:x>
      <cdr:y>0.64601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3790950" y="1524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fr-FR" sz="1400" b="1" dirty="0"/>
            <a:t>n=13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0.75174</cdr:x>
      <cdr:y>0.64083</cdr:y>
    </cdr:from>
    <cdr:to>
      <cdr:x>0.83854</cdr:x>
      <cdr:y>0.68818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6186502" y="2900370"/>
          <a:ext cx="714380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fr-FR" sz="1600" dirty="0" smtClean="0"/>
            <a:t>N=13</a:t>
          </a:r>
          <a:endParaRPr lang="fr-FR" sz="1600" dirty="0"/>
        </a:p>
      </cdr:txBody>
    </cdr:sp>
  </cdr:relSizeAnchor>
  <cdr:relSizeAnchor xmlns:cdr="http://schemas.openxmlformats.org/drawingml/2006/chartDrawing">
    <cdr:from>
      <cdr:x>0.36111</cdr:x>
      <cdr:y>0</cdr:y>
    </cdr:from>
    <cdr:to>
      <cdr:x>0.4566</cdr:x>
      <cdr:y>0.08988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2971792" y="0"/>
          <a:ext cx="785818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fr-FR" sz="1600" dirty="0" smtClean="0"/>
            <a:t>n=1</a:t>
          </a:r>
          <a:endParaRPr lang="fr-FR" sz="1600" dirty="0"/>
        </a:p>
      </cdr:txBody>
    </cdr:sp>
  </cdr:relSizeAnchor>
  <cdr:relSizeAnchor xmlns:cdr="http://schemas.openxmlformats.org/drawingml/2006/chartDrawing">
    <cdr:from>
      <cdr:x>0.02257</cdr:x>
      <cdr:y>0.2778</cdr:y>
    </cdr:from>
    <cdr:to>
      <cdr:x>0.10069</cdr:x>
      <cdr:y>0.32515</cdr:y>
    </cdr:to>
    <cdr:sp macro="" textlink="">
      <cdr:nvSpPr>
        <cdr:cNvPr id="4" name="ZoneTexte 3"/>
        <cdr:cNvSpPr txBox="1"/>
      </cdr:nvSpPr>
      <cdr:spPr>
        <a:xfrm xmlns:a="http://schemas.openxmlformats.org/drawingml/2006/main">
          <a:off x="185710" y="1257296"/>
          <a:ext cx="642942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fr-FR" sz="1600" dirty="0" smtClean="0"/>
            <a:t>n=9</a:t>
          </a:r>
          <a:endParaRPr lang="fr-FR" sz="16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0.41942</cdr:x>
      <cdr:y>0.40025</cdr:y>
    </cdr:from>
    <cdr:to>
      <cdr:x>0.58047</cdr:x>
      <cdr:y>0.69581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2381250" y="12382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fr-FR" sz="1400" b="1" dirty="0"/>
            <a:t>n=8</a:t>
          </a:r>
        </a:p>
      </cdr:txBody>
    </cdr:sp>
  </cdr:relSizeAnchor>
  <cdr:relSizeAnchor xmlns:cdr="http://schemas.openxmlformats.org/drawingml/2006/chartDrawing">
    <cdr:from>
      <cdr:x>0.60228</cdr:x>
      <cdr:y>0.25246</cdr:y>
    </cdr:from>
    <cdr:to>
      <cdr:x>0.76334</cdr:x>
      <cdr:y>0.54803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3419475" y="7810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fr-FR" sz="1400" b="1" dirty="0"/>
            <a:t>n=10</a:t>
          </a:r>
        </a:p>
      </cdr:txBody>
    </cdr:sp>
  </cdr:relSizeAnchor>
  <cdr:relSizeAnchor xmlns:cdr="http://schemas.openxmlformats.org/drawingml/2006/chartDrawing">
    <cdr:from>
      <cdr:x>0.22059</cdr:x>
      <cdr:y>0.51456</cdr:y>
    </cdr:from>
    <cdr:to>
      <cdr:x>0.3733</cdr:x>
      <cdr:y>0.57769</cdr:y>
    </cdr:to>
    <cdr:sp macro="" textlink="">
      <cdr:nvSpPr>
        <cdr:cNvPr id="4" name="ZoneTexte 3"/>
        <cdr:cNvSpPr txBox="1"/>
      </cdr:nvSpPr>
      <cdr:spPr>
        <a:xfrm xmlns:a="http://schemas.openxmlformats.org/drawingml/2006/main">
          <a:off x="928694" y="2328866"/>
          <a:ext cx="64294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fr-FR" sz="1400" b="1" dirty="0" smtClean="0"/>
            <a:t>n= 5</a:t>
          </a:r>
          <a:endParaRPr lang="fr-FR" sz="1400" b="1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0.11377</cdr:x>
      <cdr:y>0.08911</cdr:y>
    </cdr:from>
    <cdr:to>
      <cdr:x>0.25749</cdr:x>
      <cdr:y>0.27921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723900" y="4286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fr-FR" sz="1400" b="1" dirty="0"/>
            <a:t>n=22</a:t>
          </a:r>
        </a:p>
      </cdr:txBody>
    </cdr:sp>
  </cdr:relSizeAnchor>
  <cdr:relSizeAnchor xmlns:cdr="http://schemas.openxmlformats.org/drawingml/2006/chartDrawing">
    <cdr:from>
      <cdr:x>0.22455</cdr:x>
      <cdr:y>0.53861</cdr:y>
    </cdr:from>
    <cdr:to>
      <cdr:x>0.36826</cdr:x>
      <cdr:y>0.72871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1428750" y="25908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fr-FR" sz="1400" b="1" dirty="0"/>
            <a:t>n=6</a:t>
          </a:r>
        </a:p>
      </cdr:txBody>
    </cdr:sp>
  </cdr:relSizeAnchor>
  <cdr:relSizeAnchor xmlns:cdr="http://schemas.openxmlformats.org/drawingml/2006/chartDrawing">
    <cdr:from>
      <cdr:x>0.38174</cdr:x>
      <cdr:y>0.05545</cdr:y>
    </cdr:from>
    <cdr:to>
      <cdr:x>0.52545</cdr:x>
      <cdr:y>0.26139</cdr:y>
    </cdr:to>
    <cdr:sp macro="" textlink="">
      <cdr:nvSpPr>
        <cdr:cNvPr id="4" name="ZoneTexte 3"/>
        <cdr:cNvSpPr txBox="1"/>
      </cdr:nvSpPr>
      <cdr:spPr>
        <a:xfrm xmlns:a="http://schemas.openxmlformats.org/drawingml/2006/main">
          <a:off x="2428875" y="266700"/>
          <a:ext cx="914400" cy="990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fr-FR" sz="1400" b="1" dirty="0"/>
            <a:t>n=23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D1B07-F710-456C-B158-68A84211BE7C}" type="datetimeFigureOut">
              <a:rPr lang="fr-FR" smtClean="0"/>
              <a:pPr/>
              <a:t>10/04/2015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55F6D-FDAD-49FB-BDCE-BBC640762C2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10/04/2015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10/04/2015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10/04/2015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10/04/2015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10/04/2015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10/04/2015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10/04/2015</a:t>
            </a:fld>
            <a:endParaRPr lang="fr-BE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10/04/2015</a:t>
            </a:fld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10/04/2015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10/04/2015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10/04/2015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10/04/2015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3429024"/>
          </a:xfrm>
        </p:spPr>
        <p:txBody>
          <a:bodyPr>
            <a:normAutofit/>
          </a:bodyPr>
          <a:lstStyle/>
          <a:p>
            <a:r>
              <a:rPr lang="fr-FR" b="1" dirty="0" smtClean="0"/>
              <a:t>PREVALENCE ET INCIDENCE DES HEMOPATHIES MALIGNES DEPUIS LE DEVERSEMENT DES DECHETS TOXIQUES 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57224" y="5429264"/>
            <a:ext cx="6915176" cy="121444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fr-FR" dirty="0" smtClean="0">
                <a:solidFill>
                  <a:schemeClr val="tx1"/>
                </a:solidFill>
              </a:rPr>
              <a:t>Docteur  Méité N’dogomo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Service d’hématologie clinique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CHU de Yopougon</a:t>
            </a:r>
          </a:p>
          <a:p>
            <a:pPr algn="l"/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 Fréquences des syndromes myéloprolifératifs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29600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10</a:t>
            </a:fld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Prévalence et incidence des SMP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400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720"/>
                <a:gridCol w="807720"/>
                <a:gridCol w="807720"/>
                <a:gridCol w="807720"/>
                <a:gridCol w="807720"/>
              </a:tblGrid>
              <a:tr h="88011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LMC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PP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MF</a:t>
                      </a:r>
                      <a:endParaRPr lang="fr-FR" dirty="0"/>
                    </a:p>
                  </a:txBody>
                  <a:tcPr/>
                </a:tc>
              </a:tr>
              <a:tr h="880114">
                <a:tc>
                  <a:txBody>
                    <a:bodyPr/>
                    <a:lstStyle/>
                    <a:p>
                      <a:r>
                        <a:rPr lang="fr-FR" dirty="0" smtClean="0"/>
                        <a:t>2007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</a:tr>
              <a:tr h="880114">
                <a:tc>
                  <a:txBody>
                    <a:bodyPr/>
                    <a:lstStyle/>
                    <a:p>
                      <a:r>
                        <a:rPr lang="fr-FR" dirty="0" smtClean="0"/>
                        <a:t>2008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</a:tr>
              <a:tr h="880114">
                <a:tc>
                  <a:txBody>
                    <a:bodyPr/>
                    <a:lstStyle/>
                    <a:p>
                      <a:r>
                        <a:rPr lang="fr-FR" dirty="0" smtClean="0"/>
                        <a:t>2009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</a:tr>
              <a:tr h="880114">
                <a:tc>
                  <a:txBody>
                    <a:bodyPr/>
                    <a:lstStyle/>
                    <a:p>
                      <a:r>
                        <a:rPr lang="fr-FR" dirty="0" smtClean="0"/>
                        <a:t>Moy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8,66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0,33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0,33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0,33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Espace réservé du contenu 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500166" y="350043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n=7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Fréquence leucémies aigues n=23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4768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Prévalence et incidence des LA</a:t>
            </a:r>
            <a:endParaRPr lang="fr-FR" dirty="0"/>
          </a:p>
        </p:txBody>
      </p:sp>
      <p:graphicFrame>
        <p:nvGraphicFramePr>
          <p:cNvPr id="5" name="Espace réservé du contenu 3"/>
          <p:cNvGraphicFramePr>
            <a:graphicFrameLocks noGrp="1"/>
          </p:cNvGraphicFramePr>
          <p:nvPr>
            <p:ph sz="half" idx="1"/>
          </p:nvPr>
        </p:nvGraphicFramePr>
        <p:xfrm>
          <a:off x="285720" y="1600200"/>
          <a:ext cx="421008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Espace réservé du contenu 6"/>
          <p:cNvGraphicFramePr>
            <a:graphicFrameLocks noGrp="1"/>
          </p:cNvGraphicFramePr>
          <p:nvPr>
            <p:ph sz="half" idx="2"/>
          </p:nvPr>
        </p:nvGraphicFramePr>
        <p:xfrm>
          <a:off x="4648200" y="1600201"/>
          <a:ext cx="4210080" cy="4400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016"/>
                <a:gridCol w="842016"/>
                <a:gridCol w="842016"/>
                <a:gridCol w="898214"/>
                <a:gridCol w="785818"/>
              </a:tblGrid>
              <a:tr h="112474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LAM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LA bi</a:t>
                      </a:r>
                      <a:r>
                        <a:rPr lang="fr-FR" baseline="0" dirty="0" smtClean="0"/>
                        <a:t> clonale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Total</a:t>
                      </a:r>
                      <a:endParaRPr lang="fr-FR" dirty="0"/>
                    </a:p>
                  </a:txBody>
                  <a:tcPr/>
                </a:tc>
              </a:tr>
              <a:tr h="818956">
                <a:tc>
                  <a:txBody>
                    <a:bodyPr/>
                    <a:lstStyle/>
                    <a:p>
                      <a:r>
                        <a:rPr lang="fr-FR" dirty="0" smtClean="0"/>
                        <a:t>2007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18956">
                <a:tc>
                  <a:txBody>
                    <a:bodyPr/>
                    <a:lstStyle/>
                    <a:p>
                      <a:r>
                        <a:rPr lang="fr-FR" dirty="0" smtClean="0"/>
                        <a:t>2008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18956">
                <a:tc>
                  <a:txBody>
                    <a:bodyPr/>
                    <a:lstStyle/>
                    <a:p>
                      <a:r>
                        <a:rPr lang="fr-FR" dirty="0" smtClean="0"/>
                        <a:t>2009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fr-F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18956">
                <a:tc>
                  <a:txBody>
                    <a:bodyPr/>
                    <a:lstStyle/>
                    <a:p>
                      <a:r>
                        <a:rPr lang="fr-FR" dirty="0" smtClean="0"/>
                        <a:t>Moy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4,33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0,33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7,66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Lieu de résidence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54329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Espace réservé du contenu 5"/>
          <p:cNvGraphicFramePr>
            <a:graphicFrameLocks noGrp="1"/>
          </p:cNvGraphicFramePr>
          <p:nvPr>
            <p:ph sz="half" idx="2"/>
          </p:nvPr>
        </p:nvGraphicFramePr>
        <p:xfrm>
          <a:off x="4357686" y="1357298"/>
          <a:ext cx="4500594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785786" y="6072206"/>
            <a:ext cx="7715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Sur 26 cas de LMC 20 à abobo, cocody et yopougon,</a:t>
            </a:r>
          </a:p>
          <a:p>
            <a:r>
              <a:rPr lang="fr-FR" dirty="0" smtClean="0"/>
              <a:t> sur 23 LA 10 à cocody </a:t>
            </a:r>
          </a:p>
          <a:p>
            <a:r>
              <a:rPr lang="fr-FR" dirty="0" smtClean="0"/>
              <a:t>  </a:t>
            </a: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Conclusion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/>
          <a:lstStyle/>
          <a:p>
            <a:r>
              <a:rPr lang="fr-FR" dirty="0" smtClean="0"/>
              <a:t>Impact des déchets sur la prévalence et l’incidence des hémopathies malignes depuis 2007</a:t>
            </a:r>
          </a:p>
          <a:p>
            <a:r>
              <a:rPr lang="fr-FR" dirty="0" smtClean="0"/>
              <a:t>Dépollution des sites plus que urgente</a:t>
            </a:r>
          </a:p>
          <a:p>
            <a:r>
              <a:rPr lang="fr-FR" dirty="0" smtClean="0"/>
              <a:t>Les autres facteurs de risque ne sont pas à exclure.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25998"/>
          </a:xfrm>
        </p:spPr>
        <p:txBody>
          <a:bodyPr>
            <a:normAutofit/>
          </a:bodyPr>
          <a:lstStyle/>
          <a:p>
            <a:r>
              <a:rPr lang="fr-FR" sz="8800" b="1" dirty="0" smtClean="0"/>
              <a:t>MERCI</a:t>
            </a:r>
            <a:endParaRPr lang="fr-FR" sz="8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Introduction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/>
          </a:bodyPr>
          <a:lstStyle/>
          <a:p>
            <a:r>
              <a:rPr lang="fr-FR" dirty="0" smtClean="0"/>
              <a:t>Les populations d’Abidjan ont été exposées en 2006 à des déchets chimiques toxiques provenant d’Europe. </a:t>
            </a:r>
          </a:p>
          <a:p>
            <a:r>
              <a:rPr lang="fr-FR" dirty="0" smtClean="0"/>
              <a:t> substances  cancérigènes  </a:t>
            </a:r>
          </a:p>
          <a:p>
            <a:r>
              <a:rPr lang="fr-FR" dirty="0" smtClean="0"/>
              <a:t> nombre de  plus en plus croissant d’hémopathies malignes dans le service d’hématologie clinique du CHU de Yopougon. </a:t>
            </a:r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fr-FR" dirty="0" smtClean="0"/>
              <a:t>L’objectif de cette étude était </a:t>
            </a:r>
            <a:r>
              <a:rPr lang="fr-FR" dirty="0" smtClean="0"/>
              <a:t>d’apprécier </a:t>
            </a:r>
            <a:r>
              <a:rPr lang="fr-FR" dirty="0" smtClean="0"/>
              <a:t>l’impact en terme d’hémopathie maligne</a:t>
            </a:r>
          </a:p>
          <a:p>
            <a:pPr>
              <a:buNone/>
            </a:pPr>
            <a:r>
              <a:rPr lang="fr-FR" dirty="0" smtClean="0"/>
              <a:t>du déversement des déchets </a:t>
            </a:r>
            <a:r>
              <a:rPr lang="fr-FR" dirty="0" smtClean="0"/>
              <a:t>toxiques.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Patients et méthodes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286412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 Etude rétrospectif et descriptive portant sur </a:t>
            </a:r>
          </a:p>
          <a:p>
            <a:r>
              <a:rPr lang="fr-FR" dirty="0" smtClean="0"/>
              <a:t> dossiers médicaux de patients atteints d’hémopathies malignes, </a:t>
            </a:r>
          </a:p>
          <a:p>
            <a:r>
              <a:rPr lang="fr-FR" dirty="0" smtClean="0"/>
              <a:t>hospitalisés ou suivis dans le service d’hématologie clinique du CHU de Yopougon sur une période de 3 ans, allant de janvier 2007 à Décembre 2009.</a:t>
            </a:r>
          </a:p>
          <a:p>
            <a:r>
              <a:rPr lang="fr-FR" dirty="0" smtClean="0"/>
              <a:t>Diagnostic documenté</a:t>
            </a:r>
          </a:p>
          <a:p>
            <a:r>
              <a:rPr lang="fr-FR" dirty="0" smtClean="0"/>
              <a:t>Sélection</a:t>
            </a:r>
          </a:p>
          <a:p>
            <a:pPr>
              <a:buNone/>
            </a:pPr>
            <a:r>
              <a:rPr lang="fr-FR" dirty="0" smtClean="0"/>
              <a:t> Total: 1920</a:t>
            </a:r>
          </a:p>
          <a:p>
            <a:pPr>
              <a:buNone/>
            </a:pPr>
            <a:r>
              <a:rPr lang="fr-FR" dirty="0" smtClean="0"/>
              <a:t>Hémopathies malignes: 100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Prévalence globale et annuelle</a:t>
            </a:r>
            <a:endParaRPr lang="fr-FR" b="1" dirty="0"/>
          </a:p>
        </p:txBody>
      </p:sp>
      <p:graphicFrame>
        <p:nvGraphicFramePr>
          <p:cNvPr id="5" name="Espace réservé du contenu 3"/>
          <p:cNvGraphicFramePr>
            <a:graphicFrameLocks noGrp="1"/>
          </p:cNvGraphicFramePr>
          <p:nvPr>
            <p:ph sz="half" idx="1"/>
          </p:nvPr>
        </p:nvGraphicFramePr>
        <p:xfrm>
          <a:off x="457200" y="1357298"/>
          <a:ext cx="403860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Espace réservé du contenu 3"/>
          <p:cNvGraphicFramePr>
            <a:graphicFrameLocks noGrp="1"/>
          </p:cNvGraphicFramePr>
          <p:nvPr>
            <p:ph sz="half" idx="2"/>
          </p:nvPr>
        </p:nvGraphicFramePr>
        <p:xfrm>
          <a:off x="4648200" y="1357298"/>
          <a:ext cx="421008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 Incidence des hémopathies malignes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Groupes nosologiques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122553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Fréquence des syndromes lymphoprolifératifs n= 47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14282" y="1600200"/>
          <a:ext cx="8715436" cy="4972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Prévalence et incidence des SLP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sz="half" idx="2"/>
          </p:nvPr>
        </p:nvGraphicFramePr>
        <p:xfrm>
          <a:off x="4571999" y="1600200"/>
          <a:ext cx="4357717" cy="4482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5689"/>
                <a:gridCol w="479373"/>
                <a:gridCol w="622531"/>
                <a:gridCol w="622531"/>
                <a:gridCol w="622531"/>
                <a:gridCol w="530684"/>
                <a:gridCol w="714378"/>
              </a:tblGrid>
              <a:tr h="111442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LNH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MDH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BURKITT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LLC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Total</a:t>
                      </a:r>
                      <a:endParaRPr lang="fr-FR" dirty="0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fr-FR" dirty="0" smtClean="0"/>
                        <a:t>2007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05033">
                <a:tc>
                  <a:txBody>
                    <a:bodyPr/>
                    <a:lstStyle/>
                    <a:p>
                      <a:r>
                        <a:rPr lang="fr-FR" dirty="0" smtClean="0"/>
                        <a:t>2008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24248">
                <a:tc>
                  <a:txBody>
                    <a:bodyPr/>
                    <a:lstStyle/>
                    <a:p>
                      <a:r>
                        <a:rPr lang="fr-FR" dirty="0" smtClean="0"/>
                        <a:t>2009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53265">
                <a:tc>
                  <a:txBody>
                    <a:bodyPr/>
                    <a:lstStyle/>
                    <a:p>
                      <a:r>
                        <a:rPr lang="fr-FR" dirty="0" smtClean="0"/>
                        <a:t>Moy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4, 33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chemeClr val="tx1"/>
                          </a:solidFill>
                        </a:rPr>
                        <a:t>5,33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1,66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2,33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15,66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Espace réservé du contenu 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</TotalTime>
  <Words>383</Words>
  <PresentationFormat>Affichage à l'écran (4:3)</PresentationFormat>
  <Paragraphs>159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PREVALENCE ET INCIDENCE DES HEMOPATHIES MALIGNES DEPUIS LE DEVERSEMENT DES DECHETS TOXIQUES </vt:lpstr>
      <vt:lpstr>Introduction</vt:lpstr>
      <vt:lpstr>Diapositive 3</vt:lpstr>
      <vt:lpstr>Patients et méthodes</vt:lpstr>
      <vt:lpstr>Prévalence globale et annuelle</vt:lpstr>
      <vt:lpstr> Incidence des hémopathies malignes</vt:lpstr>
      <vt:lpstr> Groupes nosologiques</vt:lpstr>
      <vt:lpstr>Fréquence des syndromes lymphoprolifératifs n= 47</vt:lpstr>
      <vt:lpstr>Prévalence et incidence des SLP</vt:lpstr>
      <vt:lpstr> Fréquences des syndromes myéloprolifératifs </vt:lpstr>
      <vt:lpstr>Prévalence et incidence des SMP</vt:lpstr>
      <vt:lpstr> Fréquence leucémies aigues n=23</vt:lpstr>
      <vt:lpstr>Prévalence et incidence des LA</vt:lpstr>
      <vt:lpstr>Lieu de résidence</vt:lpstr>
      <vt:lpstr>Conclusion</vt:lpstr>
      <vt:lpstr>MERCI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PREVALENCE ET INCIDENCE DES HEMOPATHIES MALIGNES DEPUIS LE DEVERSEMENT DES DECHETS TOXIQUES</dc:title>
  <dc:creator>DR MEITE</dc:creator>
  <cp:lastModifiedBy>DR MEITE</cp:lastModifiedBy>
  <cp:revision>83</cp:revision>
  <dcterms:created xsi:type="dcterms:W3CDTF">2015-03-24T13:23:42Z</dcterms:created>
  <dcterms:modified xsi:type="dcterms:W3CDTF">2015-04-10T07:05:43Z</dcterms:modified>
</cp:coreProperties>
</file>