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theme/themeOverride12.xml" ContentType="application/vnd.openxmlformats-officedocument.themeOverride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charts/chart10.xml" ContentType="application/vnd.openxmlformats-officedocument.drawingml.char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theme/themeOverride14.xml" ContentType="application/vnd.openxmlformats-officedocument.themeOverride+xml"/>
  <Override PartName="/ppt/notesSlides/notesSlide4.xml" ContentType="application/vnd.openxmlformats-officedocument.presentationml.notes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diagrams/colors1.xml" ContentType="application/vnd.openxmlformats-officedocument.drawingml.diagramColor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Override3.xml" ContentType="application/vnd.openxmlformats-officedocument.themeOverride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Default Extension="wmf" ContentType="image/x-wmf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theme/themeOverride15.xml" ContentType="application/vnd.openxmlformats-officedocument.themeOverr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96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Override8.xml" ContentType="application/vnd.openxmlformats-officedocument.themeOverride+xml"/>
  <Override PartName="/ppt/slideLayouts/slideLayout96.xml" ContentType="application/vnd.openxmlformats-officedocument.presentationml.slideLayout+xml"/>
  <Override PartName="/ppt/theme/themeOverride11.xml" ContentType="application/vnd.openxmlformats-officedocument.themeOverride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drawings/drawing1.xml" ContentType="application/vnd.openxmlformats-officedocument.drawingml.chartshape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theme/themeOverride4.xml" ContentType="application/vnd.openxmlformats-officedocument.themeOverride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charts/chart12.xml" ContentType="application/vnd.openxmlformats-officedocument.drawingml.chart+xml"/>
  <Override PartName="/ppt/charts/chart6.xml" ContentType="application/vnd.openxmlformats-officedocument.drawingml.char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theme/themeOverride16.xml" ContentType="application/vnd.openxmlformats-officedocument.themeOverr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Override9.xml" ContentType="application/vnd.openxmlformats-officedocument.themeOverr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Override5.xml" ContentType="application/vnd.openxmlformats-officedocument.themeOverride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charts/chart7.xml" ContentType="application/vnd.openxmlformats-officedocument.drawingml.char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ags/tag1.xml" ContentType="application/vnd.openxmlformats-officedocument.presentationml.tags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vml" ContentType="application/vnd.openxmlformats-officedocument.vmlDrawing"/>
  <Default Extension="gif" ContentType="image/gif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charts/chart4.xml" ContentType="application/vnd.openxmlformats-officedocument.drawingml.char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Override7.xml" ContentType="application/vnd.openxmlformats-officedocument.themeOverride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slideLayouts/slideLayout10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1" r:id="rId2"/>
    <p:sldMasterId id="2147483733" r:id="rId3"/>
    <p:sldMasterId id="2147483759" r:id="rId4"/>
    <p:sldMasterId id="2147483810" r:id="rId5"/>
    <p:sldMasterId id="2147483822" r:id="rId6"/>
    <p:sldMasterId id="2147483836" r:id="rId7"/>
    <p:sldMasterId id="2147483860" r:id="rId8"/>
    <p:sldMasterId id="2147483884" r:id="rId9"/>
    <p:sldMasterId id="2147483896" r:id="rId10"/>
    <p:sldMasterId id="2147483921" r:id="rId11"/>
    <p:sldMasterId id="2147483947" r:id="rId12"/>
    <p:sldMasterId id="2147483959" r:id="rId13"/>
    <p:sldMasterId id="2147483974" r:id="rId14"/>
    <p:sldMasterId id="2147483986" r:id="rId15"/>
    <p:sldMasterId id="2147484023" r:id="rId16"/>
    <p:sldMasterId id="2147484035" r:id="rId17"/>
  </p:sldMasterIdLst>
  <p:notesMasterIdLst>
    <p:notesMasterId r:id="rId55"/>
  </p:notesMasterIdLst>
  <p:sldIdLst>
    <p:sldId id="327" r:id="rId18"/>
    <p:sldId id="328" r:id="rId19"/>
    <p:sldId id="394" r:id="rId20"/>
    <p:sldId id="329" r:id="rId21"/>
    <p:sldId id="345" r:id="rId22"/>
    <p:sldId id="330" r:id="rId23"/>
    <p:sldId id="346" r:id="rId24"/>
    <p:sldId id="333" r:id="rId25"/>
    <p:sldId id="335" r:id="rId26"/>
    <p:sldId id="396" r:id="rId27"/>
    <p:sldId id="344" r:id="rId28"/>
    <p:sldId id="304" r:id="rId29"/>
    <p:sldId id="265" r:id="rId30"/>
    <p:sldId id="298" r:id="rId31"/>
    <p:sldId id="349" r:id="rId32"/>
    <p:sldId id="399" r:id="rId33"/>
    <p:sldId id="400" r:id="rId34"/>
    <p:sldId id="387" r:id="rId35"/>
    <p:sldId id="337" r:id="rId36"/>
    <p:sldId id="397" r:id="rId37"/>
    <p:sldId id="357" r:id="rId38"/>
    <p:sldId id="391" r:id="rId39"/>
    <p:sldId id="390" r:id="rId40"/>
    <p:sldId id="388" r:id="rId41"/>
    <p:sldId id="389" r:id="rId42"/>
    <p:sldId id="393" r:id="rId43"/>
    <p:sldId id="352" r:id="rId44"/>
    <p:sldId id="351" r:id="rId45"/>
    <p:sldId id="374" r:id="rId46"/>
    <p:sldId id="377" r:id="rId47"/>
    <p:sldId id="398" r:id="rId48"/>
    <p:sldId id="376" r:id="rId49"/>
    <p:sldId id="342" r:id="rId50"/>
    <p:sldId id="401" r:id="rId51"/>
    <p:sldId id="325" r:id="rId52"/>
    <p:sldId id="321" r:id="rId53"/>
    <p:sldId id="347" r:id="rId5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SECRETARIAT%20DMS\Mes%20documents\donn&#233;es%20professionnelles%20sec%20dms\DOSSIER%20YAPOBI\DOC%20YAPOBI%202013\INDICATEUR%20BILAN%202008%20A%202013.xls" TargetMode="External"/><Relationship Id="rId1" Type="http://schemas.openxmlformats.org/officeDocument/2006/relationships/themeOverride" Target="../theme/themeOverride15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5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6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\Dropbox\Dossier%20CESI\Travaux%20CESI\ICA\resultats\resultats3%20niveau%20de%20satisfaction.xlsx" TargetMode="External"/><Relationship Id="rId1" Type="http://schemas.openxmlformats.org/officeDocument/2006/relationships/themeOverride" Target="../theme/themeOverride16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onsult\Desktop\I%20P%20PAR%20SERVICE%202014%20(Enregistr&#233;%20automatiquement).xls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consult\Desktop\Nouveau%20Feuille%20Microsoft%20Office%20Excel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onsult\Desktop\Nouveau%20Feuille%20Microsoft%20Office%20Excel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3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47"/>
  <c:clrMapOvr bg1="lt1" tx1="dk1" bg2="lt2" tx2="dk2" accent1="accent1" accent2="accent2" accent3="accent3" accent4="accent4" accent5="accent5" accent6="accent6" hlink="hlink" folHlink="folHlink"/>
  <c:chart>
    <c:autoTitleDeleted val="1"/>
    <c:view3D>
      <c:depthPercent val="100"/>
      <c:rAngAx val="1"/>
    </c:view3D>
    <c:sideWall>
      <c:spPr>
        <a:solidFill>
          <a:sysClr val="window" lastClr="FFFFFF">
            <a:lumMod val="95000"/>
          </a:sysClr>
        </a:solidFill>
      </c:spPr>
    </c:sideWall>
    <c:backWall>
      <c:spPr>
        <a:solidFill>
          <a:sysClr val="window" lastClr="FFFFFF">
            <a:lumMod val="95000"/>
          </a:sys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'2008 a 2013'!$B$21</c:f>
              <c:strCache>
                <c:ptCount val="1"/>
                <c:pt idx="0">
                  <c:v>Taux de dossiers médicaux correctement renseignés </c:v>
                </c:pt>
              </c:strCache>
            </c:strRef>
          </c:tx>
          <c:dPt>
            <c:idx val="0"/>
            <c:spPr>
              <a:solidFill>
                <a:srgbClr val="FF00FF"/>
              </a:solidFill>
            </c:spPr>
          </c:dPt>
          <c:dPt>
            <c:idx val="1"/>
            <c:spPr>
              <a:solidFill>
                <a:srgbClr val="F0AD00"/>
              </a:solidFill>
            </c:spPr>
          </c:dPt>
          <c:dPt>
            <c:idx val="2"/>
            <c:spPr>
              <a:solidFill>
                <a:srgbClr val="F0AD00"/>
              </a:solidFill>
            </c:spPr>
          </c:dPt>
          <c:dLbls>
            <c:dLbl>
              <c:idx val="0"/>
              <c:layout>
                <c:manualLayout>
                  <c:x val="8.3254632393186308E-3"/>
                  <c:y val="-2.4223172103487046E-2"/>
                </c:manualLayout>
              </c:layout>
              <c:showVal val="1"/>
            </c:dLbl>
            <c:dLbl>
              <c:idx val="1"/>
              <c:layout>
                <c:manualLayout>
                  <c:x val="1.1100369449722586E-2"/>
                  <c:y val="-1.5060517435320596E-2"/>
                </c:manualLayout>
              </c:layout>
              <c:showVal val="1"/>
            </c:dLbl>
            <c:dLbl>
              <c:idx val="2"/>
              <c:layout>
                <c:manualLayout>
                  <c:x val="1.3875275660126168E-2"/>
                  <c:y val="-3.5059617547807259E-2"/>
                </c:manualLayout>
              </c:layout>
              <c:showVal val="1"/>
            </c:dLbl>
            <c:spPr>
              <a:solidFill>
                <a:srgbClr val="002060"/>
              </a:solidFill>
            </c:spPr>
            <c:txPr>
              <a:bodyPr/>
              <a:lstStyle/>
              <a:p>
                <a:pPr>
                  <a:defRPr sz="1200"/>
                </a:pPr>
                <a:endParaRPr lang="fr-FR"/>
              </a:p>
            </c:txPr>
            <c:showVal val="1"/>
          </c:dLbls>
          <c:cat>
            <c:strRef>
              <c:f>'[INDICATEUR BILAN 2008 A 2013.xls]2008 a 2013'!$C$20,'[INDICATEUR BILAN 2008 A 2013.xls]2008 a 2013'!$H$20,'[INDICATEUR BILAN 2008 A 2013.xls]2008 a 2013'!$I$20</c:f>
              <c:strCache>
                <c:ptCount val="3"/>
                <c:pt idx="0">
                  <c:v>Cible</c:v>
                </c:pt>
                <c:pt idx="1">
                  <c:v>Taux 2012</c:v>
                </c:pt>
                <c:pt idx="2">
                  <c:v>2013</c:v>
                </c:pt>
              </c:strCache>
            </c:strRef>
          </c:cat>
          <c:val>
            <c:numRef>
              <c:f>'[INDICATEUR BILAN 2008 A 2013.xls]2008 a 2013'!$C$21,'[INDICATEUR BILAN 2008 A 2013.xls]2008 a 2013'!$H$21,'[INDICATEUR BILAN 2008 A 2013.xls]2008 a 2013'!$I$21</c:f>
              <c:numCache>
                <c:formatCode>0%</c:formatCode>
                <c:ptCount val="3"/>
                <c:pt idx="0">
                  <c:v>1</c:v>
                </c:pt>
                <c:pt idx="1">
                  <c:v>0.97000000000000053</c:v>
                </c:pt>
                <c:pt idx="2" formatCode="0.00%">
                  <c:v>0.99470000000000003</c:v>
                </c:pt>
              </c:numCache>
            </c:numRef>
          </c:val>
        </c:ser>
        <c:shape val="cylinder"/>
        <c:axId val="79753216"/>
        <c:axId val="79754752"/>
        <c:axId val="0"/>
      </c:bar3DChart>
      <c:catAx>
        <c:axId val="79753216"/>
        <c:scaling>
          <c:orientation val="minMax"/>
        </c:scaling>
        <c:axPos val="b"/>
        <c:numFmt formatCode="General" sourceLinked="1"/>
        <c:tickLblPos val="nextTo"/>
        <c:crossAx val="79754752"/>
        <c:crosses val="autoZero"/>
        <c:auto val="1"/>
        <c:lblAlgn val="ctr"/>
        <c:lblOffset val="100"/>
      </c:catAx>
      <c:valAx>
        <c:axId val="79754752"/>
        <c:scaling>
          <c:orientation val="minMax"/>
        </c:scaling>
        <c:axPos val="l"/>
        <c:majorGridlines/>
        <c:numFmt formatCode="0%" sourceLinked="1"/>
        <c:tickLblPos val="nextTo"/>
        <c:crossAx val="797532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spPr>
    <a:solidFill>
      <a:srgbClr val="0070C0"/>
    </a:solidFill>
  </c:spPr>
  <c:externalData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title>
      <c:layout/>
      <c:spPr>
        <a:ln w="28575"/>
      </c:sp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Précautions contre le risque d'AES</c:v>
                </c:pt>
              </c:strCache>
            </c:strRef>
          </c:tx>
          <c:explosion val="25"/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layout/>
              <c:showVal val="1"/>
            </c:dLbl>
            <c:dLbl>
              <c:idx val="1"/>
              <c:layout/>
              <c:showVal val="1"/>
            </c:dLbl>
            <c:delete val="1"/>
          </c:dLbls>
          <c:cat>
            <c:strRef>
              <c:f>Feuil1!$A$2:$A$3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0.16</c:v>
                </c:pt>
                <c:pt idx="1">
                  <c:v>0.84000000000000064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spPr>
    <a:ln w="57150">
      <a:solidFill>
        <a:schemeClr val="accent1"/>
      </a:solidFill>
    </a:ln>
  </c:spPr>
  <c:txPr>
    <a:bodyPr/>
    <a:lstStyle/>
    <a:p>
      <a:pPr>
        <a:defRPr sz="1800"/>
      </a:pPr>
      <a:endParaRPr lang="fr-FR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Notification de la date de prise de voie  veineuse sur le sparadrap</c:v>
                </c:pt>
              </c:strCache>
            </c:strRef>
          </c:tx>
          <c:explosion val="25"/>
          <c:dPt>
            <c:idx val="1"/>
            <c:spPr>
              <a:solidFill>
                <a:srgbClr val="92D050"/>
              </a:solidFill>
            </c:spPr>
          </c:dPt>
          <c:dLbls>
            <c:showVal val="1"/>
            <c:showLeaderLines val="1"/>
          </c:dLbls>
          <c:cat>
            <c:strRef>
              <c:f>Feuil1!$A$2:$A$3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4.0000000000000022E-2</c:v>
                </c:pt>
                <c:pt idx="1">
                  <c:v>0.96000000000000063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spPr>
    <a:ln w="57150">
      <a:solidFill>
        <a:schemeClr val="accent1"/>
      </a:solidFill>
    </a:ln>
  </c:spPr>
  <c:txPr>
    <a:bodyPr/>
    <a:lstStyle/>
    <a:p>
      <a:pPr>
        <a:defRPr sz="1800"/>
      </a:pPr>
      <a:endParaRPr lang="fr-FR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plotArea>
      <c:layout>
        <c:manualLayout>
          <c:layoutTarget val="inner"/>
          <c:xMode val="edge"/>
          <c:yMode val="edge"/>
          <c:x val="0.23338421187491384"/>
          <c:y val="0.16445885440790511"/>
          <c:w val="0.41083567485079558"/>
          <c:h val="0.72500405280222324"/>
        </c:manualLayout>
      </c:layout>
      <c:radarChart>
        <c:radarStyle val="marker"/>
        <c:ser>
          <c:idx val="0"/>
          <c:order val="0"/>
          <c:tx>
            <c:strRef>
              <c:f>Feuil1!$B$1</c:f>
              <c:strCache>
                <c:ptCount val="1"/>
                <c:pt idx="0">
                  <c:v>Objectif</c:v>
                </c:pt>
              </c:strCache>
            </c:strRef>
          </c:tx>
          <c:spPr>
            <a:ln w="38100">
              <a:solidFill>
                <a:srgbClr val="FF0000"/>
              </a:solidFill>
            </a:ln>
          </c:spPr>
          <c:marker>
            <c:spPr>
              <a:ln w="38100">
                <a:solidFill>
                  <a:srgbClr val="FF0000"/>
                </a:solidFill>
              </a:ln>
            </c:spPr>
          </c:marker>
          <c:cat>
            <c:strRef>
              <c:f>Feuil1!$A$2:$A$7</c:f>
              <c:strCache>
                <c:ptCount val="6"/>
                <c:pt idx="0">
                  <c:v>4.Gestion des performances durables</c:v>
                </c:pt>
                <c:pt idx="1">
                  <c:v>5. Stratégie et politique</c:v>
                </c:pt>
                <c:pt idx="2">
                  <c:v>6.Management des ressources</c:v>
                </c:pt>
                <c:pt idx="3">
                  <c:v>7.Management des processus</c:v>
                </c:pt>
                <c:pt idx="4">
                  <c:v>8. Surveillance, mesure,analyse et revue</c:v>
                </c:pt>
                <c:pt idx="5">
                  <c:v>9. Amélioration, innovation et apprentissage</c:v>
                </c:pt>
              </c:strCache>
            </c:strRef>
          </c:cat>
          <c:val>
            <c:numRef>
              <c:f>Feuil1!$B$2:$B$7</c:f>
              <c:numCache>
                <c:formatCode>General</c:formatCode>
                <c:ptCount val="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</c:numCache>
            </c:numRef>
          </c:val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Atteint</c:v>
                </c:pt>
              </c:strCache>
            </c:strRef>
          </c:tx>
          <c:spPr>
            <a:ln w="38100">
              <a:solidFill>
                <a:srgbClr val="002060"/>
              </a:solidFill>
            </a:ln>
          </c:spPr>
          <c:marker>
            <c:spPr>
              <a:solidFill>
                <a:srgbClr val="002060"/>
              </a:solidFill>
              <a:ln w="38100">
                <a:solidFill>
                  <a:srgbClr val="002060"/>
                </a:solidFill>
              </a:ln>
            </c:spPr>
          </c:marker>
          <c:cat>
            <c:strRef>
              <c:f>Feuil1!$A$2:$A$7</c:f>
              <c:strCache>
                <c:ptCount val="6"/>
                <c:pt idx="0">
                  <c:v>4.Gestion des performances durables</c:v>
                </c:pt>
                <c:pt idx="1">
                  <c:v>5. Stratégie et politique</c:v>
                </c:pt>
                <c:pt idx="2">
                  <c:v>6.Management des ressources</c:v>
                </c:pt>
                <c:pt idx="3">
                  <c:v>7.Management des processus</c:v>
                </c:pt>
                <c:pt idx="4">
                  <c:v>8. Surveillance, mesure,analyse et revue</c:v>
                </c:pt>
                <c:pt idx="5">
                  <c:v>9. Amélioration, innovation et apprentissage</c:v>
                </c:pt>
              </c:strCache>
            </c:strRef>
          </c:cat>
          <c:val>
            <c:numRef>
              <c:f>Feuil1!$C$2:$C$7</c:f>
              <c:numCache>
                <c:formatCode>General</c:formatCode>
                <c:ptCount val="6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</c:ser>
        <c:axId val="92357376"/>
        <c:axId val="92359296"/>
      </c:radarChart>
      <c:catAx>
        <c:axId val="9235737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1600" b="1"/>
            </a:pPr>
            <a:endParaRPr lang="fr-FR"/>
          </a:p>
        </c:txPr>
        <c:crossAx val="92359296"/>
        <c:crosses val="autoZero"/>
        <c:lblAlgn val="ctr"/>
        <c:lblOffset val="100"/>
      </c:catAx>
      <c:valAx>
        <c:axId val="92359296"/>
        <c:scaling>
          <c:orientation val="minMax"/>
        </c:scaling>
        <c:axPos val="l"/>
        <c:majorGridlines/>
        <c:numFmt formatCode="General" sourceLinked="1"/>
        <c:majorTickMark val="cross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92357376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fr-F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title>
      <c:tx>
        <c:rich>
          <a:bodyPr/>
          <a:lstStyle/>
          <a:p>
            <a:pPr>
              <a:defRPr/>
            </a:pPr>
            <a:r>
              <a:rPr lang="fr-FR" sz="1050" dirty="0" smtClean="0"/>
              <a:t>TAUX</a:t>
            </a:r>
            <a:r>
              <a:rPr lang="fr-FR" sz="1050" baseline="0" dirty="0" smtClean="0"/>
              <a:t> D’EXACTITUDE DU DIAGNOSTIC ET PERTINENECEDES PRESCRIPTIONS</a:t>
            </a:r>
            <a:endParaRPr lang="fr-FR" dirty="0"/>
          </a:p>
        </c:rich>
      </c:tx>
      <c:layout>
        <c:manualLayout>
          <c:xMode val="edge"/>
          <c:yMode val="edge"/>
          <c:x val="0.18300545493043477"/>
          <c:y val="0"/>
        </c:manualLayout>
      </c:layout>
    </c:title>
    <c:view3D>
      <c:rotX val="0"/>
      <c:rotY val="0"/>
      <c:depthPercent val="100"/>
      <c:perspective val="30"/>
    </c:view3D>
    <c:sideWall>
      <c:spPr>
        <a:gradFill>
          <a:gsLst>
            <a:gs pos="0">
              <a:srgbClr val="0F6FC6">
                <a:tint val="66000"/>
                <a:satMod val="160000"/>
              </a:srgbClr>
            </a:gs>
            <a:gs pos="50000">
              <a:srgbClr val="0F6FC6">
                <a:tint val="44500"/>
                <a:satMod val="160000"/>
              </a:srgbClr>
            </a:gs>
            <a:gs pos="100000">
              <a:srgbClr val="0F6FC6">
                <a:tint val="23500"/>
                <a:satMod val="160000"/>
              </a:srgbClr>
            </a:gs>
          </a:gsLst>
          <a:lin ang="5400000" scaled="0"/>
        </a:gradFill>
      </c:spPr>
    </c:sideWall>
    <c:backWall>
      <c:spPr>
        <a:gradFill>
          <a:gsLst>
            <a:gs pos="0">
              <a:srgbClr val="0F6FC6">
                <a:tint val="66000"/>
                <a:satMod val="160000"/>
              </a:srgbClr>
            </a:gs>
            <a:gs pos="50000">
              <a:srgbClr val="0F6FC6">
                <a:tint val="44500"/>
                <a:satMod val="160000"/>
              </a:srgbClr>
            </a:gs>
            <a:gs pos="100000">
              <a:srgbClr val="0F6FC6">
                <a:tint val="23500"/>
                <a:satMod val="160000"/>
              </a:srgbClr>
            </a:gs>
          </a:gsLst>
          <a:lin ang="5400000" scaled="0"/>
        </a:gradFill>
      </c:spPr>
    </c:backWall>
    <c:plotArea>
      <c:layout>
        <c:manualLayout>
          <c:layoutTarget val="inner"/>
          <c:xMode val="edge"/>
          <c:yMode val="edge"/>
          <c:x val="7.2732087437852741E-2"/>
          <c:y val="0.15328898536612695"/>
          <c:w val="0.90932716147523529"/>
          <c:h val="0.54737794123370842"/>
        </c:manualLayout>
      </c:layout>
      <c:bar3DChart>
        <c:barDir val="col"/>
        <c:grouping val="clustered"/>
        <c:ser>
          <c:idx val="0"/>
          <c:order val="0"/>
          <c:tx>
            <c:strRef>
              <c:f>Feuil1!$A$2</c:f>
              <c:strCache>
                <c:ptCount val="1"/>
                <c:pt idx="0">
                  <c:v>Taux d'exactitude du diagnostic et pertinence des prescriptions</c:v>
                </c:pt>
              </c:strCache>
            </c:strRef>
          </c:tx>
          <c:spPr>
            <a:solidFill>
              <a:srgbClr val="339966"/>
            </a:solidFill>
          </c:spPr>
          <c:dLbls>
            <c:txPr>
              <a:bodyPr/>
              <a:lstStyle/>
              <a:p>
                <a:pPr>
                  <a:defRPr sz="1200"/>
                </a:pPr>
                <a:endParaRPr lang="fr-FR"/>
              </a:p>
            </c:txPr>
            <c:showVal val="1"/>
          </c:dLbls>
          <c:cat>
            <c:strRef>
              <c:f>Feuil1!$B$1:$D$1</c:f>
              <c:strCach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strCache>
            </c:strRef>
          </c:cat>
          <c:val>
            <c:numRef>
              <c:f>Feuil1!$B$2:$D$2</c:f>
              <c:numCache>
                <c:formatCode>General</c:formatCode>
                <c:ptCount val="3"/>
                <c:pt idx="0">
                  <c:v>63</c:v>
                </c:pt>
                <c:pt idx="1">
                  <c:v>96</c:v>
                </c:pt>
                <c:pt idx="2">
                  <c:v>92</c:v>
                </c:pt>
              </c:numCache>
            </c:numRef>
          </c:val>
        </c:ser>
        <c:ser>
          <c:idx val="1"/>
          <c:order val="1"/>
          <c:tx>
            <c:strRef>
              <c:f>Feuil1!$A$3</c:f>
              <c:strCache>
                <c:ptCount val="1"/>
                <c:pt idx="0">
                  <c:v>CIBLE</c:v>
                </c:pt>
              </c:strCache>
            </c:strRef>
          </c:tx>
          <c:spPr>
            <a:solidFill>
              <a:srgbClr val="FF5050"/>
            </a:solidFill>
          </c:spPr>
          <c:dLbls>
            <c:txPr>
              <a:bodyPr/>
              <a:lstStyle/>
              <a:p>
                <a:pPr>
                  <a:defRPr sz="1398"/>
                </a:pPr>
                <a:endParaRPr lang="fr-FR"/>
              </a:p>
            </c:txPr>
            <c:showVal val="1"/>
          </c:dLbls>
          <c:cat>
            <c:strRef>
              <c:f>Feuil1!$B$1:$D$1</c:f>
              <c:strCach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strCache>
            </c:strRef>
          </c:cat>
          <c:val>
            <c:numRef>
              <c:f>Feuil1!$B$3:$D$3</c:f>
              <c:numCache>
                <c:formatCode>General</c:formatCode>
                <c:ptCount val="3"/>
                <c:pt idx="0">
                  <c:v>80</c:v>
                </c:pt>
                <c:pt idx="1">
                  <c:v>80</c:v>
                </c:pt>
                <c:pt idx="2">
                  <c:v>80</c:v>
                </c:pt>
              </c:numCache>
            </c:numRef>
          </c:val>
        </c:ser>
        <c:shape val="cylinder"/>
        <c:axId val="80442880"/>
        <c:axId val="80444416"/>
        <c:axId val="0"/>
      </c:bar3DChart>
      <c:catAx>
        <c:axId val="8044288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398"/>
            </a:pPr>
            <a:endParaRPr lang="fr-FR"/>
          </a:p>
        </c:txPr>
        <c:crossAx val="80444416"/>
        <c:crosses val="autoZero"/>
        <c:auto val="1"/>
        <c:lblAlgn val="ctr"/>
        <c:lblOffset val="100"/>
      </c:catAx>
      <c:valAx>
        <c:axId val="8044441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398"/>
            </a:pPr>
            <a:endParaRPr lang="fr-FR"/>
          </a:p>
        </c:txPr>
        <c:crossAx val="80442880"/>
        <c:crosses val="autoZero"/>
        <c:crossBetween val="between"/>
      </c:valAx>
      <c:spPr>
        <a:noFill/>
        <a:ln w="25390">
          <a:noFill/>
        </a:ln>
      </c:spPr>
    </c:plotArea>
    <c:plotVisOnly val="1"/>
    <c:dispBlanksAs val="gap"/>
  </c:chart>
  <c:spPr>
    <a:solidFill>
      <a:srgbClr val="009DD9">
        <a:lumMod val="20000"/>
        <a:lumOff val="80000"/>
      </a:srgbClr>
    </a:solidFill>
  </c:spPr>
  <c:txPr>
    <a:bodyPr/>
    <a:lstStyle/>
    <a:p>
      <a:pPr>
        <a:defRPr sz="1797"/>
      </a:pPr>
      <a:endParaRPr lang="fr-F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26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417325650437223"/>
          <c:y val="0.11719178095089416"/>
          <c:w val="0.84219329141027688"/>
          <c:h val="0.77560567658209401"/>
        </c:manualLayout>
      </c:layout>
      <c:barChart>
        <c:barDir val="col"/>
        <c:grouping val="clustered"/>
        <c:ser>
          <c:idx val="0"/>
          <c:order val="0"/>
          <c:tx>
            <c:strRef>
              <c:f>Feuil5!$C$3</c:f>
              <c:strCache>
                <c:ptCount val="1"/>
                <c:pt idx="0">
                  <c:v>Année 2010</c:v>
                </c:pt>
              </c:strCache>
            </c:strRef>
          </c:tx>
          <c:dLbls>
            <c:txPr>
              <a:bodyPr/>
              <a:lstStyle/>
              <a:p>
                <a:pPr>
                  <a:defRPr sz="1100" b="1"/>
                </a:pPr>
                <a:endParaRPr lang="fr-FR"/>
              </a:p>
            </c:txPr>
            <c:showVal val="1"/>
          </c:dLbls>
          <c:cat>
            <c:strRef>
              <c:f>Feuil5!$B$4:$B$7</c:f>
              <c:strCache>
                <c:ptCount val="4"/>
                <c:pt idx="0">
                  <c:v>Consultations</c:v>
                </c:pt>
                <c:pt idx="1">
                  <c:v>Urgences</c:v>
                </c:pt>
                <c:pt idx="2">
                  <c:v>Explorations</c:v>
                </c:pt>
                <c:pt idx="3">
                  <c:v>Biologie</c:v>
                </c:pt>
              </c:strCache>
            </c:strRef>
          </c:cat>
          <c:val>
            <c:numRef>
              <c:f>Feuil5!$C$4:$C$7</c:f>
              <c:numCache>
                <c:formatCode>0.0%</c:formatCode>
                <c:ptCount val="4"/>
                <c:pt idx="0">
                  <c:v>0.82800000000000062</c:v>
                </c:pt>
                <c:pt idx="1">
                  <c:v>0.87900000000000722</c:v>
                </c:pt>
                <c:pt idx="2">
                  <c:v>0.78900000000000003</c:v>
                </c:pt>
                <c:pt idx="3">
                  <c:v>0.94399999999999995</c:v>
                </c:pt>
              </c:numCache>
            </c:numRef>
          </c:val>
        </c:ser>
        <c:ser>
          <c:idx val="1"/>
          <c:order val="1"/>
          <c:tx>
            <c:strRef>
              <c:f>Feuil5!$D$3</c:f>
              <c:strCache>
                <c:ptCount val="1"/>
                <c:pt idx="0">
                  <c:v>Année 2013</c:v>
                </c:pt>
              </c:strCache>
            </c:strRef>
          </c:tx>
          <c:dLbls>
            <c:txPr>
              <a:bodyPr/>
              <a:lstStyle/>
              <a:p>
                <a:pPr>
                  <a:defRPr sz="1100" b="1"/>
                </a:pPr>
                <a:endParaRPr lang="fr-FR"/>
              </a:p>
            </c:txPr>
            <c:showVal val="1"/>
          </c:dLbls>
          <c:cat>
            <c:strRef>
              <c:f>Feuil5!$B$4:$B$7</c:f>
              <c:strCache>
                <c:ptCount val="4"/>
                <c:pt idx="0">
                  <c:v>Consultations</c:v>
                </c:pt>
                <c:pt idx="1">
                  <c:v>Urgences</c:v>
                </c:pt>
                <c:pt idx="2">
                  <c:v>Explorations</c:v>
                </c:pt>
                <c:pt idx="3">
                  <c:v>Biologie</c:v>
                </c:pt>
              </c:strCache>
            </c:strRef>
          </c:cat>
          <c:val>
            <c:numRef>
              <c:f>Feuil5!$D$4:$D$7</c:f>
              <c:numCache>
                <c:formatCode>0.0%</c:formatCode>
                <c:ptCount val="4"/>
                <c:pt idx="0">
                  <c:v>0.92</c:v>
                </c:pt>
                <c:pt idx="1">
                  <c:v>0.96100000000000063</c:v>
                </c:pt>
                <c:pt idx="2">
                  <c:v>0.96100000000000063</c:v>
                </c:pt>
                <c:pt idx="3">
                  <c:v>0.94899999999999995</c:v>
                </c:pt>
              </c:numCache>
            </c:numRef>
          </c:val>
        </c:ser>
        <c:gapWidth val="57"/>
        <c:axId val="79804288"/>
        <c:axId val="79805824"/>
      </c:barChart>
      <c:catAx>
        <c:axId val="7980428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400" b="0"/>
            </a:pPr>
            <a:endParaRPr lang="fr-FR"/>
          </a:p>
        </c:txPr>
        <c:crossAx val="79805824"/>
        <c:crosses val="autoZero"/>
        <c:auto val="1"/>
        <c:lblAlgn val="ctr"/>
        <c:lblOffset val="100"/>
      </c:catAx>
      <c:valAx>
        <c:axId val="79805824"/>
        <c:scaling>
          <c:orientation val="minMax"/>
          <c:max val="1"/>
        </c:scaling>
        <c:delete val="1"/>
        <c:axPos val="l"/>
        <c:numFmt formatCode="0.0%" sourceLinked="1"/>
        <c:tickLblPos val="none"/>
        <c:crossAx val="79804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58075966705453963"/>
          <c:w val="0.16547835924286641"/>
          <c:h val="0.34649626249335108"/>
        </c:manualLayout>
      </c:layout>
      <c:txPr>
        <a:bodyPr/>
        <a:lstStyle/>
        <a:p>
          <a:pPr>
            <a:defRPr sz="1500" b="1"/>
          </a:pPr>
          <a:endParaRPr lang="fr-FR"/>
        </a:p>
      </c:txPr>
    </c:legend>
    <c:plotVisOnly val="1"/>
  </c:chart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29"/>
  <c:chart>
    <c:title>
      <c:tx>
        <c:rich>
          <a:bodyPr/>
          <a:lstStyle/>
          <a:p>
            <a:pPr>
              <a:defRPr/>
            </a:pPr>
            <a:r>
              <a:rPr lang="fr-FR" dirty="0"/>
              <a:t>INDICE </a:t>
            </a:r>
            <a:r>
              <a:rPr lang="fr-FR" dirty="0" smtClean="0"/>
              <a:t>DE PROPRETE SEPTEMBRE 2014</a:t>
            </a:r>
            <a:endParaRPr lang="fr-FR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Feuil3!$D$55</c:f>
              <c:strCache>
                <c:ptCount val="1"/>
                <c:pt idx="0">
                  <c:v>INDICE DE SEPTEMBRE</c:v>
                </c:pt>
              </c:strCache>
            </c:strRef>
          </c:tx>
          <c:dLbls>
            <c:txPr>
              <a:bodyPr/>
              <a:lstStyle/>
              <a:p>
                <a:pPr>
                  <a:defRPr sz="2000" b="1"/>
                </a:pPr>
                <a:endParaRPr lang="fr-FR"/>
              </a:p>
            </c:txPr>
            <c:showVal val="1"/>
          </c:dLbls>
          <c:cat>
            <c:strRef>
              <c:f>Feuil3!$C$56:$C$58</c:f>
              <c:strCache>
                <c:ptCount val="3"/>
                <c:pt idx="0">
                  <c:v>CHALLENGE</c:v>
                </c:pt>
                <c:pt idx="1">
                  <c:v>GOSSANCHIM</c:v>
                </c:pt>
                <c:pt idx="2">
                  <c:v>ICA</c:v>
                </c:pt>
              </c:strCache>
            </c:strRef>
          </c:cat>
          <c:val>
            <c:numRef>
              <c:f>Feuil3!$D$56:$D$58</c:f>
              <c:numCache>
                <c:formatCode>0%</c:formatCode>
                <c:ptCount val="3"/>
                <c:pt idx="0">
                  <c:v>0.75000000000000633</c:v>
                </c:pt>
                <c:pt idx="1">
                  <c:v>0.87000000000000621</c:v>
                </c:pt>
                <c:pt idx="2">
                  <c:v>0.81</c:v>
                </c:pt>
              </c:numCache>
            </c:numRef>
          </c:val>
        </c:ser>
        <c:axId val="81921920"/>
        <c:axId val="81923456"/>
      </c:barChart>
      <c:catAx>
        <c:axId val="819219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000" b="1"/>
            </a:pPr>
            <a:endParaRPr lang="fr-FR"/>
          </a:p>
        </c:txPr>
        <c:crossAx val="81923456"/>
        <c:crosses val="autoZero"/>
        <c:auto val="1"/>
        <c:lblAlgn val="ctr"/>
        <c:lblOffset val="100"/>
      </c:catAx>
      <c:valAx>
        <c:axId val="81923456"/>
        <c:scaling>
          <c:orientation val="minMax"/>
          <c:min val="0"/>
        </c:scaling>
        <c:axPos val="l"/>
        <c:majorGridlines/>
        <c:minorGridlines/>
        <c:numFmt formatCode="0%" sourceLinked="1"/>
        <c:tickLblPos val="nextTo"/>
        <c:crossAx val="81921920"/>
        <c:crosses val="autoZero"/>
        <c:crossBetween val="between"/>
      </c:valAx>
    </c:plotArea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title>
      <c:tx>
        <c:rich>
          <a:bodyPr/>
          <a:lstStyle/>
          <a:p>
            <a:pPr>
              <a:defRPr/>
            </a:pPr>
            <a:r>
              <a:rPr lang="fr-FR" sz="1400"/>
              <a:t>INDICE</a:t>
            </a:r>
            <a:r>
              <a:rPr lang="fr-FR" sz="1400" baseline="0"/>
              <a:t> DE PROPRETE DE ICA DE 2010 A 2013</a:t>
            </a:r>
            <a:endParaRPr lang="fr-FR" sz="1400"/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Feuil2!$Q$154</c:f>
              <c:strCache>
                <c:ptCount val="1"/>
                <c:pt idx="0">
                  <c:v>INDICE ICA</c:v>
                </c:pt>
              </c:strCache>
            </c:strRef>
          </c:tx>
          <c:dLbls>
            <c:txPr>
              <a:bodyPr/>
              <a:lstStyle/>
              <a:p>
                <a:pPr>
                  <a:defRPr sz="2000" b="1"/>
                </a:pPr>
                <a:endParaRPr lang="fr-FR"/>
              </a:p>
            </c:txPr>
            <c:showVal val="1"/>
          </c:dLbls>
          <c:cat>
            <c:strRef>
              <c:f>Feuil2!$R$153:$U$153</c:f>
              <c:strCache>
                <c:ptCount val="4"/>
                <c:pt idx="0">
                  <c:v>ANNEE 2010</c:v>
                </c:pt>
                <c:pt idx="1">
                  <c:v>ANNEE 2011</c:v>
                </c:pt>
                <c:pt idx="2">
                  <c:v>ANNEE 2012</c:v>
                </c:pt>
                <c:pt idx="3">
                  <c:v>ANNEE 2013</c:v>
                </c:pt>
              </c:strCache>
            </c:strRef>
          </c:cat>
          <c:val>
            <c:numRef>
              <c:f>Feuil2!$R$154:$U$154</c:f>
              <c:numCache>
                <c:formatCode>0%</c:formatCode>
                <c:ptCount val="4"/>
                <c:pt idx="0">
                  <c:v>0.67000000000000304</c:v>
                </c:pt>
                <c:pt idx="1">
                  <c:v>0.77000000000000191</c:v>
                </c:pt>
                <c:pt idx="2">
                  <c:v>0.77000000000000191</c:v>
                </c:pt>
                <c:pt idx="3">
                  <c:v>0.87000000000000233</c:v>
                </c:pt>
              </c:numCache>
            </c:numRef>
          </c:val>
        </c:ser>
        <c:shape val="box"/>
        <c:axId val="81955456"/>
        <c:axId val="82067840"/>
        <c:axId val="0"/>
      </c:bar3DChart>
      <c:catAx>
        <c:axId val="81955456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 b="1"/>
            </a:pPr>
            <a:endParaRPr lang="fr-FR"/>
          </a:p>
        </c:txPr>
        <c:crossAx val="82067840"/>
        <c:crosses val="autoZero"/>
        <c:auto val="1"/>
        <c:lblAlgn val="ctr"/>
        <c:lblOffset val="100"/>
      </c:catAx>
      <c:valAx>
        <c:axId val="82067840"/>
        <c:scaling>
          <c:orientation val="minMax"/>
        </c:scaling>
        <c:axPos val="l"/>
        <c:majorGridlines/>
        <c:numFmt formatCode="0%" sourceLinked="1"/>
        <c:tickLblPos val="nextTo"/>
        <c:crossAx val="81955456"/>
        <c:crosses val="autoZero"/>
        <c:crossBetween val="between"/>
      </c:valAx>
    </c:plotArea>
    <c:legend>
      <c:legendPos val="r"/>
      <c:layout/>
    </c:legend>
    <c:plotVisOnly val="1"/>
  </c:chart>
  <c:spPr>
    <a:solidFill>
      <a:schemeClr val="bg2"/>
    </a:solidFill>
  </c:sp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title>
      <c:tx>
        <c:rich>
          <a:bodyPr/>
          <a:lstStyle/>
          <a:p>
            <a:pPr>
              <a:defRPr sz="2000">
                <a:solidFill>
                  <a:srgbClr val="0070C0"/>
                </a:solidFill>
              </a:defRPr>
            </a:pPr>
            <a:r>
              <a:rPr lang="fr-FR" sz="2000" dirty="0">
                <a:solidFill>
                  <a:srgbClr val="0070C0"/>
                </a:solidFill>
              </a:rPr>
              <a:t>TAUX</a:t>
            </a:r>
            <a:r>
              <a:rPr lang="fr-FR" sz="2000" baseline="0" dirty="0">
                <a:solidFill>
                  <a:srgbClr val="0070C0"/>
                </a:solidFill>
              </a:rPr>
              <a:t> DE PREVALENCE </a:t>
            </a:r>
            <a:r>
              <a:rPr lang="fr-FR" sz="2000" baseline="0" dirty="0" smtClean="0">
                <a:solidFill>
                  <a:srgbClr val="0070C0"/>
                </a:solidFill>
              </a:rPr>
              <a:t>DES INFECTIONS NOSOCOMIALES 2011-2013</a:t>
            </a:r>
            <a:endParaRPr lang="fr-FR" sz="2000" dirty="0">
              <a:solidFill>
                <a:srgbClr val="0070C0"/>
              </a:solidFill>
            </a:endParaRPr>
          </a:p>
        </c:rich>
      </c:tx>
      <c:layout>
        <c:manualLayout>
          <c:xMode val="edge"/>
          <c:yMode val="edge"/>
          <c:x val="0.10433503151415789"/>
          <c:y val="0"/>
        </c:manualLayout>
      </c:layout>
    </c:title>
    <c:plotArea>
      <c:layout>
        <c:manualLayout>
          <c:layoutTarget val="inner"/>
          <c:xMode val="edge"/>
          <c:yMode val="edge"/>
          <c:x val="4.6390128755256582E-2"/>
          <c:y val="5.4705567597471534E-2"/>
          <c:w val="0.71627886791928785"/>
          <c:h val="0.81498003957404663"/>
        </c:manualLayout>
      </c:layout>
      <c:lineChart>
        <c:grouping val="standard"/>
        <c:ser>
          <c:idx val="0"/>
          <c:order val="0"/>
          <c:tx>
            <c:strRef>
              <c:f>Feuil2!$AH$67</c:f>
              <c:strCache>
                <c:ptCount val="1"/>
                <c:pt idx="0">
                  <c:v>Année 2011</c:v>
                </c:pt>
              </c:strCache>
            </c:strRef>
          </c:tx>
          <c:spPr>
            <a:ln w="57150"/>
          </c:spPr>
          <c:marker>
            <c:spPr>
              <a:ln w="57150"/>
            </c:spPr>
          </c:marker>
          <c:dLbls>
            <c:dLbl>
              <c:idx val="0"/>
              <c:layout>
                <c:manualLayout>
                  <c:x val="-1.2093683193113268E-2"/>
                  <c:y val="-5.2147783159289703E-2"/>
                </c:manualLayout>
              </c:layout>
              <c:showVal val="1"/>
            </c:dLbl>
            <c:dLbl>
              <c:idx val="2"/>
              <c:layout>
                <c:manualLayout>
                  <c:x val="-3.5827655491912982E-2"/>
                  <c:y val="-2.9062403762703342E-2"/>
                </c:manualLayout>
              </c:layout>
              <c:showVal val="1"/>
            </c:dLbl>
            <c:dLbl>
              <c:idx val="3"/>
              <c:layout>
                <c:manualLayout>
                  <c:x val="-9.0702623948349728E-3"/>
                  <c:y val="-5.4518136939257514E-2"/>
                </c:manualLayout>
              </c:layout>
              <c:showVal val="1"/>
            </c:dLbl>
            <c:dLbl>
              <c:idx val="4"/>
              <c:layout>
                <c:manualLayout>
                  <c:x val="-7.5585519956957994E-3"/>
                  <c:y val="-3.7925660479483612E-2"/>
                </c:manualLayout>
              </c:layout>
              <c:showVal val="1"/>
            </c:dLbl>
            <c:txPr>
              <a:bodyPr/>
              <a:lstStyle/>
              <a:p>
                <a:pPr>
                  <a:defRPr sz="1800">
                    <a:solidFill>
                      <a:srgbClr val="00B0F0"/>
                    </a:solidFill>
                  </a:defRPr>
                </a:pPr>
                <a:endParaRPr lang="fr-FR"/>
              </a:p>
            </c:txPr>
            <c:showVal val="1"/>
          </c:dLbls>
          <c:cat>
            <c:strRef>
              <c:f>Feuil2!$AI$66:$AM$66</c:f>
              <c:strCache>
                <c:ptCount val="5"/>
                <c:pt idx="0">
                  <c:v>1ier trimestre</c:v>
                </c:pt>
                <c:pt idx="1">
                  <c:v>2ième trimestre</c:v>
                </c:pt>
                <c:pt idx="2">
                  <c:v>3ième trimestre</c:v>
                </c:pt>
                <c:pt idx="3">
                  <c:v>4ième trimestre</c:v>
                </c:pt>
                <c:pt idx="4">
                  <c:v>Moyenne</c:v>
                </c:pt>
              </c:strCache>
            </c:strRef>
          </c:cat>
          <c:val>
            <c:numRef>
              <c:f>Feuil2!$AI$67:$AM$67</c:f>
              <c:numCache>
                <c:formatCode>General</c:formatCode>
                <c:ptCount val="5"/>
                <c:pt idx="0">
                  <c:v>0.79</c:v>
                </c:pt>
                <c:pt idx="1">
                  <c:v>0</c:v>
                </c:pt>
                <c:pt idx="2">
                  <c:v>0.22000000000000014</c:v>
                </c:pt>
                <c:pt idx="3">
                  <c:v>0.41000000000000031</c:v>
                </c:pt>
                <c:pt idx="4">
                  <c:v>0.35000000000000031</c:v>
                </c:pt>
              </c:numCache>
            </c:numRef>
          </c:val>
        </c:ser>
        <c:ser>
          <c:idx val="1"/>
          <c:order val="1"/>
          <c:tx>
            <c:strRef>
              <c:f>Feuil2!$AH$68</c:f>
              <c:strCache>
                <c:ptCount val="1"/>
                <c:pt idx="0">
                  <c:v>Année 2012</c:v>
                </c:pt>
              </c:strCache>
            </c:strRef>
          </c:tx>
          <c:spPr>
            <a:ln w="57150"/>
          </c:spPr>
          <c:marker>
            <c:spPr>
              <a:ln w="57150"/>
            </c:spPr>
          </c:marker>
          <c:dLbls>
            <c:dLbl>
              <c:idx val="0"/>
              <c:layout>
                <c:manualLayout>
                  <c:x val="-4.6863022373313912E-2"/>
                  <c:y val="-7.1110613399031882E-3"/>
                </c:manualLayout>
              </c:layout>
              <c:showVal val="1"/>
            </c:dLbl>
            <c:dLbl>
              <c:idx val="2"/>
              <c:layout>
                <c:manualLayout>
                  <c:x val="-1.5117103991391578E-3"/>
                  <c:y val="-2.8444245359612472E-2"/>
                </c:manualLayout>
              </c:layout>
              <c:showVal val="1"/>
            </c:dLbl>
            <c:dLbl>
              <c:idx val="4"/>
              <c:layout>
                <c:manualLayout>
                  <c:x val="1.6628814390530853E-2"/>
                  <c:y val="-1.185176889983865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>
                    <a:solidFill>
                      <a:schemeClr val="accent2"/>
                    </a:solidFill>
                  </a:defRPr>
                </a:pPr>
                <a:endParaRPr lang="fr-FR"/>
              </a:p>
            </c:txPr>
            <c:showVal val="1"/>
          </c:dLbls>
          <c:cat>
            <c:strRef>
              <c:f>Feuil2!$AI$66:$AM$66</c:f>
              <c:strCache>
                <c:ptCount val="5"/>
                <c:pt idx="0">
                  <c:v>1ier trimestre</c:v>
                </c:pt>
                <c:pt idx="1">
                  <c:v>2ième trimestre</c:v>
                </c:pt>
                <c:pt idx="2">
                  <c:v>3ième trimestre</c:v>
                </c:pt>
                <c:pt idx="3">
                  <c:v>4ième trimestre</c:v>
                </c:pt>
                <c:pt idx="4">
                  <c:v>Moyenne</c:v>
                </c:pt>
              </c:strCache>
            </c:strRef>
          </c:cat>
          <c:val>
            <c:numRef>
              <c:f>Feuil2!$AI$68:$AM$68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0.56999999999999995</c:v>
                </c:pt>
                <c:pt idx="3">
                  <c:v>0</c:v>
                </c:pt>
                <c:pt idx="4">
                  <c:v>0.14000000000000001</c:v>
                </c:pt>
              </c:numCache>
            </c:numRef>
          </c:val>
        </c:ser>
        <c:ser>
          <c:idx val="2"/>
          <c:order val="2"/>
          <c:tx>
            <c:strRef>
              <c:f>Feuil2!$AH$69</c:f>
              <c:strCache>
                <c:ptCount val="1"/>
                <c:pt idx="0">
                  <c:v>Année 2013</c:v>
                </c:pt>
              </c:strCache>
            </c:strRef>
          </c:tx>
          <c:spPr>
            <a:ln w="57150"/>
          </c:spPr>
          <c:marker>
            <c:spPr>
              <a:ln w="57150"/>
            </c:spPr>
          </c:marker>
          <c:dLbls>
            <c:dLbl>
              <c:idx val="0"/>
              <c:layout>
                <c:manualLayout>
                  <c:x val="-3.7792759978478981E-2"/>
                  <c:y val="-4.0296014259451417E-2"/>
                </c:manualLayout>
              </c:layout>
              <c:showVal val="1"/>
            </c:dLbl>
            <c:dLbl>
              <c:idx val="1"/>
              <c:layout>
                <c:manualLayout>
                  <c:x val="-1.0581972793974121E-2"/>
                  <c:y val="-6.1629198279160045E-2"/>
                </c:manualLayout>
              </c:layout>
              <c:showVal val="1"/>
            </c:dLbl>
            <c:dLbl>
              <c:idx val="2"/>
              <c:layout>
                <c:manualLayout>
                  <c:x val="-1.0052874154275361E-2"/>
                  <c:y val="2.3291432197616594E-2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-1.4222122679806281E-2"/>
                </c:manualLayout>
              </c:layout>
              <c:showVal val="1"/>
            </c:dLbl>
            <c:dLbl>
              <c:idx val="4"/>
              <c:layout>
                <c:manualLayout>
                  <c:x val="-2.386597913601585E-2"/>
                  <c:y val="3.7410155192847891E-2"/>
                </c:manualLayout>
              </c:layout>
              <c:showVal val="1"/>
            </c:dLbl>
            <c:txPr>
              <a:bodyPr/>
              <a:lstStyle/>
              <a:p>
                <a:pPr>
                  <a:defRPr sz="1800">
                    <a:solidFill>
                      <a:srgbClr val="00B050"/>
                    </a:solidFill>
                  </a:defRPr>
                </a:pPr>
                <a:endParaRPr lang="fr-FR"/>
              </a:p>
            </c:txPr>
            <c:showVal val="1"/>
          </c:dLbls>
          <c:cat>
            <c:strRef>
              <c:f>Feuil2!$AI$66:$AM$66</c:f>
              <c:strCache>
                <c:ptCount val="5"/>
                <c:pt idx="0">
                  <c:v>1ier trimestre</c:v>
                </c:pt>
                <c:pt idx="1">
                  <c:v>2ième trimestre</c:v>
                </c:pt>
                <c:pt idx="2">
                  <c:v>3ième trimestre</c:v>
                </c:pt>
                <c:pt idx="3">
                  <c:v>4ième trimestre</c:v>
                </c:pt>
                <c:pt idx="4">
                  <c:v>Moyenne</c:v>
                </c:pt>
              </c:strCache>
            </c:strRef>
          </c:cat>
          <c:val>
            <c:numRef>
              <c:f>Feuil2!$AI$69:$AM$69</c:f>
              <c:numCache>
                <c:formatCode>General</c:formatCode>
                <c:ptCount val="5"/>
                <c:pt idx="0">
                  <c:v>0.14000000000000001</c:v>
                </c:pt>
                <c:pt idx="1">
                  <c:v>0.19000000000000014</c:v>
                </c:pt>
                <c:pt idx="2">
                  <c:v>0.14000000000000001</c:v>
                </c:pt>
                <c:pt idx="3">
                  <c:v>0.15000000000000024</c:v>
                </c:pt>
                <c:pt idx="4">
                  <c:v>0.15000000000000024</c:v>
                </c:pt>
              </c:numCache>
            </c:numRef>
          </c:val>
        </c:ser>
        <c:ser>
          <c:idx val="3"/>
          <c:order val="3"/>
          <c:tx>
            <c:strRef>
              <c:f>Feuil2!$AH$70</c:f>
              <c:strCache>
                <c:ptCount val="1"/>
                <c:pt idx="0">
                  <c:v>CIBLE</c:v>
                </c:pt>
              </c:strCache>
            </c:strRef>
          </c:tx>
          <c:cat>
            <c:strRef>
              <c:f>Feuil2!$AI$66:$AM$66</c:f>
              <c:strCache>
                <c:ptCount val="5"/>
                <c:pt idx="0">
                  <c:v>1ier trimestre</c:v>
                </c:pt>
                <c:pt idx="1">
                  <c:v>2ième trimestre</c:v>
                </c:pt>
                <c:pt idx="2">
                  <c:v>3ième trimestre</c:v>
                </c:pt>
                <c:pt idx="3">
                  <c:v>4ième trimestre</c:v>
                </c:pt>
                <c:pt idx="4">
                  <c:v>Moyenne</c:v>
                </c:pt>
              </c:strCache>
            </c:strRef>
          </c:cat>
          <c:val>
            <c:numRef>
              <c:f>Feuil2!$AI$70:$AM$70</c:f>
              <c:numCache>
                <c:formatCode>General</c:formatCode>
                <c:ptCount val="5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</c:numCache>
            </c:numRef>
          </c:val>
        </c:ser>
        <c:marker val="1"/>
        <c:axId val="82002688"/>
        <c:axId val="82004224"/>
      </c:lineChart>
      <c:catAx>
        <c:axId val="8200268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82004224"/>
        <c:crosses val="autoZero"/>
        <c:auto val="1"/>
        <c:lblAlgn val="ctr"/>
        <c:lblOffset val="100"/>
      </c:catAx>
      <c:valAx>
        <c:axId val="82004224"/>
        <c:scaling>
          <c:orientation val="minMax"/>
        </c:scaling>
        <c:axPos val="l"/>
        <c:majorGridlines/>
        <c:numFmt formatCode="General" sourceLinked="1"/>
        <c:tickLblPos val="nextTo"/>
        <c:crossAx val="82002688"/>
        <c:crosses val="autoZero"/>
        <c:crossBetween val="between"/>
        <c:majorUnit val="0.5"/>
      </c:valAx>
      <c:spPr>
        <a:ln w="57150"/>
      </c:spPr>
    </c:plotArea>
    <c:legend>
      <c:legendPos val="r"/>
      <c:layout/>
      <c:txPr>
        <a:bodyPr/>
        <a:lstStyle/>
        <a:p>
          <a:pPr>
            <a:defRPr sz="1800"/>
          </a:pPr>
          <a:endParaRPr lang="fr-FR"/>
        </a:p>
      </c:txPr>
    </c:legend>
    <c:plotVisOnly val="1"/>
    <c:dispBlanksAs val="gap"/>
  </c:chart>
  <c:spPr>
    <a:solidFill>
      <a:schemeClr val="accent2">
        <a:lumMod val="20000"/>
        <a:lumOff val="80000"/>
      </a:schemeClr>
    </a:solidFill>
  </c:sp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title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Feuil1!$B$1</c:f>
              <c:strCache>
                <c:ptCount val="1"/>
                <c:pt idx="0">
                  <c:v>Consommation SHA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Val val="1"/>
          </c:dLbls>
          <c:cat>
            <c:numRef>
              <c:f>Feuil1!$A$2:$A$5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Feuil1!$B$2:$B$5</c:f>
              <c:numCache>
                <c:formatCode>General</c:formatCode>
                <c:ptCount val="4"/>
                <c:pt idx="0">
                  <c:v>8</c:v>
                </c:pt>
                <c:pt idx="1">
                  <c:v>40</c:v>
                </c:pt>
                <c:pt idx="2">
                  <c:v>103</c:v>
                </c:pt>
                <c:pt idx="3">
                  <c:v>223</c:v>
                </c:pt>
              </c:numCache>
            </c:numRef>
          </c:val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cat>
            <c:numRef>
              <c:f>Feuil1!$A$2:$A$5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Feuil1!$C$2:$C$5</c:f>
            </c:numRef>
          </c:val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cat>
            <c:numRef>
              <c:f>Feuil1!$A$2:$A$5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Feuil1!$D$2:$D$5</c:f>
            </c:numRef>
          </c:val>
        </c:ser>
        <c:shape val="cylinder"/>
        <c:axId val="91922432"/>
        <c:axId val="91923968"/>
        <c:axId val="0"/>
      </c:bar3DChart>
      <c:catAx>
        <c:axId val="919224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91923968"/>
        <c:crosses val="autoZero"/>
        <c:auto val="1"/>
        <c:lblAlgn val="ctr"/>
        <c:lblOffset val="100"/>
      </c:catAx>
      <c:valAx>
        <c:axId val="91923968"/>
        <c:scaling>
          <c:orientation val="minMax"/>
        </c:scaling>
        <c:axPos val="l"/>
        <c:majorGridlines/>
        <c:numFmt formatCode="General" sourceLinked="1"/>
        <c:tickLblPos val="nextTo"/>
        <c:crossAx val="9192243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L'opérateur dispose de gants stériles</c:v>
                </c:pt>
              </c:strCache>
            </c:strRef>
          </c:tx>
          <c:dLbls>
            <c:showVal val="1"/>
            <c:showLeaderLines val="1"/>
          </c:dLbls>
          <c:cat>
            <c:strRef>
              <c:f>Feuil1!$A$2:$A$3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0.72000000000000064</c:v>
                </c:pt>
                <c:pt idx="1">
                  <c:v>0.28000000000000008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spPr>
    <a:ln w="57150">
      <a:solidFill>
        <a:schemeClr val="accent1"/>
      </a:solidFill>
    </a:ln>
  </c:spPr>
  <c:txPr>
    <a:bodyPr/>
    <a:lstStyle/>
    <a:p>
      <a:pPr>
        <a:defRPr sz="1800"/>
      </a:pPr>
      <a:endParaRPr lang="fr-FR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Lavage des mains avant le port de gants</c:v>
                </c:pt>
              </c:strCache>
            </c:strRef>
          </c:tx>
          <c:dPt>
            <c:idx val="1"/>
            <c:explosion val="2"/>
            <c:spPr>
              <a:solidFill>
                <a:srgbClr val="FFC000"/>
              </a:solidFill>
            </c:spPr>
          </c:dPt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Val val="1"/>
            <c:showLeaderLines val="1"/>
          </c:dLbls>
          <c:cat>
            <c:strRef>
              <c:f>Feuil1!$A$2:$A$3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0.2</c:v>
                </c:pt>
                <c:pt idx="1">
                  <c:v>0.8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spPr>
    <a:ln w="57150">
      <a:solidFill>
        <a:schemeClr val="accent1"/>
      </a:solidFill>
    </a:ln>
  </c:spPr>
  <c:txPr>
    <a:bodyPr/>
    <a:lstStyle/>
    <a:p>
      <a:pPr>
        <a:defRPr sz="1800"/>
      </a:pPr>
      <a:endParaRPr lang="fr-FR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CD1BC5-C92C-48BF-A185-FF5108ECEF03}" type="doc">
      <dgm:prSet loTypeId="urn:microsoft.com/office/officeart/2005/8/layout/hProcess9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19D7E846-5D97-4C09-A665-218D30E4C1C4}">
      <dgm:prSet phldrT="[Texte]" custT="1"/>
      <dgm:spPr/>
      <dgm:t>
        <a:bodyPr/>
        <a:lstStyle/>
        <a:p>
          <a:pPr algn="l"/>
          <a:r>
            <a:rPr lang="fr-FR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Assurer les  urgences / hospitalisations</a:t>
          </a:r>
        </a:p>
        <a:p>
          <a:pPr algn="l"/>
          <a:r>
            <a:rPr lang="fr-FR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Infections nosocomiales-  Accidents d’exposition au sang- Erreurs diagnostiques </a:t>
          </a:r>
          <a:endParaRPr lang="fr-FR" sz="12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BD9F678D-6873-4388-BEFB-C09A5C36880A}" type="parTrans" cxnId="{2F256059-5540-40EC-B413-FC24727ED078}">
      <dgm:prSet/>
      <dgm:spPr/>
      <dgm:t>
        <a:bodyPr/>
        <a:lstStyle/>
        <a:p>
          <a:endParaRPr lang="fr-FR">
            <a:solidFill>
              <a:schemeClr val="bg1"/>
            </a:solidFill>
          </a:endParaRPr>
        </a:p>
      </dgm:t>
    </dgm:pt>
    <dgm:pt modelId="{41732A91-0D38-4FE6-A76D-DE2EE08347F1}" type="sibTrans" cxnId="{2F256059-5540-40EC-B413-FC24727ED078}">
      <dgm:prSet/>
      <dgm:spPr/>
      <dgm:t>
        <a:bodyPr/>
        <a:lstStyle/>
        <a:p>
          <a:endParaRPr lang="fr-FR">
            <a:solidFill>
              <a:schemeClr val="bg1"/>
            </a:solidFill>
          </a:endParaRPr>
        </a:p>
      </dgm:t>
    </dgm:pt>
    <dgm:pt modelId="{47A0C348-5DC1-4E3E-AF36-26F46AB25C00}">
      <dgm:prSet phldrT="[Texte]" custT="1"/>
      <dgm:spPr/>
      <dgm:t>
        <a:bodyPr/>
        <a:lstStyle/>
        <a:p>
          <a:pPr algn="l"/>
          <a:r>
            <a:rPr lang="fr-FR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Réaliser les </a:t>
          </a:r>
          <a:r>
            <a:rPr lang="fr-FR" sz="16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consultat</a:t>
          </a:r>
          <a:r>
            <a:rPr lang="fr-FR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médicales</a:t>
          </a:r>
        </a:p>
        <a:p>
          <a:pPr algn="l"/>
          <a:r>
            <a:rPr lang="fr-FR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Erreurs diagnostiques</a:t>
          </a:r>
          <a:endParaRPr lang="fr-FR" sz="12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C961F1C5-D7C3-474D-B133-242BD03645A7}" type="parTrans" cxnId="{016D28AE-2974-4A68-ABE4-E7A5DC30AB3F}">
      <dgm:prSet/>
      <dgm:spPr/>
      <dgm:t>
        <a:bodyPr/>
        <a:lstStyle/>
        <a:p>
          <a:endParaRPr lang="fr-FR">
            <a:solidFill>
              <a:schemeClr val="bg1"/>
            </a:solidFill>
          </a:endParaRPr>
        </a:p>
      </dgm:t>
    </dgm:pt>
    <dgm:pt modelId="{6666A063-4091-4E1D-B33B-D7384FB0B66E}" type="sibTrans" cxnId="{016D28AE-2974-4A68-ABE4-E7A5DC30AB3F}">
      <dgm:prSet/>
      <dgm:spPr/>
      <dgm:t>
        <a:bodyPr/>
        <a:lstStyle/>
        <a:p>
          <a:endParaRPr lang="fr-FR">
            <a:solidFill>
              <a:schemeClr val="bg1"/>
            </a:solidFill>
          </a:endParaRPr>
        </a:p>
      </dgm:t>
    </dgm:pt>
    <dgm:pt modelId="{E4C91F15-B370-4390-A5AB-BCFC80B1F7B1}">
      <dgm:prSet phldrT="[Texte]" custT="1"/>
      <dgm:spPr/>
      <dgm:t>
        <a:bodyPr/>
        <a:lstStyle/>
        <a:p>
          <a:pPr algn="l"/>
          <a:r>
            <a:rPr lang="fr-FR" sz="11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GERER LES DOSSIERS MEDICAUX</a:t>
          </a:r>
        </a:p>
        <a:p>
          <a:pPr algn="l"/>
          <a:r>
            <a:rPr lang="fr-FR" sz="1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 </a:t>
          </a:r>
          <a:r>
            <a:rPr lang="fr-FR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Perte de dossiers Patients– Incendie-Inondations</a:t>
          </a:r>
          <a:endParaRPr lang="fr-FR" sz="10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E0CDFDC2-ADAF-4CB5-861A-9AA0024E30FA}" type="parTrans" cxnId="{99058B14-7634-4EEE-964D-2311A4621415}">
      <dgm:prSet/>
      <dgm:spPr/>
      <dgm:t>
        <a:bodyPr/>
        <a:lstStyle/>
        <a:p>
          <a:endParaRPr lang="fr-FR">
            <a:solidFill>
              <a:schemeClr val="bg1"/>
            </a:solidFill>
          </a:endParaRPr>
        </a:p>
      </dgm:t>
    </dgm:pt>
    <dgm:pt modelId="{EA7362F4-05CA-4592-A9FD-C4F2A5A2F46E}" type="sibTrans" cxnId="{99058B14-7634-4EEE-964D-2311A4621415}">
      <dgm:prSet/>
      <dgm:spPr/>
      <dgm:t>
        <a:bodyPr/>
        <a:lstStyle/>
        <a:p>
          <a:endParaRPr lang="fr-FR">
            <a:solidFill>
              <a:schemeClr val="bg1"/>
            </a:solidFill>
          </a:endParaRPr>
        </a:p>
      </dgm:t>
    </dgm:pt>
    <dgm:pt modelId="{A24A8ABE-9657-4E9A-B1BD-F8E7C45698FB}">
      <dgm:prSet custT="1"/>
      <dgm:spPr/>
      <dgm:t>
        <a:bodyPr/>
        <a:lstStyle/>
        <a:p>
          <a:pPr algn="l"/>
          <a:r>
            <a:rPr lang="fr-FR" sz="14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Realiser</a:t>
          </a:r>
          <a:r>
            <a:rPr lang="fr-FR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les </a:t>
          </a:r>
          <a:r>
            <a:rPr lang="fr-FR" sz="14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explorat</a:t>
          </a:r>
          <a:endParaRPr lang="fr-FR" sz="1400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  <a:p>
          <a:pPr algn="l"/>
          <a:r>
            <a:rPr lang="fr-FR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biologiques</a:t>
          </a:r>
        </a:p>
        <a:p>
          <a:pPr algn="l"/>
          <a:r>
            <a:rPr lang="fr-FR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Accident d’exposition au sang  -Erreurs d’étiquetage –Résultats erronés</a:t>
          </a:r>
          <a:endParaRPr lang="fr-FR" sz="10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8A5922EC-0D47-40A0-A11D-DEFC9EFBE604}" type="parTrans" cxnId="{C13B0839-A584-4875-B72E-E5AF86B595C9}">
      <dgm:prSet/>
      <dgm:spPr/>
      <dgm:t>
        <a:bodyPr/>
        <a:lstStyle/>
        <a:p>
          <a:endParaRPr lang="fr-FR">
            <a:solidFill>
              <a:schemeClr val="bg1"/>
            </a:solidFill>
          </a:endParaRPr>
        </a:p>
      </dgm:t>
    </dgm:pt>
    <dgm:pt modelId="{002578DE-597B-48ED-A06F-A24652F493D3}" type="sibTrans" cxnId="{C13B0839-A584-4875-B72E-E5AF86B595C9}">
      <dgm:prSet/>
      <dgm:spPr/>
      <dgm:t>
        <a:bodyPr/>
        <a:lstStyle/>
        <a:p>
          <a:endParaRPr lang="fr-FR">
            <a:solidFill>
              <a:schemeClr val="bg1"/>
            </a:solidFill>
          </a:endParaRPr>
        </a:p>
      </dgm:t>
    </dgm:pt>
    <dgm:pt modelId="{2902BDD3-0799-4723-94E8-3DB3DB3DDBEC}">
      <dgm:prSet phldrT="[Texte]" custT="1"/>
      <dgm:spPr/>
      <dgm:t>
        <a:bodyPr/>
        <a:lstStyle/>
        <a:p>
          <a:pPr algn="l"/>
          <a:r>
            <a:rPr lang="fr-FR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Réaliser les </a:t>
          </a:r>
          <a:r>
            <a:rPr lang="fr-FR" sz="16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exploratmédicales</a:t>
          </a:r>
          <a:endParaRPr lang="fr-FR" sz="1600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  <a:p>
          <a:pPr algn="l"/>
          <a:r>
            <a:rPr lang="fr-FR" sz="105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Résultats erronés –</a:t>
          </a:r>
          <a:endParaRPr lang="fr-FR" sz="105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DCAF8185-6A12-483C-A8BF-928BE876BCC5}" type="parTrans" cxnId="{87AF7989-FDDC-4CE2-9F00-9F4FE3E878D9}">
      <dgm:prSet/>
      <dgm:spPr/>
      <dgm:t>
        <a:bodyPr/>
        <a:lstStyle/>
        <a:p>
          <a:endParaRPr lang="fr-FR">
            <a:solidFill>
              <a:schemeClr val="bg1"/>
            </a:solidFill>
          </a:endParaRPr>
        </a:p>
      </dgm:t>
    </dgm:pt>
    <dgm:pt modelId="{26808D9D-7791-4707-B5EF-B42FBE08BED7}" type="sibTrans" cxnId="{87AF7989-FDDC-4CE2-9F00-9F4FE3E878D9}">
      <dgm:prSet/>
      <dgm:spPr/>
      <dgm:t>
        <a:bodyPr/>
        <a:lstStyle/>
        <a:p>
          <a:endParaRPr lang="fr-FR">
            <a:solidFill>
              <a:schemeClr val="bg1"/>
            </a:solidFill>
          </a:endParaRPr>
        </a:p>
      </dgm:t>
    </dgm:pt>
    <dgm:pt modelId="{E0D4F45C-492F-4281-84DC-8F819DDD632B}">
      <dgm:prSet phldrT="[Texte]" custT="1"/>
      <dgm:spPr/>
      <dgm:t>
        <a:bodyPr/>
        <a:lstStyle/>
        <a:p>
          <a:pPr algn="l"/>
          <a:r>
            <a:rPr lang="fr-FR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Assurer la dispensation des produits pharmaceutique</a:t>
          </a:r>
        </a:p>
        <a:p>
          <a:pPr algn="l"/>
          <a:r>
            <a:rPr lang="fr-FR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Intoxication et accidents médicamenteux-Rupture de stocks-Péremption des produits</a:t>
          </a:r>
        </a:p>
      </dgm:t>
    </dgm:pt>
    <dgm:pt modelId="{409C75FF-E2F0-4F5B-8845-E45B7ECA99C9}" type="parTrans" cxnId="{4A2CF7B2-1946-423C-9CB8-FDBB7C1473A8}">
      <dgm:prSet/>
      <dgm:spPr/>
      <dgm:t>
        <a:bodyPr/>
        <a:lstStyle/>
        <a:p>
          <a:endParaRPr lang="fr-FR">
            <a:solidFill>
              <a:schemeClr val="bg1"/>
            </a:solidFill>
          </a:endParaRPr>
        </a:p>
      </dgm:t>
    </dgm:pt>
    <dgm:pt modelId="{442ECD2A-8F9A-4E6C-A2E1-F3D3B074CF45}" type="sibTrans" cxnId="{4A2CF7B2-1946-423C-9CB8-FDBB7C1473A8}">
      <dgm:prSet/>
      <dgm:spPr/>
      <dgm:t>
        <a:bodyPr/>
        <a:lstStyle/>
        <a:p>
          <a:endParaRPr lang="fr-FR">
            <a:solidFill>
              <a:schemeClr val="bg1"/>
            </a:solidFill>
          </a:endParaRPr>
        </a:p>
      </dgm:t>
    </dgm:pt>
    <dgm:pt modelId="{2DAF2535-1E5D-4BD0-A7D3-9E149072A19B}">
      <dgm:prSet custT="1"/>
      <dgm:spPr/>
      <dgm:t>
        <a:bodyPr/>
        <a:lstStyle/>
        <a:p>
          <a:r>
            <a:rPr lang="fr-FR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Assurer l’hygiène hospitalière</a:t>
          </a:r>
        </a:p>
        <a:p>
          <a:r>
            <a:rPr lang="fr-FR" sz="11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Infection nosocomiales -Accident d’exposition au sang-Exposition aux effets toxiques des produits d’entretien</a:t>
          </a:r>
          <a:endParaRPr lang="fr-FR" sz="11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DA8B69E6-4AF7-4970-8834-8A28F21C8546}" type="parTrans" cxnId="{D3FC75C1-EDEC-46A9-B791-9845E0A3DFCF}">
      <dgm:prSet/>
      <dgm:spPr/>
      <dgm:t>
        <a:bodyPr/>
        <a:lstStyle/>
        <a:p>
          <a:endParaRPr lang="fr-FR"/>
        </a:p>
      </dgm:t>
    </dgm:pt>
    <dgm:pt modelId="{94285B30-BB3A-4FA4-97B5-6398E6C8A968}" type="sibTrans" cxnId="{D3FC75C1-EDEC-46A9-B791-9845E0A3DFCF}">
      <dgm:prSet/>
      <dgm:spPr/>
      <dgm:t>
        <a:bodyPr/>
        <a:lstStyle/>
        <a:p>
          <a:endParaRPr lang="fr-FR"/>
        </a:p>
      </dgm:t>
    </dgm:pt>
    <dgm:pt modelId="{FF25C3AD-2422-4F15-8C15-6C0550E5E38A}" type="pres">
      <dgm:prSet presAssocID="{10CD1BC5-C92C-48BF-A185-FF5108ECEF03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2B85BB55-916B-47AE-8E5B-DBEF67552EE6}" type="pres">
      <dgm:prSet presAssocID="{10CD1BC5-C92C-48BF-A185-FF5108ECEF03}" presName="arrow" presStyleLbl="bgShp" presStyleIdx="0" presStyleCnt="1" custScaleX="117647" custLinFactNeighborX="503" custLinFactNeighborY="-327"/>
      <dgm:spPr/>
    </dgm:pt>
    <dgm:pt modelId="{7ACE674D-AF75-4EEE-A86B-3CA4777332A1}" type="pres">
      <dgm:prSet presAssocID="{10CD1BC5-C92C-48BF-A185-FF5108ECEF03}" presName="linearProcess" presStyleCnt="0"/>
      <dgm:spPr/>
    </dgm:pt>
    <dgm:pt modelId="{03C14A7B-B67C-4C6E-A7D6-C9D9417630F6}" type="pres">
      <dgm:prSet presAssocID="{19D7E846-5D97-4C09-A665-218D30E4C1C4}" presName="textNode" presStyleLbl="node1" presStyleIdx="0" presStyleCnt="7" custScaleX="885109" custScaleY="166460" custLinFactX="99286" custLinFactNeighborX="100000" custLinFactNeighborY="741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20DD64C-5DC7-4C99-9DAF-F27B98E646C5}" type="pres">
      <dgm:prSet presAssocID="{41732A91-0D38-4FE6-A76D-DE2EE08347F1}" presName="sibTrans" presStyleCnt="0"/>
      <dgm:spPr/>
    </dgm:pt>
    <dgm:pt modelId="{10DB0A82-8B79-4374-9E6A-854A5115FBEC}" type="pres">
      <dgm:prSet presAssocID="{47A0C348-5DC1-4E3E-AF36-26F46AB25C00}" presName="textNode" presStyleLbl="node1" presStyleIdx="1" presStyleCnt="7" custScaleX="982429" custScaleY="116523" custLinFactX="208038" custLinFactNeighborX="300000" custLinFactNeighborY="-526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CC5C964-E839-4AD6-A216-6BC9CF55EB67}" type="pres">
      <dgm:prSet presAssocID="{6666A063-4091-4E1D-B33B-D7384FB0B66E}" presName="sibTrans" presStyleCnt="0"/>
      <dgm:spPr/>
    </dgm:pt>
    <dgm:pt modelId="{90BCEF02-C885-47D4-97AF-F8BD35B05B8A}" type="pres">
      <dgm:prSet presAssocID="{2902BDD3-0799-4723-94E8-3DB3DB3DDBEC}" presName="textNode" presStyleLbl="node1" presStyleIdx="2" presStyleCnt="7" custScaleX="873308" custScaleY="116523" custLinFactX="345903" custLinFactNeighborX="400000" custLinFactNeighborY="-936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D1B6F16-4276-4659-9220-D4C9119D36B9}" type="pres">
      <dgm:prSet presAssocID="{26808D9D-7791-4707-B5EF-B42FBE08BED7}" presName="sibTrans" presStyleCnt="0"/>
      <dgm:spPr/>
    </dgm:pt>
    <dgm:pt modelId="{0AAE83EB-D856-4BD6-B5DA-72B9CF30411B}" type="pres">
      <dgm:prSet presAssocID="{A24A8ABE-9657-4E9A-B1BD-F8E7C45698FB}" presName="textNode" presStyleLbl="node1" presStyleIdx="3" presStyleCnt="7" custScaleX="873294" custScaleY="116523" custLinFactX="457297" custLinFactNeighborX="500000" custLinFactNeighborY="-526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5ED290E-440E-4E66-A54E-F7C536A28ED4}" type="pres">
      <dgm:prSet presAssocID="{002578DE-597B-48ED-A06F-A24652F493D3}" presName="sibTrans" presStyleCnt="0"/>
      <dgm:spPr/>
    </dgm:pt>
    <dgm:pt modelId="{882D909A-EB68-441D-AD30-B015F836DCC8}" type="pres">
      <dgm:prSet presAssocID="{E4C91F15-B370-4390-A5AB-BCFC80B1F7B1}" presName="textNode" presStyleLbl="node1" presStyleIdx="4" presStyleCnt="7" custScaleX="954240" custScaleY="58689" custLinFactX="800000" custLinFactY="21558" custLinFactNeighborX="809306" custLinFactNeighborY="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377409-04E8-44CA-BBF2-C15F2FEC9953}" type="pres">
      <dgm:prSet presAssocID="{EA7362F4-05CA-4592-A9FD-C4F2A5A2F46E}" presName="sibTrans" presStyleCnt="0"/>
      <dgm:spPr/>
    </dgm:pt>
    <dgm:pt modelId="{2774ADAF-313B-4269-9E4D-176844A83767}" type="pres">
      <dgm:prSet presAssocID="{E0D4F45C-492F-4281-84DC-8F819DDD632B}" presName="textNode" presStyleLbl="node1" presStyleIdx="5" presStyleCnt="7" custScaleX="919702" custScaleY="116525" custLinFactX="-258007" custLinFactNeighborX="-300000" custLinFactNeighborY="-526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09AF909-CD23-4FE4-B1C0-C57737EC31E5}" type="pres">
      <dgm:prSet presAssocID="{442ECD2A-8F9A-4E6C-A2E1-F3D3B074CF45}" presName="sibTrans" presStyleCnt="0"/>
      <dgm:spPr/>
    </dgm:pt>
    <dgm:pt modelId="{8F057574-83DD-4BE0-A0B8-E949AA0511EA}" type="pres">
      <dgm:prSet presAssocID="{2DAF2535-1E5D-4BD0-A7D3-9E149072A19B}" presName="textNode" presStyleLbl="node1" presStyleIdx="6" presStyleCnt="7" custScaleX="935541" custScaleY="116523" custLinFactX="-168817" custLinFactNeighborX="-200000" custLinFactNeighborY="-559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100FA59-932A-45FB-AA7F-F43424BA4452}" type="presOf" srcId="{E0D4F45C-492F-4281-84DC-8F819DDD632B}" destId="{2774ADAF-313B-4269-9E4D-176844A83767}" srcOrd="0" destOrd="0" presId="urn:microsoft.com/office/officeart/2005/8/layout/hProcess9"/>
    <dgm:cxn modelId="{8C914004-5F18-4116-9ACE-03401F0E0474}" type="presOf" srcId="{19D7E846-5D97-4C09-A665-218D30E4C1C4}" destId="{03C14A7B-B67C-4C6E-A7D6-C9D9417630F6}" srcOrd="0" destOrd="0" presId="urn:microsoft.com/office/officeart/2005/8/layout/hProcess9"/>
    <dgm:cxn modelId="{137EDC6D-FE08-4FAA-A9B1-7D546177972F}" type="presOf" srcId="{A24A8ABE-9657-4E9A-B1BD-F8E7C45698FB}" destId="{0AAE83EB-D856-4BD6-B5DA-72B9CF30411B}" srcOrd="0" destOrd="0" presId="urn:microsoft.com/office/officeart/2005/8/layout/hProcess9"/>
    <dgm:cxn modelId="{5A00AFB1-E7DA-47E0-BC03-DDD0AEBC7342}" type="presOf" srcId="{2902BDD3-0799-4723-94E8-3DB3DB3DDBEC}" destId="{90BCEF02-C885-47D4-97AF-F8BD35B05B8A}" srcOrd="0" destOrd="0" presId="urn:microsoft.com/office/officeart/2005/8/layout/hProcess9"/>
    <dgm:cxn modelId="{1B4B5D52-D687-4617-B252-FDCCB89DDF9F}" type="presOf" srcId="{E4C91F15-B370-4390-A5AB-BCFC80B1F7B1}" destId="{882D909A-EB68-441D-AD30-B015F836DCC8}" srcOrd="0" destOrd="0" presId="urn:microsoft.com/office/officeart/2005/8/layout/hProcess9"/>
    <dgm:cxn modelId="{2F256059-5540-40EC-B413-FC24727ED078}" srcId="{10CD1BC5-C92C-48BF-A185-FF5108ECEF03}" destId="{19D7E846-5D97-4C09-A665-218D30E4C1C4}" srcOrd="0" destOrd="0" parTransId="{BD9F678D-6873-4388-BEFB-C09A5C36880A}" sibTransId="{41732A91-0D38-4FE6-A76D-DE2EE08347F1}"/>
    <dgm:cxn modelId="{D3FC75C1-EDEC-46A9-B791-9845E0A3DFCF}" srcId="{10CD1BC5-C92C-48BF-A185-FF5108ECEF03}" destId="{2DAF2535-1E5D-4BD0-A7D3-9E149072A19B}" srcOrd="6" destOrd="0" parTransId="{DA8B69E6-4AF7-4970-8834-8A28F21C8546}" sibTransId="{94285B30-BB3A-4FA4-97B5-6398E6C8A968}"/>
    <dgm:cxn modelId="{016D28AE-2974-4A68-ABE4-E7A5DC30AB3F}" srcId="{10CD1BC5-C92C-48BF-A185-FF5108ECEF03}" destId="{47A0C348-5DC1-4E3E-AF36-26F46AB25C00}" srcOrd="1" destOrd="0" parTransId="{C961F1C5-D7C3-474D-B133-242BD03645A7}" sibTransId="{6666A063-4091-4E1D-B33B-D7384FB0B66E}"/>
    <dgm:cxn modelId="{4D8F451A-2971-490F-9DEA-9127205DAA19}" type="presOf" srcId="{2DAF2535-1E5D-4BD0-A7D3-9E149072A19B}" destId="{8F057574-83DD-4BE0-A0B8-E949AA0511EA}" srcOrd="0" destOrd="0" presId="urn:microsoft.com/office/officeart/2005/8/layout/hProcess9"/>
    <dgm:cxn modelId="{99058B14-7634-4EEE-964D-2311A4621415}" srcId="{10CD1BC5-C92C-48BF-A185-FF5108ECEF03}" destId="{E4C91F15-B370-4390-A5AB-BCFC80B1F7B1}" srcOrd="4" destOrd="0" parTransId="{E0CDFDC2-ADAF-4CB5-861A-9AA0024E30FA}" sibTransId="{EA7362F4-05CA-4592-A9FD-C4F2A5A2F46E}"/>
    <dgm:cxn modelId="{87AF7989-FDDC-4CE2-9F00-9F4FE3E878D9}" srcId="{10CD1BC5-C92C-48BF-A185-FF5108ECEF03}" destId="{2902BDD3-0799-4723-94E8-3DB3DB3DDBEC}" srcOrd="2" destOrd="0" parTransId="{DCAF8185-6A12-483C-A8BF-928BE876BCC5}" sibTransId="{26808D9D-7791-4707-B5EF-B42FBE08BED7}"/>
    <dgm:cxn modelId="{C13B0839-A584-4875-B72E-E5AF86B595C9}" srcId="{10CD1BC5-C92C-48BF-A185-FF5108ECEF03}" destId="{A24A8ABE-9657-4E9A-B1BD-F8E7C45698FB}" srcOrd="3" destOrd="0" parTransId="{8A5922EC-0D47-40A0-A11D-DEFC9EFBE604}" sibTransId="{002578DE-597B-48ED-A06F-A24652F493D3}"/>
    <dgm:cxn modelId="{70052A8E-D71F-41C2-9709-8BC1C003E7E7}" type="presOf" srcId="{47A0C348-5DC1-4E3E-AF36-26F46AB25C00}" destId="{10DB0A82-8B79-4374-9E6A-854A5115FBEC}" srcOrd="0" destOrd="0" presId="urn:microsoft.com/office/officeart/2005/8/layout/hProcess9"/>
    <dgm:cxn modelId="{4A2CF7B2-1946-423C-9CB8-FDBB7C1473A8}" srcId="{10CD1BC5-C92C-48BF-A185-FF5108ECEF03}" destId="{E0D4F45C-492F-4281-84DC-8F819DDD632B}" srcOrd="5" destOrd="0" parTransId="{409C75FF-E2F0-4F5B-8845-E45B7ECA99C9}" sibTransId="{442ECD2A-8F9A-4E6C-A2E1-F3D3B074CF45}"/>
    <dgm:cxn modelId="{6B20063E-FE70-43DB-AA63-E5D766125573}" type="presOf" srcId="{10CD1BC5-C92C-48BF-A185-FF5108ECEF03}" destId="{FF25C3AD-2422-4F15-8C15-6C0550E5E38A}" srcOrd="0" destOrd="0" presId="urn:microsoft.com/office/officeart/2005/8/layout/hProcess9"/>
    <dgm:cxn modelId="{DFF56A85-E309-476C-91F0-F7398217D6E6}" type="presParOf" srcId="{FF25C3AD-2422-4F15-8C15-6C0550E5E38A}" destId="{2B85BB55-916B-47AE-8E5B-DBEF67552EE6}" srcOrd="0" destOrd="0" presId="urn:microsoft.com/office/officeart/2005/8/layout/hProcess9"/>
    <dgm:cxn modelId="{2271B171-EFC4-4D37-BD51-D7769D3CE0A2}" type="presParOf" srcId="{FF25C3AD-2422-4F15-8C15-6C0550E5E38A}" destId="{7ACE674D-AF75-4EEE-A86B-3CA4777332A1}" srcOrd="1" destOrd="0" presId="urn:microsoft.com/office/officeart/2005/8/layout/hProcess9"/>
    <dgm:cxn modelId="{2E454735-9A33-4645-8748-A09DEEC71671}" type="presParOf" srcId="{7ACE674D-AF75-4EEE-A86B-3CA4777332A1}" destId="{03C14A7B-B67C-4C6E-A7D6-C9D9417630F6}" srcOrd="0" destOrd="0" presId="urn:microsoft.com/office/officeart/2005/8/layout/hProcess9"/>
    <dgm:cxn modelId="{E41BED34-7663-4B41-B326-2624290885FA}" type="presParOf" srcId="{7ACE674D-AF75-4EEE-A86B-3CA4777332A1}" destId="{620DD64C-5DC7-4C99-9DAF-F27B98E646C5}" srcOrd="1" destOrd="0" presId="urn:microsoft.com/office/officeart/2005/8/layout/hProcess9"/>
    <dgm:cxn modelId="{B459D297-E195-47F4-A2AF-2B5E93ED3587}" type="presParOf" srcId="{7ACE674D-AF75-4EEE-A86B-3CA4777332A1}" destId="{10DB0A82-8B79-4374-9E6A-854A5115FBEC}" srcOrd="2" destOrd="0" presId="urn:microsoft.com/office/officeart/2005/8/layout/hProcess9"/>
    <dgm:cxn modelId="{FD471150-200B-4497-85BC-A8142F714A8C}" type="presParOf" srcId="{7ACE674D-AF75-4EEE-A86B-3CA4777332A1}" destId="{0CC5C964-E839-4AD6-A216-6BC9CF55EB67}" srcOrd="3" destOrd="0" presId="urn:microsoft.com/office/officeart/2005/8/layout/hProcess9"/>
    <dgm:cxn modelId="{77F65BE7-1C2B-401E-AFB0-E0DB2E0B0D6C}" type="presParOf" srcId="{7ACE674D-AF75-4EEE-A86B-3CA4777332A1}" destId="{90BCEF02-C885-47D4-97AF-F8BD35B05B8A}" srcOrd="4" destOrd="0" presId="urn:microsoft.com/office/officeart/2005/8/layout/hProcess9"/>
    <dgm:cxn modelId="{1E0DF30D-6A1A-4B29-82E0-8E512204BA2E}" type="presParOf" srcId="{7ACE674D-AF75-4EEE-A86B-3CA4777332A1}" destId="{8D1B6F16-4276-4659-9220-D4C9119D36B9}" srcOrd="5" destOrd="0" presId="urn:microsoft.com/office/officeart/2005/8/layout/hProcess9"/>
    <dgm:cxn modelId="{B52AFD87-6C23-41AE-86E9-E3D0DBBEB1E9}" type="presParOf" srcId="{7ACE674D-AF75-4EEE-A86B-3CA4777332A1}" destId="{0AAE83EB-D856-4BD6-B5DA-72B9CF30411B}" srcOrd="6" destOrd="0" presId="urn:microsoft.com/office/officeart/2005/8/layout/hProcess9"/>
    <dgm:cxn modelId="{FFAE87C7-7844-4028-A732-EA79874FDDB6}" type="presParOf" srcId="{7ACE674D-AF75-4EEE-A86B-3CA4777332A1}" destId="{F5ED290E-440E-4E66-A54E-F7C536A28ED4}" srcOrd="7" destOrd="0" presId="urn:microsoft.com/office/officeart/2005/8/layout/hProcess9"/>
    <dgm:cxn modelId="{BBB33959-20AE-42C6-8540-9EF217FE5E5A}" type="presParOf" srcId="{7ACE674D-AF75-4EEE-A86B-3CA4777332A1}" destId="{882D909A-EB68-441D-AD30-B015F836DCC8}" srcOrd="8" destOrd="0" presId="urn:microsoft.com/office/officeart/2005/8/layout/hProcess9"/>
    <dgm:cxn modelId="{E42F7E7D-75BA-40D6-B58D-CD492F27D534}" type="presParOf" srcId="{7ACE674D-AF75-4EEE-A86B-3CA4777332A1}" destId="{94377409-04E8-44CA-BBF2-C15F2FEC9953}" srcOrd="9" destOrd="0" presId="urn:microsoft.com/office/officeart/2005/8/layout/hProcess9"/>
    <dgm:cxn modelId="{AB143BDF-C29E-49B1-B64B-93FA599353F3}" type="presParOf" srcId="{7ACE674D-AF75-4EEE-A86B-3CA4777332A1}" destId="{2774ADAF-313B-4269-9E4D-176844A83767}" srcOrd="10" destOrd="0" presId="urn:microsoft.com/office/officeart/2005/8/layout/hProcess9"/>
    <dgm:cxn modelId="{91D77FB0-DA4D-4A74-B79D-82A9101551F4}" type="presParOf" srcId="{7ACE674D-AF75-4EEE-A86B-3CA4777332A1}" destId="{509AF909-CD23-4FE4-B1C0-C57737EC31E5}" srcOrd="11" destOrd="0" presId="urn:microsoft.com/office/officeart/2005/8/layout/hProcess9"/>
    <dgm:cxn modelId="{36648CD6-2D9A-474E-AF97-E175BB007C9B}" type="presParOf" srcId="{7ACE674D-AF75-4EEE-A86B-3CA4777332A1}" destId="{8F057574-83DD-4BE0-A0B8-E949AA0511EA}" srcOrd="12" destOrd="0" presId="urn:microsoft.com/office/officeart/2005/8/layout/hProcess9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0.09649</cdr:x>
      <cdr:y>0.14944</cdr:y>
    </cdr:from>
    <cdr:to>
      <cdr:x>0.86842</cdr:x>
      <cdr:y>0.159</cdr:y>
    </cdr:to>
    <cdr:sp macro="" textlink="">
      <cdr:nvSpPr>
        <cdr:cNvPr id="3" name="Connecteur droit avec flèche 2"/>
        <cdr:cNvSpPr/>
      </cdr:nvSpPr>
      <cdr:spPr>
        <a:xfrm xmlns:a="http://schemas.openxmlformats.org/drawingml/2006/main">
          <a:off x="785818" y="714380"/>
          <a:ext cx="6286544" cy="45719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0000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77861-E2AD-4C83-8BC0-D058A513E39D}" type="datetimeFigureOut">
              <a:rPr lang="fr-FR" smtClean="0"/>
              <a:pPr/>
              <a:t>10/04/2015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4C9E0-ECED-44EC-A6B1-B5B1867E06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E22EBF-6608-41C2-90A3-D3790CB506CB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fr-FR" smtClean="0"/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fr-FR" altLang="fr-FR" sz="100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fr-FR" altLang="fr-FR" sz="100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fr-FR" altLang="fr-FR" sz="100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fr-FR" altLang="fr-FR" sz="100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fr-FR" altLang="fr-FR" sz="1000" smtClean="0"/>
              <a:t>																																																																																																																oiuyuy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52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2528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A2E942-5B6F-4687-B8A9-98C7A2A795E0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82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2733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CD5BCC-9BD4-428E-9F35-73C15C86065C}" type="slidenum">
              <a:rPr lang="fr-F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fr-F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6144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FB8177E-256D-4089-AE36-61CCA253F35A}" type="slidenum">
              <a:rPr lang="fr-FR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10/04/2015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10/04/2015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37722-22E7-4048-A972-056037A1152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 dir="r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83CE8-0988-4C00-9527-EF50FBC54E4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F10F5-48E6-4C3B-9D3D-F87E897A19C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57CC2-6C4D-4C2F-888B-CC58AC08892C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A9275-38B9-4506-9A10-B976FBA11943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DA1E9-9F87-4FAA-BA7A-A32907361C0A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ADC81-D115-4D1B-BCC8-34B564B97CCA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C0E0-DD10-4A7D-997E-3DB1C0A1B015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FDAED-D4AF-48E7-8922-4A141CFD911B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C25D1-D1D9-4FBA-A26A-B095A28FB6BE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F52D0-0A55-4522-9CC3-030DFD1DB452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2158A-8297-4318-9B9F-DFFD21327CC6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15996-309B-42DB-B81F-241AA9B30665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501D8-146E-4878-8403-7A7273D6B0B5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DDDE1-1FD2-4FA5-8F1B-EFCE3A925ABB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B730E-840E-42CF-9FF0-2416F33A9206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9F2CD-107F-4192-BCC7-65F578B68458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10/04/2015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A28CF-9D42-448C-8D88-AA8F107320C2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3988D-50AA-4B68-815F-8BF53C1C102B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CBFC2-189B-434F-9D19-760A445FFDE7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EFB02-8EA8-4A51-952A-F651A5B5CA1B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8A0E9-8056-41F3-8692-F9BBADFDA62F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85153-55C9-4E82-8A32-6ED1607B3DE7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1987-B8CC-4C6A-94B3-50DF75A2A9D4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FC209-D06D-4CE2-A3F2-C588112908DA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93CD1F0C-2CC9-4CFC-B27F-7931D8D914A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104137A5-427C-4467-8480-CB098733F13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99389A16-4EE1-462C-A67A-F44B5987A30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D4C9F8A6-9121-4CAF-82F7-FB8ED2DA456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C2C2482D-96C8-4DF0-A0C3-8BD19C48E02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A2183B9C-F64C-446B-986C-EC38B5C7BE1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2C62A-BD26-4649-AE0F-6238D7E426E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r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64A0342D-E5FF-4FFA-B930-E2984BA64E5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CCFC0B77-48F8-45F0-A9BD-F3299AC2CB2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8ED76458-4D31-4AF1-B0B4-20668EEA409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AED4A538-82D9-44C7-B8E1-3E5C3A07C59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24C5932C-6813-4309-9AAB-7AA23F3A2DE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9D888C6F-532F-403E-9438-4B84866EE6B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4E95EECB-186F-4538-9F65-4C877B432F0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C20764CE-9EB1-4C95-965E-A4D4633BABA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r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EDE38-94EE-4B69-9D10-F9C9861C453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4E8B7ABC-148C-4436-B3B4-4B6FF70A15B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E87C2-8092-4B8F-8EB3-FA35C635426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7678D-B62C-4F7C-B8FC-BFD73577EE4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A65C6-FB94-40AB-A5C7-42D24E00DB7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0DD42-6905-4FB6-8DEE-9D3DECAD859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A2E2C-6070-4918-AB0B-A7E8E77AB5A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40376-1997-4D15-BDE0-2A7A888BA09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prstClr val="white">
                    <a:shade val="50000"/>
                  </a:prst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2E121-BF73-48C6-9300-B72955C9289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 dir="r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B8B03-1B5D-445E-BC07-0DA7642BAE2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E1DBA-3407-4CFE-84B8-6491752D86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E8187-1822-4B30-9CF4-ABCE1AE2305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0C281-854F-458D-91C2-75FFB3E4350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EB2B5-14F4-460F-AE31-216996A1290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r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3A6D1-F854-4BAC-9191-29C29B36B10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5972C-4F7C-4A9B-914E-6C6A81825BF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B564B-D83C-4D29-89D5-DBDA3D57C82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7CD5B-CF90-4DB2-B6F1-E6E27815CE3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75B84-A24B-47B0-9B00-5E63CC2467C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3D012-2444-42A6-8091-DE8EAD6F736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85ED6-7CDD-4167-B03E-B4B74AD4A55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D5915-3CF4-4F46-AB3B-7DAF002526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386D7-1CC5-4C34-A80E-85C9BEC83A7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10684-DDF2-4B14-8230-7D395EA2A76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8C021-ECB0-46B9-AB4B-50703DE0B8A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D6D54-0584-48E1-AAE6-999155BE481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6BC16-FA36-4AD7-A759-E4F6984033E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7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5E5C4C8-B1A5-46C0-923B-9EFE6FD87DAB}" type="datetime1">
              <a:rPr lang="fr-FR"/>
              <a:pPr>
                <a:defRPr/>
              </a:pPr>
              <a:t>10/04/2015</a:t>
            </a:fld>
            <a:endParaRPr lang="fr-FR"/>
          </a:p>
        </p:txBody>
      </p:sp>
      <p:sp>
        <p:nvSpPr>
          <p:cNvPr id="10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rgbClr val="EBDDC3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rgbClr val="EBDDC3"/>
                </a:solidFill>
              </a:defRPr>
            </a:lvl1pPr>
          </a:lstStyle>
          <a:p>
            <a:pPr>
              <a:defRPr/>
            </a:pPr>
            <a:fld id="{C2CFC961-E7B5-4C03-97F1-F0C85AC8F44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4C687-99E6-4A50-83B7-5F66DFDD6E1A}" type="datetime1">
              <a:rPr lang="fr-FR"/>
              <a:pPr>
                <a:defRPr/>
              </a:pPr>
              <a:t>10/04/2015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F026C-163A-4671-A651-F0643E45313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7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9C87C-30BC-42BC-916A-594DF25FD2A0}" type="datetime1">
              <a:rPr lang="fr-FR"/>
              <a:pPr>
                <a:defRPr/>
              </a:pPr>
              <a:t>10/04/2015</a:t>
            </a:fld>
            <a:endParaRPr lang="fr-FR"/>
          </a:p>
        </p:txBody>
      </p:sp>
      <p:sp>
        <p:nvSpPr>
          <p:cNvPr id="8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23D6CC9-1E4A-4C32-8C65-6B3326EB9B2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9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A73E9A3-87EF-470C-81D6-EBB1E6B4C038}" type="datetime1">
              <a:rPr lang="fr-FR"/>
              <a:pPr>
                <a:defRPr/>
              </a:pPr>
              <a:t>10/04/2015</a:t>
            </a:fld>
            <a:endParaRPr lang="fr-FR"/>
          </a:p>
        </p:txBody>
      </p:sp>
      <p:sp>
        <p:nvSpPr>
          <p:cNvPr id="6" name="Espace réservé du numéro de diapositive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E31A5CF-0562-4766-9FC1-4A7F490C23F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88E112A-56A3-4BA0-88AD-1C4F45B4A923}" type="datetime1">
              <a:rPr lang="fr-FR"/>
              <a:pPr>
                <a:defRPr/>
              </a:pPr>
              <a:t>10/04/2015</a:t>
            </a:fld>
            <a:endParaRPr lang="fr-FR"/>
          </a:p>
        </p:txBody>
      </p:sp>
      <p:sp>
        <p:nvSpPr>
          <p:cNvPr id="8" name="Espace réservé du numéro de diapositive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1774061-5935-4A2A-A0E3-756C7579C1A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9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4C687-99E6-4A50-83B7-5F66DFDD6E1A}" type="datetime1">
              <a:rPr lang="fr-FR"/>
              <a:pPr>
                <a:defRPr/>
              </a:pPr>
              <a:t>10/04/2015</a:t>
            </a:fld>
            <a:endParaRPr lang="fr-FR"/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60F80-DEEB-42FD-B3C4-B697A2FE9F1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6DE1C-CEC4-424C-887D-129CF487BAAA}" type="datetime1">
              <a:rPr lang="fr-FR"/>
              <a:pPr>
                <a:defRPr/>
              </a:pPr>
              <a:t>10/04/2015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rgbClr val="775F55"/>
                </a:solidFill>
              </a:defRPr>
            </a:lvl1pPr>
          </a:lstStyle>
          <a:p>
            <a:pPr>
              <a:defRPr/>
            </a:pPr>
            <a:fld id="{7ACA5A57-EEAC-4026-B858-2FA43A6B280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4C687-99E6-4A50-83B7-5F66DFDD6E1A}" type="datetime1">
              <a:rPr lang="fr-FR"/>
              <a:pPr>
                <a:defRPr/>
              </a:pPr>
              <a:t>10/04/2015</a:t>
            </a:fld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A28BE-0C9F-43D0-A8BB-A1B0E12E446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3B0F3-A47F-4F59-9D1E-2E3BB3BFFE3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9" name="Espace réservé de la date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80C5F57-CE91-43D5-B1B3-35F74876B9F6}" type="datetime1">
              <a:rPr lang="fr-FR"/>
              <a:pPr>
                <a:defRPr/>
              </a:pPr>
              <a:t>10/04/2015</a:t>
            </a:fld>
            <a:endParaRPr lang="fr-FR"/>
          </a:p>
        </p:txBody>
      </p:sp>
      <p:sp>
        <p:nvSpPr>
          <p:cNvPr id="10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9E81D5F9-6393-4A63-B8C0-AB0E3DD1465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1" name="Espace réservé du pied de page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4C687-99E6-4A50-83B7-5F66DFDD6E1A}" type="datetime1">
              <a:rPr lang="fr-FR"/>
              <a:pPr>
                <a:defRPr/>
              </a:pPr>
              <a:t>10/04/2015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1B82A-AC3D-4577-84E8-DE99918D23A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041E6-0D01-4CE7-BE42-6744BCCD43AA}" type="datetime1">
              <a:rPr lang="fr-FR"/>
              <a:pPr>
                <a:defRPr/>
              </a:pPr>
              <a:t>10/04/2015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CB789-AD9C-4B80-A1BC-29C37B89464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ICA-Conférence budgetaire 2015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52F76-E814-4D7B-9707-7E5FA4308CF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ICA-Conférence budgetaire 2015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6E587-2284-4A9B-BD2F-E6930C03020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ICA-Conférence budgetaire 2015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D97D5-6E72-4514-98E7-2489ABA4E20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ICA-Conférence budgetaire 2015 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C582C-9988-4462-9098-03C263B6F3A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ICA-Conférence budgetaire 2015 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6D96C-AACA-4C3D-B072-89DF450C374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ICA-Conférence budgetaire 2015 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5AF0A-3F67-43E9-AF5D-CADB00F062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ICA-Conférence budgetaire 2015 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CFE21-89EF-4809-9290-CD0EC6C7348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0A84C-D781-4115-BF39-7B020CF015F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ICA-Conférence budgetaire 2015 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74619-CD9A-480C-B870-11B265B8C92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ICA-Conférence budgetaire 2015 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10050-8A48-4198-B70E-149C1335DF1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ICA-Conférence budgetaire 2015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CA59C-D3A7-4269-9ED4-B273E79E7BA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ICA-Conférence budgetaire 2015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FBE0B-3733-4EE3-B82E-7B66BDEC0E6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301625" y="228600"/>
            <a:ext cx="8540750" cy="5870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ICA-Conférence budgetaire 2015 </a:t>
            </a:r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43391-812F-4F8A-AD0A-31F71898232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wipe dir="r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2C64F-AFC4-488C-8475-7464387830DC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7AC26-73AC-4AFC-9617-E138FF0ED3C0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DF2AF-A3EB-45D0-B76B-63781E83CD27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77068-F462-4D09-958D-7EF5E386FBCD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6F265-26AC-410E-B3F6-9D51184F606D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2D165-83B5-47C2-BE20-AAB25FE5D2CE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05D9F-0B47-4A8D-8936-EDDDC3A0533B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C01DD-F251-4F14-974C-7A927F6C13BB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8C7DC-45A7-49A8-A484-2A81D51A675A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1D55E-2376-43A8-A3CC-041BC74FC82A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ECA0D-845B-48AB-A245-707C3D8BBCC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63928-E950-4E98-A757-0BCFE04A6EEF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42195-32D9-4D71-8718-87147075354F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4D912-8121-4FE2-B61C-10A26E01097B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87BF3-8D3E-47F2-A293-4CCCF804E01E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A9B19-A34D-4063-9C11-47F17C1709B1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CB53E-A764-4CDD-9D6F-709E46DCC36C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C4C98-D128-4758-9C30-A7EE7ADD0433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567C3-927D-4B03-B73C-BB59B6A60256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F6DE0-5A6F-45B1-BA7B-9730D466A639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D1562-E8C0-4A3D-AEE0-AD92171FEA5F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25C8C-1D9B-4741-AC81-F90F418249DC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79B87-9605-4BD6-AB14-1045CE25C4ED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D83C6-6A2B-4E9F-A693-2F8145EEEEB1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10/04/2015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05BDA-5516-40DD-905E-F52D85F5B013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B1FDE-448C-4441-BF92-939380460BAE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10/04/2015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72694-7DA2-4562-BE50-78558185A4D4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74A3B-4086-4DAE-BA3A-2B807E199B6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10/04/2015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D253E-54DE-4D40-9BDC-C0FDEF138645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4DD5B-D2C2-49A1-B3A6-657406A045E7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10/04/2015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3805C-A233-4B4D-938E-47E4A5C7418F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FBCDA-ED34-4E39-9F48-16C3B7F7E5D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8E7ED-B8A5-490E-996D-9C2B4EA1FAF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10/04/2015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4F7D4-7E9E-4C66-9B5B-A93898130105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C5F99-FC27-44B5-85D5-FC1AEE97CF7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10/04/2015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CE752-6E13-4790-8287-EF90139370A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27A20-C3B8-48D5-AA4B-CFF19D7B6AE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10/04/2015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19F3A-9A79-4F9F-AE17-668A02902BA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9A2DB-EE34-41DB-978D-04FEFD0D9937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10/04/2015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AE4C6-C68E-4AED-B02E-758C032B0E82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27EB5-4B41-4618-B9F5-F577EA01EA97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10/04/2015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FB91F-20F3-4108-9BC3-F328112BEC5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200C-57C4-47BE-A8D2-27BE73D2B281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10/04/2015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054D0-6163-4398-A57B-923EC4FB1AE4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050D6-1605-4AA4-AD48-E6458852AAD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10/04/2015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76E23-E5C3-4F63-936F-F03A0F10090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10/04/2015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B4EC5-5876-4305-8E82-F109C98C2BC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D16A4-9386-4BE1-BC18-C63DD171E28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9F3C0-1879-4781-9329-8D0A0F1F02B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D113766F-13DE-4180-BCF2-6BE2C509550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CD9A5-D001-4F3A-8BA3-2F11C7A548E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012AAD48-F3BF-4361-9824-00F68C74DC5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24AC1-7DA1-4CF9-BE07-A206A07116F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F8F2F-3476-4CD2-B014-3BEEF635AE6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D52B3-2966-4E06-9D88-D44ED4BE595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720B3-4BD7-42EB-A489-95A3DC55EAA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10/04/2015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D9EBF-8A2A-4594-958F-D2CA2BA2142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prstClr val="white">
                    <a:shade val="50000"/>
                  </a:prst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A1943-7187-4366-86DD-664540ABA64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E9E93-9E10-4A79-80F1-D6636C2D3E9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6371E-2CAF-4ACF-8EA1-7AE3DA3E581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301625" y="228600"/>
            <a:ext cx="8540750" cy="5870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4C175-B4F8-4CAE-A8DD-35C0378BB30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562C51B-66E5-490D-8451-D32C2A842201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57E4330-DEF6-467D-A605-0E6CBAB6ABBE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AC6D680-39A3-4D6D-90A9-C41C61ED78C3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3E7C6B2-064B-4544-A13E-852AD97641BE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255733A-9061-47A1-8554-6649DC04C590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C0880A2-CD3E-497A-8895-6E5167F118A5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34D425B-3D16-450A-B4B0-E6B454450C74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8493E98-ED4A-48F2-BD59-81FACE004970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437632F-D881-41A9-B484-F94C15F70B8B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91FA896-55BB-4650-96AF-4520716DBFF2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10/04/2015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6750EE6-1506-4D89-9850-A3B02C1627BA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97F2193-DBD3-4EF9-A503-92F560C0F607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32DF2BC-D3C3-4689-929D-C71F88FFEFB3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05138AD-ED89-49FC-8096-2B4C23757224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16EB737-CAD1-492A-BE2D-99E0F8C881C2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12A3AC9-832F-4150-B647-FD4E80E81C48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4829C1E-54C3-4B37-9DB1-B2C0125D2EAB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7FDA69C-7FD7-43E1-B7AF-AB686F24F342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04638F5-0F8D-43E5-A792-EDE55ECEF98D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9103473-8B96-4059-918B-B2D2E5D4C983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F897D4A-42F8-4B5C-90F9-3DF47662CBA1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DA9FA95-F104-4143-ACBD-A479FDEADBC6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necteur droit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29" name="Titr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5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D408D53-2A26-4866-80B3-540767F19E88}" type="datetime1">
              <a:rPr lang="fr-FR"/>
              <a:pPr>
                <a:defRPr/>
              </a:pPr>
              <a:t>10/04/2015</a:t>
            </a:fld>
            <a:endParaRPr lang="fr-FR"/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72EA4F7-52C3-4C30-8255-13D78C71DC0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27" name="Espace réservé du conten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24F13DB-2748-4790-B919-3B6DEC3B49A3}" type="datetime1">
              <a:rPr lang="fr-FR"/>
              <a:pPr>
                <a:defRPr/>
              </a:pPr>
              <a:t>10/04/2015</a:t>
            </a:fld>
            <a:endParaRPr lang="fr-FR"/>
          </a:p>
        </p:txBody>
      </p:sp>
      <p:sp>
        <p:nvSpPr>
          <p:cNvPr id="5" name="Espace réservé du pied de page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89FE325-BCD6-4D03-AB6F-1BAE2306EB1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necteur droit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+mn-cs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5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7CE4826-F6C4-4513-8D59-54612143F1A9}" type="datetime1">
              <a:rPr lang="fr-FR"/>
              <a:pPr>
                <a:defRPr/>
              </a:pPr>
              <a:t>10/04/2015</a:t>
            </a:fld>
            <a:endParaRPr lang="fr-FR"/>
          </a:p>
        </p:txBody>
      </p:sp>
      <p:sp>
        <p:nvSpPr>
          <p:cNvPr id="7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C1367BF-C35D-442A-9E19-1C4A26FC239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B47E6B1-5F19-4F0D-9517-CEB8A14B854E}" type="datetime1">
              <a:rPr lang="fr-FR"/>
              <a:pPr>
                <a:defRPr/>
              </a:pPr>
              <a:t>10/04/2015</a:t>
            </a:fld>
            <a:endParaRPr lang="fr-FR"/>
          </a:p>
        </p:txBody>
      </p:sp>
      <p:sp>
        <p:nvSpPr>
          <p:cNvPr id="6" name="Espace réservé du pied de page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0DB4AF9-B12B-4566-8724-6AF16D5C955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10/04/2015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29" name="Titr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28" name="Espace réservé du conten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8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A78E150-A0E8-467A-A341-F75939D03F6B}" type="datetime1">
              <a:rPr lang="fr-FR"/>
              <a:pPr>
                <a:defRPr/>
              </a:pPr>
              <a:t>10/04/2015</a:t>
            </a:fld>
            <a:endParaRPr lang="fr-FR"/>
          </a:p>
        </p:txBody>
      </p:sp>
      <p:sp>
        <p:nvSpPr>
          <p:cNvPr id="9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8CCA8B3-4789-42DD-ABC8-8F33FAC7371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4F44F63-C47D-428F-8D85-E812C44BC22E}" type="datetime1">
              <a:rPr lang="fr-FR"/>
              <a:pPr>
                <a:defRPr/>
              </a:pPr>
              <a:t>10/04/2015</a:t>
            </a:fld>
            <a:endParaRPr lang="fr-FR"/>
          </a:p>
        </p:txBody>
      </p:sp>
      <p:sp>
        <p:nvSpPr>
          <p:cNvPr id="4" name="Espace réservé du pied de page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7E05A31-ADD7-4B90-B243-E83929EBD32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12056E4-8553-4180-9D56-738155BF3D9E}" type="datetime1">
              <a:rPr lang="fr-FR"/>
              <a:pPr>
                <a:defRPr/>
              </a:pPr>
              <a:t>10/04/2015</a:t>
            </a:fld>
            <a:endParaRPr lang="fr-FR"/>
          </a:p>
        </p:txBody>
      </p:sp>
      <p:sp>
        <p:nvSpPr>
          <p:cNvPr id="3" name="Espace réservé du pied de pag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36B60D7-9B94-4176-80E9-99ECBBC137B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necteur droit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81DDA24-DF12-4188-A7B0-12C87B6D403F}" type="datetime1">
              <a:rPr lang="fr-FR"/>
              <a:pPr>
                <a:defRPr/>
              </a:pPr>
              <a:t>10/04/2015</a:t>
            </a:fld>
            <a:endParaRPr lang="fr-FR"/>
          </a:p>
        </p:txBody>
      </p:sp>
      <p:sp>
        <p:nvSpPr>
          <p:cNvPr id="7" name="Espace réservé du pied de pag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7141F14-D6F0-4E73-871C-552D58596BD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CFB6401-5A6A-4176-AFBA-AB153E5B0CBF}" type="datetime1">
              <a:rPr lang="fr-FR"/>
              <a:pPr>
                <a:defRPr/>
              </a:pPr>
              <a:t>10/04/2015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905571A-4E07-4ADC-BB99-FD85E93861B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1D37033-051D-4286-8C3F-96A3F4B640CD}" type="datetime1">
              <a:rPr lang="fr-FR"/>
              <a:pPr>
                <a:defRPr/>
              </a:pPr>
              <a:t>10/04/2015</a:t>
            </a:fld>
            <a:endParaRPr lang="fr-FR"/>
          </a:p>
        </p:txBody>
      </p:sp>
      <p:sp>
        <p:nvSpPr>
          <p:cNvPr id="5" name="Espace réservé du pied de page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A543C00-C7C4-4FB5-B06E-E2D26C0AF21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67FA86A-D0B5-4C2B-87BB-88B8AA51B9D5}" type="datetime1">
              <a:rPr lang="fr-FR"/>
              <a:pPr>
                <a:defRPr/>
              </a:pPr>
              <a:t>10/04/2015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D2241E5-98E9-4541-B3A9-DEBB70C2963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228600" y="990600"/>
            <a:ext cx="8610600" cy="0"/>
          </a:xfrm>
          <a:prstGeom prst="line">
            <a:avLst/>
          </a:prstGeom>
          <a:noFill/>
          <a:ln w="6667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28600" y="1447800"/>
            <a:ext cx="2286000" cy="2514600"/>
            <a:chOff x="144" y="912"/>
            <a:chExt cx="1440" cy="1584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960" y="912"/>
              <a:ext cx="52" cy="97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844" y="912"/>
              <a:ext cx="52" cy="86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727" y="912"/>
              <a:ext cx="52" cy="73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610" y="912"/>
              <a:ext cx="52" cy="612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494" y="912"/>
              <a:ext cx="52" cy="49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77" y="912"/>
              <a:ext cx="52" cy="36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260" y="912"/>
              <a:ext cx="52" cy="249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144" y="912"/>
              <a:ext cx="52" cy="125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1077" y="912"/>
              <a:ext cx="49" cy="109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1191" y="912"/>
              <a:ext cx="49" cy="1223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6" name="Rectangle 19"/>
            <p:cNvSpPr>
              <a:spLocks noChangeArrowheads="1"/>
            </p:cNvSpPr>
            <p:nvPr/>
          </p:nvSpPr>
          <p:spPr bwMode="auto">
            <a:xfrm>
              <a:off x="1304" y="912"/>
              <a:ext cx="49" cy="134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7" name="Rectangle 20"/>
            <p:cNvSpPr>
              <a:spLocks noChangeArrowheads="1"/>
            </p:cNvSpPr>
            <p:nvPr/>
          </p:nvSpPr>
          <p:spPr bwMode="auto">
            <a:xfrm>
              <a:off x="1418" y="912"/>
              <a:ext cx="52" cy="146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>
              <a:off x="1535" y="912"/>
              <a:ext cx="49" cy="158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</p:grp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1371600"/>
            <a:ext cx="5867400" cy="2286000"/>
          </a:xfrm>
        </p:spPr>
        <p:txBody>
          <a:bodyPr/>
          <a:lstStyle>
            <a:lvl1pPr>
              <a:defRPr sz="4500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5791200" cy="14478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 b="1"/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2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1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0B067-D480-4B30-965B-3F51C6CF83A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DE3FD-6FEB-432A-90FB-198D54B4115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07445-C667-41A0-90DE-24482470D34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10/04/2015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5CC22-2194-4219-BB78-D6DFAA3E1F0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973A5-156D-48B1-A1AB-4864ED4DBF7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9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0BF5E-2443-4FC4-8C30-7B76FFD542A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BCD1E-5E3E-452B-85B2-A2A527AFC53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D0A57-1333-435B-8901-180E0969D05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A52F7-ED66-4C97-BEEE-49999CC9B91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83FFF-0707-48E4-AE1E-4B51F7C5A36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34200" y="457200"/>
            <a:ext cx="1752600" cy="56388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676400" y="457200"/>
            <a:ext cx="5105400" cy="56388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A1A1B-663B-4254-AA24-EFE7B9766E1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4703B-5D0D-44C8-9F54-F92B12ED901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1676400" y="457200"/>
            <a:ext cx="7010400" cy="5638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E2718-330C-48EE-A5A7-583C85B80C1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10/04/2015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6B8533AD-C58C-43F8-A3A9-DFD92DDFE2D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r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8885B-EC2A-45FB-AC52-A2A5F66590A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01DA0B0D-5E39-48D1-BC74-235EF80E2B4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r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66B8A-F84D-40B5-ABAB-DAC338D7B42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E16CB-0F9B-48AD-A24A-4C08226D5A5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338B9-E4EE-47A9-ADEB-5CEEA60CEB8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8FB8C-32CB-49E9-A4EB-EDDFB9112C8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C9177-979C-4B8F-AFEC-4C0B8C2786F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prstClr val="white">
                    <a:shade val="50000"/>
                  </a:prst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67E92-FE7B-4081-83A9-976AA98D2F1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 dir="r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00420-F1D4-489D-8EB1-A70DAFB77A0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10/04/2015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29258-42AA-4B3C-8ABC-8109A4C6E89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55A2D-C51F-424E-830B-71458F94A9E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r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95DEC-C04C-4FB3-8F5C-37146C3C7D8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6B98C-8598-4138-BCC4-B7CC8237562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r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3272D-3258-4BC9-BBA4-EA0AA7F6969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61604-C51F-431D-9244-4054F3F46CB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27437-7E99-41DC-838A-79C8A9AC2D3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D1DB2-9405-47DC-A76F-070A94EBC2D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30004-31DF-4A2E-9368-5B2F717F5C1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F2692-15EA-4892-B0A6-820451E8659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10/04/2015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5DA57-97CD-435A-AABC-9AFDB79F3C8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9EAF8-9724-4A97-9824-51DFE7516C1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03C90-8399-41F0-8470-AC8D50D4486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r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B955F-DA18-4D02-B3B0-02CDA91477C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D45E3-E73A-4FB3-BE57-D2484E522F4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r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6B1CB-9AEB-4A3C-BC17-02906C53AD5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15198-B3BF-4B98-858E-6495EEFF0F9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C85EF-1D59-4382-911E-439B30547B4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98821-5B4F-42BF-B780-F8735C35A35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FA3AB-201F-402B-A321-478AF037ABF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10/04/2015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fr-BE" smtClean="0"/>
          </a:p>
        </p:txBody>
      </p:sp>
      <p:sp>
        <p:nvSpPr>
          <p:cNvPr id="3277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3C47E1E-A19F-4731-AD51-ADF82CE2F77B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D734AB4-8E65-404C-9FED-451268AD92AF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FCBBBE89-10E0-4D71-B82B-1B5D7C8E38D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2150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457E0E3-9D3A-4EB8-A76F-9742139740C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ransition spd="med">
    <p:pull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F68DE3E-DB2D-4A5B-ADCF-3B428A83972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  <p:sldLayoutId id="214748397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en-US" smtClean="0"/>
          </a:p>
        </p:txBody>
      </p:sp>
      <p:sp>
        <p:nvSpPr>
          <p:cNvPr id="41987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775F55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F14C687-99E6-4A50-83B7-5F66DFDD6E1A}" type="datetime1">
              <a:rPr lang="fr-FR"/>
              <a:pPr>
                <a:defRPr/>
              </a:pPr>
              <a:t>10/04/2015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775F55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E2A71D-0EB6-42BB-8DAA-D14D30F450B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2867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r-FR"/>
              <a:t>ICA-Conférence budgetaire 2015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6D1C05-095E-4ECD-B67A-645DCB73F2C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fr-BE" smtClean="0"/>
          </a:p>
        </p:txBody>
      </p:sp>
      <p:sp>
        <p:nvSpPr>
          <p:cNvPr id="2355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AB53CEF-2FD2-4637-8548-7F3242B27260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1164628-F411-45FF-B5A4-1036D5E4D8F1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229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8F03E0-F4D3-4759-BA02-106AD2A4608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10/04/2015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3E78E08-609D-4F85-9FB2-A225E379D0EA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229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833BA121-BF6A-41CC-8557-F710D203782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 spd="med">
    <p:pull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741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3466082-8BEC-4AA5-8B9E-B60B6078ACB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ransition spd="med">
    <p:pull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fr-BE" smtClean="0"/>
          </a:p>
        </p:txBody>
      </p:sp>
      <p:sp>
        <p:nvSpPr>
          <p:cNvPr id="1945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6FB92C52-D535-4E0C-8EC8-6A65613AC0DB}" type="datetimeFigureOut">
              <a:rPr lang="fr-FR"/>
              <a:pPr>
                <a:defRPr/>
              </a:pPr>
              <a:t>10/04/2015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6CD61200-9000-4ECA-8C9A-C17F1B07B7A3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25605" name="Espace réservé du texte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6BC89D50-DDC8-42B5-8626-F2B92893EA4F}" type="datetime1">
              <a:rPr lang="fr-FR"/>
              <a:pPr>
                <a:defRPr/>
              </a:pPr>
              <a:t>10/04/2015</a:t>
            </a:fld>
            <a:endParaRPr lang="fr-FR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D38E27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E1724FA9-6439-4CA9-A885-02BB2104498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0" name="Espace réservé du titre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0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6D400B6-E193-4A47-A642-781202B686D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28600" y="457200"/>
            <a:ext cx="1246188" cy="1371600"/>
            <a:chOff x="144" y="288"/>
            <a:chExt cx="785" cy="864"/>
          </a:xfrm>
        </p:grpSpPr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108" name="Rectangle 12"/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109" name="Rectangle 13"/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110" name="Rectangle 14"/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111" name="Rectangle 15"/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112" name="Rectangle 16"/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113" name="Rectangle 17"/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114" name="Rectangle 18"/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115" name="Rectangle 19"/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116" name="Rectangle 20"/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117" name="Rectangle 21"/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pitchFamily="2" charset="2"/>
        <a:buChar char="o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5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p"/>
        <a:defRPr sz="22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2150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BB2EC1D-205F-493F-A591-0CC5A8A948F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ransition spd="med">
    <p:pull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2048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DE3C8C31-CD02-46A0-9209-BC15106DDC2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ransition spd="med">
    <p:pull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2355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E777546-D3C8-4479-A774-F9DBD64FC1F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transition spd="med">
    <p:pull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25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euille_Microsoft_Office_Excel_97-20031.xls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5.v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Feuille_Microsoft_Office_Excel_97-20032.xls"/><Relationship Id="rId5" Type="http://schemas.openxmlformats.org/officeDocument/2006/relationships/image" Target="../media/image28.jpe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6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80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2.jpeg"/><Relationship Id="rId4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168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3.jpeg"/><Relationship Id="rId4" Type="http://schemas.openxmlformats.org/officeDocument/2006/relationships/oleObject" Target="../embeddings/oleObject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slideLayout" Target="../slideLayouts/slideLayout180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2.jpeg"/><Relationship Id="rId4" Type="http://schemas.openxmlformats.org/officeDocument/2006/relationships/oleObject" Target="../embeddings/oleObject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slideLayout" Target="../slideLayouts/slideLayout164.xml"/><Relationship Id="rId1" Type="http://schemas.openxmlformats.org/officeDocument/2006/relationships/vmlDrawing" Target="../drawings/vmlDrawing11.vml"/><Relationship Id="rId5" Type="http://schemas.openxmlformats.org/officeDocument/2006/relationships/oleObject" Target="../embeddings/oleObject9.bin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slideLayout" Target="../slideLayouts/slideLayout164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3.jpeg"/><Relationship Id="rId4" Type="http://schemas.openxmlformats.org/officeDocument/2006/relationships/oleObject" Target="../embeddings/oleObject10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slideLayout" Target="../slideLayouts/slideLayout16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2.jpeg"/><Relationship Id="rId5" Type="http://schemas.openxmlformats.org/officeDocument/2006/relationships/oleObject" Target="../embeddings/oleObject11.bin"/><Relationship Id="rId4" Type="http://schemas.openxmlformats.org/officeDocument/2006/relationships/chart" Target="../charts/char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slideLayout" Target="../slideLayouts/slideLayout16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2.jpeg"/><Relationship Id="rId5" Type="http://schemas.openxmlformats.org/officeDocument/2006/relationships/oleObject" Target="../embeddings/oleObject12.bin"/><Relationship Id="rId4" Type="http://schemas.openxmlformats.org/officeDocument/2006/relationships/chart" Target="../charts/char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64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14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32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6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jpeg"/><Relationship Id="rId2" Type="http://schemas.openxmlformats.org/officeDocument/2006/relationships/tags" Target="../tags/tag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png"/><Relationship Id="rId5" Type="http://schemas.openxmlformats.org/officeDocument/2006/relationships/image" Target="../media/image22.jpeg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42875" y="1"/>
          <a:ext cx="794525" cy="785794"/>
        </p:xfrm>
        <a:graphic>
          <a:graphicData uri="http://schemas.openxmlformats.org/presentationml/2006/ole">
            <p:oleObj spid="_x0000_s466946" name="Photo Editor Photo" r:id="rId4" imgW="1419048" imgH="1419048" progId="">
              <p:embed/>
            </p:oleObj>
          </a:graphicData>
        </a:graphic>
      </p:graphicFrame>
      <p:pic>
        <p:nvPicPr>
          <p:cNvPr id="1027" name="Picture 5" descr="logoAFAQISO9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86776" y="0"/>
            <a:ext cx="857224" cy="918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Espace réservé du pied de page 8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/>
              <a:t>ICA-Conférence budgetaire 2015 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6D723-0F63-47E6-8BB8-E233D57F9F5E}" type="slidenum">
              <a:rPr lang="fr-FR"/>
              <a:pPr>
                <a:defRPr/>
              </a:pPr>
              <a:t>1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714375" y="6068817"/>
            <a:ext cx="7929563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 smtClean="0"/>
              <a:t>CONGRES SIMT</a:t>
            </a:r>
            <a:endParaRPr lang="fr-FR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/>
              <a:t> </a:t>
            </a:r>
            <a:r>
              <a:rPr lang="fr-FR" b="1" dirty="0" smtClean="0"/>
              <a:t>GRAND-BASSAM AVRIL 2015</a:t>
            </a:r>
            <a:endParaRPr lang="fr-FR" b="1" dirty="0"/>
          </a:p>
        </p:txBody>
      </p:sp>
      <p:pic>
        <p:nvPicPr>
          <p:cNvPr id="1032" name="Picture 2" descr="C:\Users\DG\Documents\PHOTOS GALAXS4\GALAXY S4_3\20140204_152220.jpg"/>
          <p:cNvPicPr>
            <a:picLocks noChangeAspect="1" noChangeArrowheads="1"/>
          </p:cNvPicPr>
          <p:nvPr/>
        </p:nvPicPr>
        <p:blipFill>
          <a:blip r:embed="rId6"/>
          <a:srcRect l="-2" r="-47" b="8419"/>
          <a:stretch>
            <a:fillRect/>
          </a:stretch>
        </p:blipFill>
        <p:spPr bwMode="auto">
          <a:xfrm>
            <a:off x="583838" y="2071688"/>
            <a:ext cx="7631449" cy="392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1142976" y="-71462"/>
            <a:ext cx="6929486" cy="2000264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Démarche d’amélioration continue </a:t>
            </a:r>
            <a:b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à l’Institut de Cardiologie d’Abidjan.</a:t>
            </a:r>
            <a:b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Retour d’expérience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2000" u="sng" dirty="0" smtClean="0">
                <a:solidFill>
                  <a:schemeClr val="bg1"/>
                </a:solidFill>
              </a:rPr>
              <a:t> R. </a:t>
            </a:r>
            <a:r>
              <a:rPr lang="fr-FR" sz="2000" u="sng" dirty="0" err="1" smtClean="0">
                <a:solidFill>
                  <a:schemeClr val="bg1"/>
                </a:solidFill>
              </a:rPr>
              <a:t>Séka</a:t>
            </a:r>
            <a:r>
              <a:rPr lang="fr-FR" sz="2000" dirty="0" smtClean="0">
                <a:solidFill>
                  <a:schemeClr val="bg1"/>
                </a:solidFill>
              </a:rPr>
              <a:t>, , Y. </a:t>
            </a:r>
            <a:r>
              <a:rPr lang="fr-FR" sz="2000" dirty="0" err="1" smtClean="0">
                <a:solidFill>
                  <a:schemeClr val="bg1"/>
                </a:solidFill>
              </a:rPr>
              <a:t>Yapobi,C</a:t>
            </a:r>
            <a:r>
              <a:rPr lang="fr-FR" sz="2000" dirty="0" smtClean="0">
                <a:solidFill>
                  <a:schemeClr val="bg1"/>
                </a:solidFill>
              </a:rPr>
              <a:t>. </a:t>
            </a:r>
            <a:r>
              <a:rPr lang="fr-FR" sz="2000" dirty="0" err="1" smtClean="0">
                <a:solidFill>
                  <a:schemeClr val="bg1"/>
                </a:solidFill>
              </a:rPr>
              <a:t>Assemian</a:t>
            </a:r>
            <a:endParaRPr lang="fr-FR" sz="2000" dirty="0" smtClean="0">
              <a:solidFill>
                <a:schemeClr val="bg1"/>
              </a:solidFill>
            </a:endParaRPr>
          </a:p>
          <a:p>
            <a:pPr lvl="0" algn="ctr">
              <a:spcBef>
                <a:spcPct val="0"/>
              </a:spcBef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1357298"/>
            <a:ext cx="8229600" cy="2786082"/>
          </a:xfrm>
          <a:solidFill>
            <a:srgbClr val="FFC000"/>
          </a:solidFill>
        </p:spPr>
        <p:txBody>
          <a:bodyPr/>
          <a:lstStyle/>
          <a:p>
            <a:r>
              <a:rPr lang="fr-FR" b="1" dirty="0" smtClean="0"/>
              <a:t>II- RESULTATS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D5AF0A-3F67-43E9-AF5D-CADB00F062DB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  <p:graphicFrame>
        <p:nvGraphicFramePr>
          <p:cNvPr id="608257" name="Object 4"/>
          <p:cNvGraphicFramePr>
            <a:graphicFrameLocks noChangeAspect="1"/>
          </p:cNvGraphicFramePr>
          <p:nvPr/>
        </p:nvGraphicFramePr>
        <p:xfrm>
          <a:off x="0" y="-1"/>
          <a:ext cx="928662" cy="919817"/>
        </p:xfrm>
        <a:graphic>
          <a:graphicData uri="http://schemas.openxmlformats.org/presentationml/2006/ole">
            <p:oleObj spid="_x0000_s691202" name="Photo Editor Photo" r:id="rId3" imgW="1419048" imgH="1419048" progId="">
              <p:embed/>
            </p:oleObj>
          </a:graphicData>
        </a:graphic>
      </p:graphicFrame>
      <p:pic>
        <p:nvPicPr>
          <p:cNvPr id="6" name="Picture 2" descr="C:\Users\ica\Documents\PHOTOS ICA\Trentenaire ICA\IMG_24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4143380"/>
            <a:ext cx="314327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logoAFAQISO9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3875" y="71438"/>
            <a:ext cx="928688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re 1"/>
          <p:cNvSpPr>
            <a:spLocks noGrp="1"/>
          </p:cNvSpPr>
          <p:nvPr>
            <p:ph type="title"/>
          </p:nvPr>
        </p:nvSpPr>
        <p:spPr>
          <a:xfrm>
            <a:off x="1142975" y="285750"/>
            <a:ext cx="6929487" cy="1000110"/>
          </a:xfrm>
        </p:spPr>
        <p:txBody>
          <a:bodyPr/>
          <a:lstStyle/>
          <a:p>
            <a:pPr algn="ctr">
              <a:defRPr/>
            </a:pPr>
            <a:r>
              <a:rPr lang="fr-FR" dirty="0" smtClean="0"/>
              <a:t>DISTINCTIONS</a:t>
            </a:r>
          </a:p>
        </p:txBody>
      </p:sp>
      <p:pic>
        <p:nvPicPr>
          <p:cNvPr id="211971" name="Picture 4" descr="LOGOIC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71438"/>
            <a:ext cx="107156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2" name="Picture 5" descr="logoAFAQISO9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2438" y="71438"/>
            <a:ext cx="1000125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3" name="Picture 3" descr="C:\Users\ica\Documents\PHOTOS ICA\TROPHES ICA\DSCF212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1430338"/>
            <a:ext cx="8748712" cy="542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0" y="4509120"/>
            <a:ext cx="9144000" cy="1938992"/>
          </a:xfrm>
          <a:prstGeom prst="rect">
            <a:avLst/>
          </a:prstGeom>
          <a:gradFill rotWithShape="1">
            <a:gsLst>
              <a:gs pos="0">
                <a:srgbClr val="B90000">
                  <a:tint val="50000"/>
                  <a:satMod val="300000"/>
                </a:srgbClr>
              </a:gs>
              <a:gs pos="35000">
                <a:srgbClr val="B90000">
                  <a:tint val="37000"/>
                  <a:satMod val="300000"/>
                </a:srgbClr>
              </a:gs>
              <a:gs pos="100000">
                <a:srgbClr val="B900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B9000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fr-FR" sz="2000" kern="0" dirty="0">
                <a:solidFill>
                  <a:srgbClr val="000000"/>
                </a:solidFill>
                <a:latin typeface="Verdana"/>
                <a:cs typeface="Arial" pitchFamily="34" charset="0"/>
              </a:rPr>
              <a:t>Prix Ivoirien de la Qualité 2003 et 2004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fr-FR" sz="2000" kern="0" dirty="0">
                <a:solidFill>
                  <a:srgbClr val="000000"/>
                </a:solidFill>
                <a:latin typeface="Verdana"/>
                <a:cs typeface="Arial" pitchFamily="34" charset="0"/>
              </a:rPr>
              <a:t>Certification ISO 9001/2000 en décembre 2005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fr-FR" sz="2000" kern="0" dirty="0">
                <a:solidFill>
                  <a:srgbClr val="000000"/>
                </a:solidFill>
                <a:latin typeface="Verdana"/>
                <a:cs typeface="Arial" pitchFamily="34" charset="0"/>
              </a:rPr>
              <a:t>Prix d’honneur de la qualité en santé 2008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kern="0" dirty="0">
                <a:solidFill>
                  <a:srgbClr val="000000"/>
                </a:solidFill>
                <a:latin typeface="Verdana"/>
                <a:cs typeface="Arial" pitchFamily="34" charset="0"/>
              </a:rPr>
              <a:t>      (Subvention spéciale Ministre Economie :100 millions)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  <a:defRPr/>
            </a:pPr>
            <a:r>
              <a:rPr lang="fr-FR" sz="2000" kern="0" dirty="0" smtClean="0">
                <a:solidFill>
                  <a:srgbClr val="000000"/>
                </a:solidFill>
                <a:latin typeface="Verdana"/>
                <a:cs typeface="Arial" pitchFamily="34" charset="0"/>
              </a:rPr>
              <a:t>Renouvellement Certification </a:t>
            </a:r>
            <a:r>
              <a:rPr lang="fr-FR" sz="2000" kern="0" dirty="0">
                <a:solidFill>
                  <a:srgbClr val="000000"/>
                </a:solidFill>
                <a:latin typeface="Verdana"/>
                <a:cs typeface="Arial" pitchFamily="34" charset="0"/>
              </a:rPr>
              <a:t>ISO 9001/2008 </a:t>
            </a:r>
            <a:r>
              <a:rPr lang="fr-FR" sz="2000" kern="0" dirty="0" smtClean="0">
                <a:solidFill>
                  <a:srgbClr val="000000"/>
                </a:solidFill>
                <a:latin typeface="Verdana"/>
                <a:cs typeface="Arial" pitchFamily="34" charset="0"/>
              </a:rPr>
              <a:t>en 2010,2012,2014</a:t>
            </a:r>
            <a:endParaRPr lang="fr-FR" sz="2000" kern="0" dirty="0">
              <a:solidFill>
                <a:srgbClr val="000000"/>
              </a:solidFill>
              <a:latin typeface="Verdan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kern="0" dirty="0">
              <a:solidFill>
                <a:srgbClr val="000000"/>
              </a:solidFill>
              <a:latin typeface="Verdana"/>
              <a:cs typeface="Arial" pitchFamily="34" charset="0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/>
          <p:cNvSpPr>
            <a:spLocks noGrp="1"/>
          </p:cNvSpPr>
          <p:nvPr>
            <p:ph type="body" sz="quarter" idx="4294967295"/>
          </p:nvPr>
        </p:nvSpPr>
        <p:spPr>
          <a:xfrm>
            <a:off x="0" y="0"/>
            <a:ext cx="4572000" cy="642942"/>
          </a:xfrm>
          <a:ln w="28575">
            <a:solidFill>
              <a:srgbClr val="0070C0"/>
            </a:solidFill>
          </a:ln>
        </p:spPr>
        <p:txBody>
          <a:bodyPr/>
          <a:lstStyle/>
          <a:p>
            <a:pPr>
              <a:buNone/>
            </a:pPr>
            <a:r>
              <a:rPr lang="fr-FR" sz="1800" b="1" dirty="0" smtClean="0"/>
              <a:t>EVOLUTION TEMPS D’ATTENTE MOYEN EN CONSULTATION 2002 -2008</a:t>
            </a:r>
            <a:endParaRPr lang="fr-FR" sz="1800" b="1" dirty="0"/>
          </a:p>
        </p:txBody>
      </p:sp>
      <p:sp>
        <p:nvSpPr>
          <p:cNvPr id="13" name="Espace réservé du texte 4"/>
          <p:cNvSpPr txBox="1">
            <a:spLocks/>
          </p:cNvSpPr>
          <p:nvPr/>
        </p:nvSpPr>
        <p:spPr>
          <a:xfrm>
            <a:off x="0" y="3357562"/>
            <a:ext cx="8929718" cy="500066"/>
          </a:xfrm>
          <a:prstGeom prst="rect">
            <a:avLst/>
          </a:prstGeom>
          <a:ln w="38100">
            <a:solidFill>
              <a:srgbClr val="002060"/>
            </a:solidFill>
          </a:ln>
        </p:spPr>
        <p:txBody>
          <a:bodyPr/>
          <a:lstStyle/>
          <a:p>
            <a:pPr marL="438150" marR="0" lvl="0" indent="-319088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EXACTITUDE DES DIAGNOSTIC S ET LA PERTINENCE</a:t>
            </a:r>
            <a:r>
              <a:rPr kumimoji="0" lang="fr-FR" sz="1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DES</a:t>
            </a:r>
          </a:p>
          <a:p>
            <a:pPr marL="438150" marR="0" lvl="0" indent="-319088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fr-FR" sz="1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PRESCRIPTIONS THERAPEUTIQUES AUX URGENCES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61475" name="Espace réservé du contenu 3"/>
          <p:cNvGraphicFramePr>
            <a:graphicFrameLocks noGrp="1"/>
          </p:cNvGraphicFramePr>
          <p:nvPr/>
        </p:nvGraphicFramePr>
        <p:xfrm>
          <a:off x="214282" y="642918"/>
          <a:ext cx="4572000" cy="2571767"/>
        </p:xfrm>
        <a:graphic>
          <a:graphicData uri="http://schemas.openxmlformats.org/presentationml/2006/ole">
            <p:oleObj spid="_x0000_s361475" r:id="rId3" imgW="8401016" imgH="4627265" progId="Excel.Sheet.8">
              <p:embed/>
            </p:oleObj>
          </a:graphicData>
        </a:graphic>
      </p:graphicFrame>
      <p:graphicFrame>
        <p:nvGraphicFramePr>
          <p:cNvPr id="21" name="Espace réservé du contenu 13"/>
          <p:cNvGraphicFramePr>
            <a:graphicFrameLocks/>
          </p:cNvGraphicFramePr>
          <p:nvPr/>
        </p:nvGraphicFramePr>
        <p:xfrm>
          <a:off x="5214942" y="857232"/>
          <a:ext cx="3682998" cy="2357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Espace réservé du texte 2"/>
          <p:cNvSpPr txBox="1">
            <a:spLocks/>
          </p:cNvSpPr>
          <p:nvPr/>
        </p:nvSpPr>
        <p:spPr>
          <a:xfrm>
            <a:off x="4429124" y="0"/>
            <a:ext cx="4500594" cy="642942"/>
          </a:xfrm>
          <a:prstGeom prst="rect">
            <a:avLst/>
          </a:prstGeom>
          <a:ln w="38100">
            <a:solidFill>
              <a:srgbClr val="002060"/>
            </a:solidFill>
          </a:ln>
        </p:spPr>
        <p:txBody>
          <a:bodyPr/>
          <a:lstStyle/>
          <a:p>
            <a:pPr marL="438150" marR="0" lvl="0" indent="-319088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COMPLETUDE DU RENSEIGNEMENT DES DOSSIERS MEDICAUX EN CONSULTATION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Graphique 7"/>
          <p:cNvGraphicFramePr>
            <a:graphicFrameLocks/>
          </p:cNvGraphicFramePr>
          <p:nvPr/>
        </p:nvGraphicFramePr>
        <p:xfrm>
          <a:off x="785786" y="3929042"/>
          <a:ext cx="7786742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857356" y="0"/>
            <a:ext cx="5500726" cy="571481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>
              <a:defRPr/>
            </a:pPr>
            <a:r>
              <a:rPr lang="fr-FR" sz="3600" dirty="0" smtClean="0">
                <a:solidFill>
                  <a:srgbClr val="FFFF00"/>
                </a:solidFill>
              </a:rPr>
              <a:t/>
            </a:r>
            <a:br>
              <a:rPr lang="fr-FR" sz="3600" dirty="0" smtClean="0">
                <a:solidFill>
                  <a:srgbClr val="FFFF00"/>
                </a:solidFill>
              </a:rPr>
            </a:br>
            <a:r>
              <a:rPr lang="fr-FR" sz="3600" dirty="0" smtClean="0">
                <a:solidFill>
                  <a:srgbClr val="FFFF00"/>
                </a:solidFill>
              </a:rPr>
              <a:t>RESULTATS</a:t>
            </a:r>
            <a:r>
              <a:rPr lang="fr-FR" sz="3600" dirty="0" smtClean="0"/>
              <a:t/>
            </a:r>
            <a:br>
              <a:rPr lang="fr-FR" sz="3600" dirty="0" smtClean="0"/>
            </a:br>
            <a:endParaRPr lang="fr-FR" sz="3600" dirty="0"/>
          </a:p>
        </p:txBody>
      </p:sp>
      <p:graphicFrame>
        <p:nvGraphicFramePr>
          <p:cNvPr id="3" name="Graphique 2"/>
          <p:cNvGraphicFramePr/>
          <p:nvPr/>
        </p:nvGraphicFramePr>
        <p:xfrm>
          <a:off x="3500430" y="3500438"/>
          <a:ext cx="5643570" cy="3357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1381" name="Picture 4" descr="LOGOIC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8" y="71439"/>
            <a:ext cx="642910" cy="664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2" name="Picture 5" descr="logoAFAQISO9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1034" y="0"/>
            <a:ext cx="642966" cy="68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70689" name="Espace réservé du contenu 8"/>
          <p:cNvGraphicFramePr>
            <a:graphicFrameLocks noGrp="1"/>
          </p:cNvGraphicFramePr>
          <p:nvPr/>
        </p:nvGraphicFramePr>
        <p:xfrm>
          <a:off x="3214678" y="714356"/>
          <a:ext cx="5643570" cy="2786082"/>
        </p:xfrm>
        <a:graphic>
          <a:graphicData uri="http://schemas.openxmlformats.org/presentationml/2006/ole">
            <p:oleObj spid="_x0000_s370689" name="Worksheet" r:id="rId6" imgW="8571719" imgH="4627265" progId="Excel.Sheet.8">
              <p:embed/>
            </p:oleObj>
          </a:graphicData>
        </a:graphic>
      </p:graphicFrame>
      <p:sp>
        <p:nvSpPr>
          <p:cNvPr id="8" name="Espace réservé du texte 2"/>
          <p:cNvSpPr txBox="1">
            <a:spLocks/>
          </p:cNvSpPr>
          <p:nvPr/>
        </p:nvSpPr>
        <p:spPr>
          <a:xfrm>
            <a:off x="0" y="1500174"/>
            <a:ext cx="3143272" cy="1357322"/>
          </a:xfrm>
          <a:prstGeom prst="rect">
            <a:avLst/>
          </a:prstGeom>
          <a:ln w="38100">
            <a:solidFill>
              <a:srgbClr val="002060"/>
            </a:solidFill>
          </a:ln>
        </p:spPr>
        <p:txBody>
          <a:bodyPr/>
          <a:lstStyle/>
          <a:p>
            <a:pPr marL="438150" marR="0" lvl="0" indent="-319088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EVOLUTION DE L’INDICE DE SATISFACTION   DES CLIENTS DE  2008 à 2013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4500570"/>
            <a:ext cx="3714775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b="1" dirty="0" smtClean="0"/>
              <a:t>Evolution  de l’indice de satisfaction relative </a:t>
            </a:r>
            <a:r>
              <a:rPr lang="fr-FR" sz="2000" b="1" dirty="0"/>
              <a:t>à l’accueil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5786" y="0"/>
            <a:ext cx="7615262" cy="868346"/>
          </a:xfrm>
          <a:solidFill>
            <a:schemeClr val="tx1"/>
          </a:solidFill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RESULTATS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42844" y="1071546"/>
            <a:ext cx="3929090" cy="425448"/>
          </a:xfrm>
          <a:ln w="38100"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r-FR" sz="1800" dirty="0" smtClean="0"/>
              <a:t>CHAMP DE CERTIFICATION  EN 2005</a:t>
            </a:r>
            <a:endParaRPr lang="fr-FR" sz="180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3438" y="1071546"/>
            <a:ext cx="4256089" cy="425448"/>
          </a:xfrm>
          <a:ln w="38100"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r-FR" sz="1800" dirty="0" smtClean="0"/>
              <a:t>EVOLUTION  DU CHAMP EN 2010</a:t>
            </a:r>
            <a:endParaRPr lang="fr-FR" sz="1800" dirty="0"/>
          </a:p>
        </p:txBody>
      </p:sp>
      <p:pic>
        <p:nvPicPr>
          <p:cNvPr id="7" name="Image 1" descr="CARTOGRAPHIE PROCESS IC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285992"/>
            <a:ext cx="414789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104"/>
          <p:cNvGrpSpPr>
            <a:grpSpLocks noGrp="1"/>
          </p:cNvGrpSpPr>
          <p:nvPr>
            <p:ph sz="quarter" idx="4"/>
          </p:nvPr>
        </p:nvGrpSpPr>
        <p:grpSpPr bwMode="auto">
          <a:xfrm>
            <a:off x="4214811" y="2174875"/>
            <a:ext cx="4929190" cy="3951288"/>
            <a:chOff x="743" y="2260"/>
            <a:chExt cx="15786" cy="8135"/>
          </a:xfrm>
        </p:grpSpPr>
        <p:grpSp>
          <p:nvGrpSpPr>
            <p:cNvPr id="9" name="Group 118"/>
            <p:cNvGrpSpPr>
              <a:grpSpLocks/>
            </p:cNvGrpSpPr>
            <p:nvPr/>
          </p:nvGrpSpPr>
          <p:grpSpPr bwMode="auto">
            <a:xfrm>
              <a:off x="743" y="2260"/>
              <a:ext cx="15786" cy="8135"/>
              <a:chOff x="743" y="2260"/>
              <a:chExt cx="15786" cy="8135"/>
            </a:xfrm>
          </p:grpSpPr>
          <p:sp>
            <p:nvSpPr>
              <p:cNvPr id="16" name="Rectangle 128"/>
              <p:cNvSpPr>
                <a:spLocks noChangeArrowheads="1"/>
              </p:cNvSpPr>
              <p:nvPr/>
            </p:nvSpPr>
            <p:spPr bwMode="auto">
              <a:xfrm>
                <a:off x="743" y="2260"/>
                <a:ext cx="15786" cy="813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grpSp>
            <p:nvGrpSpPr>
              <p:cNvPr id="17" name="Group 119"/>
              <p:cNvGrpSpPr>
                <a:grpSpLocks/>
              </p:cNvGrpSpPr>
              <p:nvPr/>
            </p:nvGrpSpPr>
            <p:grpSpPr bwMode="auto">
              <a:xfrm>
                <a:off x="1763" y="2815"/>
                <a:ext cx="14210" cy="7386"/>
                <a:chOff x="1516" y="1541"/>
                <a:chExt cx="14108" cy="9305"/>
              </a:xfrm>
            </p:grpSpPr>
            <p:sp>
              <p:nvSpPr>
                <p:cNvPr id="18" name="AutoShape 127"/>
                <p:cNvSpPr>
                  <a:spLocks noChangeArrowheads="1"/>
                </p:cNvSpPr>
                <p:nvPr/>
              </p:nvSpPr>
              <p:spPr bwMode="auto">
                <a:xfrm rot="16200000">
                  <a:off x="6828" y="4254"/>
                  <a:ext cx="2918" cy="10265"/>
                </a:xfrm>
                <a:prstGeom prst="homePlate">
                  <a:avLst>
                    <a:gd name="adj" fmla="val 21074"/>
                  </a:avLst>
                </a:prstGeom>
                <a:gradFill rotWithShape="1">
                  <a:gsLst>
                    <a:gs pos="0">
                      <a:srgbClr val="99CC00">
                        <a:alpha val="73000"/>
                      </a:srgbClr>
                    </a:gs>
                    <a:gs pos="100000">
                      <a:srgbClr val="FFFFFF">
                        <a:alpha val="75000"/>
                      </a:srgbClr>
                    </a:gs>
                  </a:gsLst>
                  <a:lin ang="5400000" scaled="1"/>
                </a:gradFill>
                <a:ln w="38100">
                  <a:solidFill>
                    <a:srgbClr val="339966"/>
                  </a:solidFill>
                  <a:miter lim="800000"/>
                  <a:headEnd/>
                  <a:tailEnd/>
                </a:ln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p:spPr>
              <p:txBody>
                <a:bodyPr vert="eaVert"/>
                <a:lstStyle/>
                <a:p>
                  <a:pPr>
                    <a:defRPr/>
                  </a:pPr>
                  <a:endParaRPr lang="fr-FR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" name="AutoShape 125"/>
                <p:cNvSpPr>
                  <a:spLocks noChangeArrowheads="1"/>
                </p:cNvSpPr>
                <p:nvPr/>
              </p:nvSpPr>
              <p:spPr bwMode="auto">
                <a:xfrm>
                  <a:off x="14593" y="8492"/>
                  <a:ext cx="970" cy="820"/>
                </a:xfrm>
                <a:prstGeom prst="flowChartConnector">
                  <a:avLst/>
                </a:prstGeom>
                <a:gradFill rotWithShape="1">
                  <a:gsLst>
                    <a:gs pos="0">
                      <a:srgbClr val="FFFFFF">
                        <a:alpha val="75000"/>
                      </a:srgbClr>
                    </a:gs>
                    <a:gs pos="100000">
                      <a:srgbClr val="339933"/>
                    </a:gs>
                  </a:gsLst>
                  <a:lin ang="5400000" scaled="1"/>
                </a:gradFill>
                <a:ln w="9525">
                  <a:solidFill>
                    <a:srgbClr val="339933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" name="AutoShape 124"/>
                <p:cNvSpPr>
                  <a:spLocks noChangeArrowheads="1"/>
                </p:cNvSpPr>
                <p:nvPr/>
              </p:nvSpPr>
              <p:spPr bwMode="auto">
                <a:xfrm rot="-5400000">
                  <a:off x="14617" y="2528"/>
                  <a:ext cx="873" cy="581"/>
                </a:xfrm>
                <a:prstGeom prst="leftArrow">
                  <a:avLst>
                    <a:gd name="adj1" fmla="val 50000"/>
                    <a:gd name="adj2" fmla="val 37606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>
                    <a:solidFill>
                      <a:srgbClr val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22" name="AutoShape 123"/>
                <p:cNvSpPr>
                  <a:spLocks noChangeArrowheads="1"/>
                </p:cNvSpPr>
                <p:nvPr/>
              </p:nvSpPr>
              <p:spPr bwMode="auto">
                <a:xfrm rot="10800000">
                  <a:off x="2317" y="1541"/>
                  <a:ext cx="648" cy="579"/>
                </a:xfrm>
                <a:prstGeom prst="leftArrow">
                  <a:avLst>
                    <a:gd name="adj1" fmla="val 50000"/>
                    <a:gd name="adj2" fmla="val 45943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>
                    <a:solidFill>
                      <a:srgbClr val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23" name="AutoShape 122"/>
                <p:cNvSpPr>
                  <a:spLocks noChangeArrowheads="1"/>
                </p:cNvSpPr>
                <p:nvPr/>
              </p:nvSpPr>
              <p:spPr bwMode="auto">
                <a:xfrm rot="-5400000">
                  <a:off x="1541" y="2230"/>
                  <a:ext cx="532" cy="581"/>
                </a:xfrm>
                <a:prstGeom prst="leftArrow">
                  <a:avLst>
                    <a:gd name="adj1" fmla="val 50000"/>
                    <a:gd name="adj2" fmla="val 25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>
                    <a:solidFill>
                      <a:srgbClr val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24" name="AutoShape 121"/>
                <p:cNvSpPr>
                  <a:spLocks noChangeArrowheads="1"/>
                </p:cNvSpPr>
                <p:nvPr/>
              </p:nvSpPr>
              <p:spPr bwMode="auto">
                <a:xfrm>
                  <a:off x="13569" y="9468"/>
                  <a:ext cx="2055" cy="115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17694720 60000 65536"/>
                    <a:gd name="T17" fmla="*/ 11796480 60000 65536"/>
                    <a:gd name="T18" fmla="*/ 17694720 60000 65536"/>
                    <a:gd name="T19" fmla="*/ 11796480 60000 65536"/>
                    <a:gd name="T20" fmla="*/ 5898240 60000 65536"/>
                    <a:gd name="T21" fmla="*/ 5898240 60000 65536"/>
                    <a:gd name="T22" fmla="*/ 0 60000 65536"/>
                    <a:gd name="T23" fmla="*/ 0 60000 65536"/>
                    <a:gd name="T24" fmla="*/ 2344 w 21600"/>
                    <a:gd name="T25" fmla="*/ 14749 h 21600"/>
                    <a:gd name="T26" fmla="*/ 18510 w 21600"/>
                    <a:gd name="T27" fmla="*/ 18512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16630" y="0"/>
                      </a:moveTo>
                      <a:lnTo>
                        <a:pt x="11660" y="6171"/>
                      </a:lnTo>
                      <a:lnTo>
                        <a:pt x="14746" y="6171"/>
                      </a:lnTo>
                      <a:lnTo>
                        <a:pt x="14746" y="14746"/>
                      </a:lnTo>
                      <a:lnTo>
                        <a:pt x="6171" y="14746"/>
                      </a:lnTo>
                      <a:lnTo>
                        <a:pt x="6171" y="11660"/>
                      </a:lnTo>
                      <a:lnTo>
                        <a:pt x="0" y="16630"/>
                      </a:lnTo>
                      <a:lnTo>
                        <a:pt x="6171" y="21600"/>
                      </a:lnTo>
                      <a:lnTo>
                        <a:pt x="6171" y="18514"/>
                      </a:lnTo>
                      <a:lnTo>
                        <a:pt x="18514" y="18514"/>
                      </a:lnTo>
                      <a:lnTo>
                        <a:pt x="18514" y="6171"/>
                      </a:lnTo>
                      <a:lnTo>
                        <a:pt x="21600" y="6171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" name="AutoShape 120"/>
                <p:cNvSpPr>
                  <a:spLocks noChangeArrowheads="1"/>
                </p:cNvSpPr>
                <p:nvPr/>
              </p:nvSpPr>
              <p:spPr bwMode="auto">
                <a:xfrm rot="5400000">
                  <a:off x="1612" y="9255"/>
                  <a:ext cx="1377" cy="135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17694720 60000 65536"/>
                    <a:gd name="T17" fmla="*/ 11796480 60000 65536"/>
                    <a:gd name="T18" fmla="*/ 17694720 60000 65536"/>
                    <a:gd name="T19" fmla="*/ 11796480 60000 65536"/>
                    <a:gd name="T20" fmla="*/ 5898240 60000 65536"/>
                    <a:gd name="T21" fmla="*/ 5898240 60000 65536"/>
                    <a:gd name="T22" fmla="*/ 0 60000 65536"/>
                    <a:gd name="T23" fmla="*/ 0 60000 65536"/>
                    <a:gd name="T24" fmla="*/ 2337 w 21600"/>
                    <a:gd name="T25" fmla="*/ 14750 h 21600"/>
                    <a:gd name="T26" fmla="*/ 18510 w 21600"/>
                    <a:gd name="T27" fmla="*/ 18510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16630" y="0"/>
                      </a:moveTo>
                      <a:lnTo>
                        <a:pt x="11660" y="6171"/>
                      </a:lnTo>
                      <a:lnTo>
                        <a:pt x="14746" y="6171"/>
                      </a:lnTo>
                      <a:lnTo>
                        <a:pt x="14746" y="14746"/>
                      </a:lnTo>
                      <a:lnTo>
                        <a:pt x="6171" y="14746"/>
                      </a:lnTo>
                      <a:lnTo>
                        <a:pt x="6171" y="11660"/>
                      </a:lnTo>
                      <a:lnTo>
                        <a:pt x="0" y="16630"/>
                      </a:lnTo>
                      <a:lnTo>
                        <a:pt x="6171" y="21600"/>
                      </a:lnTo>
                      <a:lnTo>
                        <a:pt x="6171" y="18514"/>
                      </a:lnTo>
                      <a:lnTo>
                        <a:pt x="18514" y="18514"/>
                      </a:lnTo>
                      <a:lnTo>
                        <a:pt x="18514" y="6171"/>
                      </a:lnTo>
                      <a:lnTo>
                        <a:pt x="21600" y="6171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10" name="Group 105"/>
            <p:cNvGrpSpPr>
              <a:grpSpLocks/>
            </p:cNvGrpSpPr>
            <p:nvPr/>
          </p:nvGrpSpPr>
          <p:grpSpPr bwMode="auto">
            <a:xfrm>
              <a:off x="743" y="2342"/>
              <a:ext cx="15786" cy="6433"/>
              <a:chOff x="743" y="2342"/>
              <a:chExt cx="15786" cy="6433"/>
            </a:xfrm>
          </p:grpSpPr>
          <p:sp>
            <p:nvSpPr>
              <p:cNvPr id="11" name="Text Box 117"/>
              <p:cNvSpPr txBox="1">
                <a:spLocks noChangeArrowheads="1"/>
              </p:cNvSpPr>
              <p:nvPr/>
            </p:nvSpPr>
            <p:spPr bwMode="auto">
              <a:xfrm>
                <a:off x="14012" y="2342"/>
                <a:ext cx="2517" cy="176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 sz="800" b="1" dirty="0">
                    <a:solidFill>
                      <a:srgbClr val="003366"/>
                    </a:solidFill>
                    <a:cs typeface="Times New Roman" pitchFamily="18" charset="0"/>
                  </a:rPr>
                  <a:t>ENQUETES</a:t>
                </a:r>
                <a:endParaRPr lang="fr-FR" sz="800" dirty="0">
                  <a:solidFill>
                    <a:srgbClr val="000000"/>
                  </a:solidFill>
                </a:endParaRPr>
              </a:p>
              <a:p>
                <a:pPr eaLnBrk="0" hangingPunct="0"/>
                <a:r>
                  <a:rPr lang="fr-FR" sz="800" b="1" dirty="0">
                    <a:solidFill>
                      <a:srgbClr val="003366"/>
                    </a:solidFill>
                    <a:cs typeface="Times New Roman" pitchFamily="18" charset="0"/>
                  </a:rPr>
                  <a:t>DRP</a:t>
                </a:r>
                <a:endParaRPr lang="fr-FR" sz="800" dirty="0">
                  <a:solidFill>
                    <a:srgbClr val="000000"/>
                  </a:solidFill>
                </a:endParaRPr>
              </a:p>
              <a:p>
                <a:pPr eaLnBrk="0" hangingPunct="0"/>
                <a:r>
                  <a:rPr lang="fr-FR" sz="800" b="1" dirty="0">
                    <a:solidFill>
                      <a:srgbClr val="003366"/>
                    </a:solidFill>
                    <a:cs typeface="Times New Roman" pitchFamily="18" charset="0"/>
                  </a:rPr>
                  <a:t>PLAINTES ET RECLAMATIONS</a:t>
                </a:r>
                <a:endParaRPr lang="fr-FR" sz="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AutoShape 109"/>
              <p:cNvSpPr>
                <a:spLocks noChangeArrowheads="1"/>
              </p:cNvSpPr>
              <p:nvPr/>
            </p:nvSpPr>
            <p:spPr bwMode="auto">
              <a:xfrm>
                <a:off x="3570" y="3894"/>
                <a:ext cx="11118" cy="4613"/>
              </a:xfrm>
              <a:prstGeom prst="rightArrow">
                <a:avLst>
                  <a:gd name="adj1" fmla="val 70315"/>
                  <a:gd name="adj2" fmla="val 31754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/>
                  </a:gs>
                </a:gsLst>
                <a:lin ang="5400000" scaled="1"/>
              </a:gradFill>
              <a:ln w="38100">
                <a:solidFill>
                  <a:srgbClr val="003366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AutoShape 108"/>
              <p:cNvSpPr>
                <a:spLocks noChangeArrowheads="1"/>
              </p:cNvSpPr>
              <p:nvPr/>
            </p:nvSpPr>
            <p:spPr bwMode="auto">
              <a:xfrm rot="5400000">
                <a:off x="7484" y="-1706"/>
                <a:ext cx="2029" cy="10338"/>
              </a:xfrm>
              <a:prstGeom prst="homePlate">
                <a:avLst>
                  <a:gd name="adj" fmla="val 21074"/>
                </a:avLst>
              </a:prstGeom>
              <a:gradFill rotWithShape="1">
                <a:gsLst>
                  <a:gs pos="0">
                    <a:srgbClr val="99CC00">
                      <a:alpha val="73000"/>
                    </a:srgbClr>
                  </a:gs>
                  <a:gs pos="100000">
                    <a:srgbClr val="FFFFFF">
                      <a:alpha val="75000"/>
                    </a:srgbClr>
                  </a:gs>
                </a:gsLst>
                <a:lin ang="5400000" scaled="1"/>
              </a:gradFill>
              <a:ln w="38100">
                <a:solidFill>
                  <a:srgbClr val="339966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r>
                  <a:rPr lang="fr-FR" sz="1100">
                    <a:solidFill>
                      <a:prstClr val="black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   </a:t>
                </a:r>
                <a:endParaRPr lang="fr-FR" sz="8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eaLnBrk="0" hangingPunct="0">
                  <a:defRPr/>
                </a:pPr>
                <a:endParaRPr lang="fr-FR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AutoShape 107"/>
              <p:cNvSpPr>
                <a:spLocks noChangeArrowheads="1"/>
              </p:cNvSpPr>
              <p:nvPr/>
            </p:nvSpPr>
            <p:spPr bwMode="auto">
              <a:xfrm>
                <a:off x="952" y="3799"/>
                <a:ext cx="2461" cy="4976"/>
              </a:xfrm>
              <a:prstGeom prst="notchedRightArrow">
                <a:avLst>
                  <a:gd name="adj1" fmla="val 100000"/>
                  <a:gd name="adj2" fmla="val 22222"/>
                </a:avLst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FFFF">
                      <a:alpha val="75000"/>
                    </a:srgbClr>
                  </a:gs>
                </a:gsLst>
                <a:lin ang="0" scaled="1"/>
              </a:gra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Text Box 106"/>
              <p:cNvSpPr txBox="1">
                <a:spLocks noChangeArrowheads="1"/>
              </p:cNvSpPr>
              <p:nvPr/>
            </p:nvSpPr>
            <p:spPr bwMode="auto">
              <a:xfrm>
                <a:off x="743" y="2489"/>
                <a:ext cx="2059" cy="132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 sz="1050" b="1" dirty="0">
                    <a:solidFill>
                      <a:srgbClr val="003366"/>
                    </a:solidFill>
                    <a:cs typeface="Times New Roman" pitchFamily="18" charset="0"/>
                  </a:rPr>
                  <a:t>ECOUTE</a:t>
                </a:r>
                <a:endParaRPr lang="fr-FR" sz="700" dirty="0">
                  <a:solidFill>
                    <a:srgbClr val="000000"/>
                  </a:solidFill>
                </a:endParaRPr>
              </a:p>
              <a:p>
                <a:pPr eaLnBrk="0" hangingPunct="0"/>
                <a:r>
                  <a:rPr lang="fr-FR" sz="1050" b="1" dirty="0">
                    <a:solidFill>
                      <a:srgbClr val="003366"/>
                    </a:solidFill>
                    <a:cs typeface="Times New Roman" pitchFamily="18" charset="0"/>
                  </a:rPr>
                  <a:t>CLIENTS</a:t>
                </a:r>
                <a:endParaRPr lang="fr-FR" sz="1600" dirty="0">
                  <a:solidFill>
                    <a:srgbClr val="000000"/>
                  </a:solidFill>
                </a:endParaRPr>
              </a:p>
            </p:txBody>
          </p:sp>
        </p:grpSp>
      </p:grpSp>
      <p:graphicFrame>
        <p:nvGraphicFramePr>
          <p:cNvPr id="27" name="Tableau 26"/>
          <p:cNvGraphicFramePr>
            <a:graphicFrameLocks noGrp="1"/>
          </p:cNvGraphicFramePr>
          <p:nvPr/>
        </p:nvGraphicFramePr>
        <p:xfrm>
          <a:off x="5429256" y="2285992"/>
          <a:ext cx="2928958" cy="762000"/>
        </p:xfrm>
        <a:graphic>
          <a:graphicData uri="http://schemas.openxmlformats.org/drawingml/2006/table">
            <a:tbl>
              <a:tblPr/>
              <a:tblGrid>
                <a:gridCol w="797487"/>
                <a:gridCol w="1167997"/>
                <a:gridCol w="963474"/>
              </a:tblGrid>
              <a:tr h="10715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PROCESSUS </a:t>
                      </a:r>
                      <a:endParaRPr lang="fr-FR" sz="10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DE MANAGEMENT</a:t>
                      </a:r>
                      <a:endParaRPr lang="fr-FR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i="1">
                          <a:latin typeface="Times New Roman"/>
                          <a:ea typeface="Times New Roman"/>
                          <a:cs typeface="Times New Roman"/>
                        </a:rPr>
                        <a:t>MANAGER PAR LA QUALITE</a:t>
                      </a:r>
                      <a:endParaRPr lang="fr-FR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2147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dirty="0">
                          <a:latin typeface="Times New Roman"/>
                          <a:ea typeface="Times New Roman"/>
                          <a:cs typeface="Times New Roman"/>
                        </a:rPr>
                        <a:t>REALISER  LE  CONTROLE ET L’EVALUATION</a:t>
                      </a:r>
                      <a:endParaRPr lang="fr-FR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dirty="0">
                          <a:latin typeface="Times New Roman"/>
                          <a:ea typeface="Times New Roman"/>
                          <a:cs typeface="Times New Roman"/>
                        </a:rPr>
                        <a:t>GERER LES PROJETS</a:t>
                      </a:r>
                      <a:endParaRPr lang="fr-FR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8" name="Tableau 27"/>
          <p:cNvGraphicFramePr>
            <a:graphicFrameLocks noGrp="1"/>
          </p:cNvGraphicFramePr>
          <p:nvPr/>
        </p:nvGraphicFramePr>
        <p:xfrm>
          <a:off x="5500692" y="5000636"/>
          <a:ext cx="2786083" cy="980557"/>
        </p:xfrm>
        <a:graphic>
          <a:graphicData uri="http://schemas.openxmlformats.org/drawingml/2006/table">
            <a:tbl>
              <a:tblPr/>
              <a:tblGrid>
                <a:gridCol w="569576"/>
                <a:gridCol w="662854"/>
                <a:gridCol w="454437"/>
                <a:gridCol w="558790"/>
                <a:gridCol w="540426"/>
              </a:tblGrid>
              <a:tr h="77932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PROCESSUS SUPPORT</a:t>
                      </a:r>
                      <a:endParaRPr lang="fr-FR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33797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b="1">
                          <a:latin typeface="Times New Roman"/>
                          <a:ea typeface="Times New Roman"/>
                          <a:cs typeface="Times New Roman"/>
                        </a:rPr>
                        <a:t>ASSURER L’HYGIENE HOSPITALIERE</a:t>
                      </a:r>
                      <a:endParaRPr lang="fr-FR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b="1">
                          <a:latin typeface="Times New Roman"/>
                          <a:ea typeface="Times New Roman"/>
                          <a:cs typeface="Times New Roman"/>
                        </a:rPr>
                        <a:t>ASSURER INFRASTUCTURES ET DES EQUIPEMENTS</a:t>
                      </a:r>
                      <a:endParaRPr lang="fr-FR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455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b="1">
                          <a:latin typeface="Times New Roman"/>
                          <a:ea typeface="Times New Roman"/>
                          <a:cs typeface="Times New Roman"/>
                        </a:rPr>
                        <a:t>GERER</a:t>
                      </a:r>
                      <a:endParaRPr lang="fr-FR" sz="105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b="1">
                          <a:latin typeface="Times New Roman"/>
                          <a:ea typeface="Times New Roman"/>
                          <a:cs typeface="Times New Roman"/>
                        </a:rPr>
                        <a:t>LES  DOSSIERS MEDICAUX</a:t>
                      </a:r>
                      <a:endParaRPr lang="fr-FR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b="1" dirty="0">
                          <a:latin typeface="Times New Roman"/>
                          <a:ea typeface="Times New Roman"/>
                          <a:cs typeface="Times New Roman"/>
                        </a:rPr>
                        <a:t>GERER  L’INFORMATIQUE</a:t>
                      </a:r>
                      <a:endParaRPr lang="fr-FR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b="1">
                          <a:latin typeface="Times New Roman"/>
                          <a:ea typeface="Times New Roman"/>
                          <a:cs typeface="Times New Roman"/>
                        </a:rPr>
                        <a:t>GERER LES ACHATS</a:t>
                      </a:r>
                      <a:r>
                        <a:rPr lang="fr-FR" sz="700" b="1" i="1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fr-FR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b="1">
                          <a:latin typeface="Times New Roman"/>
                          <a:ea typeface="Times New Roman"/>
                          <a:cs typeface="Times New Roman"/>
                        </a:rPr>
                        <a:t>ASSURER </a:t>
                      </a:r>
                      <a:endParaRPr lang="fr-FR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b="1" dirty="0">
                          <a:latin typeface="Times New Roman"/>
                          <a:ea typeface="Times New Roman"/>
                          <a:cs typeface="Times New Roman"/>
                        </a:rPr>
                        <a:t>POURVOIR AUX BESOIN S EN PERSONNEL</a:t>
                      </a:r>
                      <a:endParaRPr lang="fr-FR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0" name="Tableau 29"/>
          <p:cNvGraphicFramePr>
            <a:graphicFrameLocks noGrp="1"/>
          </p:cNvGraphicFramePr>
          <p:nvPr/>
        </p:nvGraphicFramePr>
        <p:xfrm>
          <a:off x="5286380" y="3357562"/>
          <a:ext cx="2786082" cy="1368052"/>
        </p:xfrm>
        <a:graphic>
          <a:graphicData uri="http://schemas.openxmlformats.org/drawingml/2006/table">
            <a:tbl>
              <a:tblPr/>
              <a:tblGrid>
                <a:gridCol w="1393041"/>
                <a:gridCol w="1393041"/>
              </a:tblGrid>
              <a:tr h="14149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PROCESSUS </a:t>
                      </a:r>
                      <a:r>
                        <a:rPr lang="fr-FR" sz="1000" b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DE REALISATION</a:t>
                      </a:r>
                      <a:endParaRPr lang="fr-FR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29804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700" b="1" dirty="0">
                          <a:latin typeface="Times New Roman"/>
                          <a:ea typeface="Times New Roman"/>
                          <a:cs typeface="Times New Roman"/>
                        </a:rPr>
                        <a:t>ASSURER LES URGENCES CARDIOLOGIQUES</a:t>
                      </a:r>
                      <a:endParaRPr lang="fr-FR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700" b="1" dirty="0">
                          <a:latin typeface="Times New Roman"/>
                          <a:ea typeface="Times New Roman"/>
                          <a:cs typeface="Times New Roman"/>
                        </a:rPr>
                        <a:t>ASSURER LA DISPENSATION DES</a:t>
                      </a:r>
                      <a:r>
                        <a:rPr lang="fr-FR" sz="700" b="1" i="1" dirty="0"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fr-FR" sz="700" b="1" dirty="0">
                          <a:latin typeface="Times New Roman"/>
                          <a:ea typeface="Times New Roman"/>
                          <a:cs typeface="Times New Roman"/>
                        </a:rPr>
                        <a:t>PRODUITS PHARMACEUTIQUES</a:t>
                      </a:r>
                      <a:endParaRPr lang="fr-FR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0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700" b="1" dirty="0">
                          <a:latin typeface="Times New Roman"/>
                          <a:ea typeface="Times New Roman"/>
                          <a:cs typeface="Times New Roman"/>
                        </a:rPr>
                        <a:t>REALISER LES  ANALYSES BIOLOGIQUES</a:t>
                      </a:r>
                      <a:endParaRPr lang="fr-FR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5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700" b="1">
                          <a:latin typeface="Times New Roman"/>
                          <a:ea typeface="Times New Roman"/>
                          <a:cs typeface="Times New Roman"/>
                        </a:rPr>
                        <a:t>REALISER LES CONSULTATIONS  MEDICALES</a:t>
                      </a:r>
                      <a:endParaRPr lang="fr-FR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700" b="1" i="1" dirty="0">
                          <a:latin typeface="Times New Roman"/>
                          <a:ea typeface="Times New Roman"/>
                          <a:cs typeface="Times New Roman"/>
                        </a:rPr>
                        <a:t>REALISER LES INTERVENTIONS CHIRURGICALES</a:t>
                      </a:r>
                      <a:endParaRPr lang="fr-FR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7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700" b="1">
                          <a:latin typeface="Times New Roman"/>
                          <a:ea typeface="Times New Roman"/>
                          <a:cs typeface="Times New Roman"/>
                        </a:rPr>
                        <a:t>REALISER   LES EXPLORATIONS MEDICALES</a:t>
                      </a:r>
                      <a:endParaRPr lang="fr-FR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700" b="1" i="1" dirty="0">
                          <a:latin typeface="Times New Roman"/>
                          <a:ea typeface="Times New Roman"/>
                          <a:cs typeface="Times New Roman"/>
                        </a:rPr>
                        <a:t>ASSURER LES HOSPITALISATIONS</a:t>
                      </a:r>
                      <a:endParaRPr lang="fr-FR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2" name="Tableau 31"/>
          <p:cNvGraphicFramePr>
            <a:graphicFrameLocks noGrp="1"/>
          </p:cNvGraphicFramePr>
          <p:nvPr/>
        </p:nvGraphicFramePr>
        <p:xfrm>
          <a:off x="4429124" y="3000372"/>
          <a:ext cx="571504" cy="2428892"/>
        </p:xfrm>
        <a:graphic>
          <a:graphicData uri="http://schemas.openxmlformats.org/drawingml/2006/table">
            <a:tbl>
              <a:tblPr/>
              <a:tblGrid>
                <a:gridCol w="571504"/>
              </a:tblGrid>
              <a:tr h="2428892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8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EXIGENCES  </a:t>
                      </a:r>
                      <a:r>
                        <a:rPr lang="fr-FR" sz="800" b="1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REGLEMENTAIRES</a:t>
                      </a:r>
                      <a:endParaRPr lang="fr-FR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8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ET </a:t>
                      </a:r>
                      <a:r>
                        <a:rPr lang="fr-FR" sz="800" b="1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EXIGENCES DES  CLIENTS</a:t>
                      </a:r>
                      <a:endParaRPr lang="fr-FR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3" name="AutoShape 126"/>
          <p:cNvSpPr>
            <a:spLocks noChangeArrowheads="1"/>
          </p:cNvSpPr>
          <p:nvPr/>
        </p:nvSpPr>
        <p:spPr bwMode="auto">
          <a:xfrm>
            <a:off x="8429620" y="3286124"/>
            <a:ext cx="714380" cy="1714488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FFFF">
                  <a:alpha val="75000"/>
                </a:srgbClr>
              </a:gs>
              <a:gs pos="100000">
                <a:srgbClr val="99CC00"/>
              </a:gs>
            </a:gsLst>
            <a:lin ang="0" scaled="1"/>
          </a:gradFill>
          <a:ln w="28575">
            <a:solidFill>
              <a:srgbClr val="339933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vert="vert"/>
          <a:lstStyle/>
          <a:p>
            <a:pPr>
              <a:defRPr/>
            </a:pPr>
            <a:r>
              <a:rPr lang="fr-FR" sz="9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SATISFACTION</a:t>
            </a:r>
            <a:r>
              <a:rPr lang="fr-FR" sz="9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fr-FR" sz="9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DES   CLIENTS</a:t>
            </a:r>
            <a:endParaRPr lang="fr-FR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4" descr="LOGOIC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714348" cy="6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5" descr="logoAFAQISO9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9652" y="0"/>
            <a:ext cx="714348" cy="71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" name="Connecteur droit 36"/>
          <p:cNvCxnSpPr/>
          <p:nvPr/>
        </p:nvCxnSpPr>
        <p:spPr>
          <a:xfrm rot="5400000">
            <a:off x="2143108" y="3786190"/>
            <a:ext cx="4071966" cy="7143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4786282" y="1643050"/>
            <a:ext cx="435771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9 PROCESSUS DE REALISATION</a:t>
            </a:r>
            <a:endParaRPr lang="fr-FR" sz="2000" b="1" dirty="0"/>
          </a:p>
        </p:txBody>
      </p:sp>
      <p:sp>
        <p:nvSpPr>
          <p:cNvPr id="38" name="ZoneTexte 5"/>
          <p:cNvSpPr txBox="1">
            <a:spLocks noChangeArrowheads="1"/>
          </p:cNvSpPr>
          <p:nvPr/>
        </p:nvSpPr>
        <p:spPr bwMode="auto">
          <a:xfrm>
            <a:off x="642910" y="6215082"/>
            <a:ext cx="7715304" cy="52322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800" b="1" dirty="0">
                <a:latin typeface="Corbel" pitchFamily="34" charset="0"/>
              </a:rPr>
              <a:t>4 Processus Management</a:t>
            </a:r>
            <a:r>
              <a:rPr lang="fr-FR" sz="2800" b="1" dirty="0" smtClean="0">
                <a:latin typeface="Corbel" pitchFamily="34" charset="0"/>
              </a:rPr>
              <a:t>; </a:t>
            </a:r>
            <a:r>
              <a:rPr lang="fr-FR" sz="2800" b="1" dirty="0">
                <a:latin typeface="Corbel" pitchFamily="34" charset="0"/>
              </a:rPr>
              <a:t>7 Processus </a:t>
            </a:r>
            <a:r>
              <a:rPr lang="fr-FR" sz="2800" b="1" dirty="0" smtClean="0">
                <a:latin typeface="Corbel" pitchFamily="34" charset="0"/>
              </a:rPr>
              <a:t>Support.</a:t>
            </a:r>
            <a:endParaRPr lang="fr-FR" sz="2800" b="1" dirty="0">
              <a:latin typeface="Corbel" pitchFamily="34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0" y="1714488"/>
            <a:ext cx="414337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5 PROCESSUS DE REALISATION</a:t>
            </a:r>
            <a:endParaRPr 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1357298"/>
            <a:ext cx="8229600" cy="2786082"/>
          </a:xfrm>
          <a:solidFill>
            <a:srgbClr val="FFC000"/>
          </a:solidFill>
        </p:spPr>
        <p:txBody>
          <a:bodyPr/>
          <a:lstStyle/>
          <a:p>
            <a:r>
              <a:rPr lang="fr-FR" b="1" dirty="0" smtClean="0"/>
              <a:t>III- IMPACT SUR LES CONDITIONS D’HYGIENE ET DE SECURITE AU TRAVAIL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D5AF0A-3F67-43E9-AF5D-CADB00F062DB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  <p:graphicFrame>
        <p:nvGraphicFramePr>
          <p:cNvPr id="608257" name="Object 4"/>
          <p:cNvGraphicFramePr>
            <a:graphicFrameLocks noChangeAspect="1"/>
          </p:cNvGraphicFramePr>
          <p:nvPr/>
        </p:nvGraphicFramePr>
        <p:xfrm>
          <a:off x="0" y="-1"/>
          <a:ext cx="928662" cy="919817"/>
        </p:xfrm>
        <a:graphic>
          <a:graphicData uri="http://schemas.openxmlformats.org/presentationml/2006/ole">
            <p:oleObj spid="_x0000_s650242" name="Photo Editor Photo" r:id="rId3" imgW="1419048" imgH="1419048" progId="">
              <p:embed/>
            </p:oleObj>
          </a:graphicData>
        </a:graphic>
      </p:graphicFrame>
      <p:pic>
        <p:nvPicPr>
          <p:cNvPr id="6" name="Picture 2" descr="C:\Users\ica\Documents\PHOTOS ICA\Trentenaire ICA\IMG_24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4143380"/>
            <a:ext cx="314327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logoAFAQISO9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3875" y="71438"/>
            <a:ext cx="928688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ln w="76200">
            <a:solidFill>
              <a:schemeClr val="accent1"/>
            </a:solidFill>
          </a:ln>
        </p:spPr>
        <p:txBody>
          <a:bodyPr/>
          <a:lstStyle/>
          <a:p>
            <a:r>
              <a:rPr lang="fr-FR" dirty="0" smtClean="0"/>
              <a:t>GRAND LAVAGE HEBDOMADAIRE</a:t>
            </a:r>
            <a:endParaRPr lang="fr-FR" dirty="0"/>
          </a:p>
        </p:txBody>
      </p:sp>
      <p:pic>
        <p:nvPicPr>
          <p:cNvPr id="100454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407" y="1571612"/>
            <a:ext cx="8588435" cy="4830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06241" name="Object 4"/>
          <p:cNvGraphicFramePr>
            <a:graphicFrameLocks noChangeAspect="1"/>
          </p:cNvGraphicFramePr>
          <p:nvPr/>
        </p:nvGraphicFramePr>
        <p:xfrm>
          <a:off x="0" y="0"/>
          <a:ext cx="642938" cy="636588"/>
        </p:xfrm>
        <a:graphic>
          <a:graphicData uri="http://schemas.openxmlformats.org/presentationml/2006/ole">
            <p:oleObj spid="_x0000_s716802" name="Photo Editor Photo" r:id="rId4" imgW="1419048" imgH="1419048" progId="">
              <p:embed/>
            </p:oleObj>
          </a:graphicData>
        </a:graphic>
      </p:graphicFrame>
      <p:pic>
        <p:nvPicPr>
          <p:cNvPr id="5" name="Picture 5" descr="logoAFAQISO9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2300" y="0"/>
            <a:ext cx="687418" cy="73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796908"/>
          </a:xfrm>
          <a:ln w="38100">
            <a:solidFill>
              <a:schemeClr val="accent1"/>
            </a:solidFill>
          </a:ln>
        </p:spPr>
        <p:txBody>
          <a:bodyPr/>
          <a:lstStyle/>
          <a:p>
            <a:r>
              <a:rPr lang="fr-FR" sz="2400" b="1" dirty="0" smtClean="0"/>
              <a:t>PROCESSUS ASSURER L’HYGIENE HOSPITALIERE</a:t>
            </a:r>
            <a:br>
              <a:rPr lang="fr-FR" sz="2400" b="1" dirty="0" smtClean="0"/>
            </a:br>
            <a:r>
              <a:rPr lang="fr-FR" sz="1800" b="1" dirty="0" smtClean="0"/>
              <a:t>INDICE DE PROPRETE DES PROCESSUS EXTERNALISES CHARGES DU NETTOYAGE</a:t>
            </a:r>
            <a:endParaRPr lang="fr-FR" sz="2400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D5AF0A-3F67-43E9-AF5D-CADB00F062DB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  <p:graphicFrame>
        <p:nvGraphicFramePr>
          <p:cNvPr id="5" name="Graphique 4"/>
          <p:cNvGraphicFramePr/>
          <p:nvPr/>
        </p:nvGraphicFramePr>
        <p:xfrm>
          <a:off x="571472" y="1285860"/>
          <a:ext cx="8001056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145" name="Object 4"/>
          <p:cNvGraphicFramePr>
            <a:graphicFrameLocks noChangeAspect="1"/>
          </p:cNvGraphicFramePr>
          <p:nvPr/>
        </p:nvGraphicFramePr>
        <p:xfrm>
          <a:off x="0" y="0"/>
          <a:ext cx="642938" cy="636588"/>
        </p:xfrm>
        <a:graphic>
          <a:graphicData uri="http://schemas.openxmlformats.org/presentationml/2006/ole">
            <p:oleObj spid="_x0000_s718850" name="Photo Editor Photo" r:id="rId4" imgW="1419048" imgH="1419048" progId="">
              <p:embed/>
            </p:oleObj>
          </a:graphicData>
        </a:graphic>
      </p:graphicFrame>
      <p:pic>
        <p:nvPicPr>
          <p:cNvPr id="6" name="Picture 5" descr="logoAFAQISO9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1033" y="0"/>
            <a:ext cx="642967" cy="64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necteur droit avec flèche 9"/>
          <p:cNvCxnSpPr/>
          <p:nvPr/>
        </p:nvCxnSpPr>
        <p:spPr>
          <a:xfrm>
            <a:off x="1142976" y="2143116"/>
            <a:ext cx="6786610" cy="1588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143000"/>
          </a:xfrm>
          <a:ln w="57150">
            <a:solidFill>
              <a:srgbClr val="FF0000"/>
            </a:solidFill>
          </a:ln>
        </p:spPr>
        <p:txBody>
          <a:bodyPr/>
          <a:lstStyle/>
          <a:p>
            <a:r>
              <a:rPr lang="fr-FR" sz="2400" b="1" dirty="0" smtClean="0"/>
              <a:t>EVOLUTION DE L’INDICE DE PROPRETE DE L’ETABLISSEMENT</a:t>
            </a:r>
            <a:endParaRPr lang="fr-FR" sz="2400" b="1" dirty="0"/>
          </a:p>
        </p:txBody>
      </p:sp>
      <p:graphicFrame>
        <p:nvGraphicFramePr>
          <p:cNvPr id="3" name="Graphique 2"/>
          <p:cNvGraphicFramePr/>
          <p:nvPr/>
        </p:nvGraphicFramePr>
        <p:xfrm>
          <a:off x="571472" y="1571612"/>
          <a:ext cx="8143932" cy="4780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47906" name="Object 4"/>
          <p:cNvGraphicFramePr>
            <a:graphicFrameLocks noChangeAspect="1"/>
          </p:cNvGraphicFramePr>
          <p:nvPr/>
        </p:nvGraphicFramePr>
        <p:xfrm>
          <a:off x="0" y="0"/>
          <a:ext cx="642938" cy="636588"/>
        </p:xfrm>
        <a:graphic>
          <a:graphicData uri="http://schemas.openxmlformats.org/presentationml/2006/ole">
            <p:oleObj spid="_x0000_s681986" name="Photo Editor Photo" r:id="rId4" imgW="1419048" imgH="1419048" progId="">
              <p:embed/>
            </p:oleObj>
          </a:graphicData>
        </a:graphic>
      </p:graphicFrame>
      <p:pic>
        <p:nvPicPr>
          <p:cNvPr id="5" name="Picture 5" descr="logoAFAQISO9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6582" y="0"/>
            <a:ext cx="687418" cy="73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itre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439738"/>
          </a:xfrm>
          <a:solidFill>
            <a:srgbClr val="002060"/>
          </a:solidFill>
        </p:spPr>
        <p:txBody>
          <a:bodyPr/>
          <a:lstStyle/>
          <a:p>
            <a:pPr eaLnBrk="1" hangingPunct="1"/>
            <a:r>
              <a:rPr lang="fr-FR" sz="2800" b="1" dirty="0" smtClean="0">
                <a:solidFill>
                  <a:schemeClr val="bg1"/>
                </a:solidFill>
              </a:rPr>
              <a:t>IDENTIFICATION DES RISQUES HOSPITALIERS</a:t>
            </a:r>
          </a:p>
        </p:txBody>
      </p:sp>
      <p:sp>
        <p:nvSpPr>
          <p:cNvPr id="3" name="Ellipse 2"/>
          <p:cNvSpPr/>
          <p:nvPr/>
        </p:nvSpPr>
        <p:spPr>
          <a:xfrm>
            <a:off x="571500" y="714375"/>
            <a:ext cx="8358188" cy="5857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 dirty="0"/>
          </a:p>
        </p:txBody>
      </p:sp>
      <p:sp>
        <p:nvSpPr>
          <p:cNvPr id="4" name="Ellipse 3"/>
          <p:cNvSpPr/>
          <p:nvPr/>
        </p:nvSpPr>
        <p:spPr>
          <a:xfrm>
            <a:off x="1928813" y="1643063"/>
            <a:ext cx="5500687" cy="364331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1600" dirty="0"/>
              <a:t>dix</a:t>
            </a:r>
          </a:p>
        </p:txBody>
      </p:sp>
      <p:sp>
        <p:nvSpPr>
          <p:cNvPr id="8" name="Ellipse 7"/>
          <p:cNvSpPr/>
          <p:nvPr/>
        </p:nvSpPr>
        <p:spPr>
          <a:xfrm>
            <a:off x="2357438" y="3714750"/>
            <a:ext cx="1643062" cy="10001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3929063" y="4000500"/>
            <a:ext cx="1571625" cy="10001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5143500" y="2000250"/>
            <a:ext cx="1428750" cy="8572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5786438" y="2857500"/>
            <a:ext cx="1428750" cy="8572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7500938" y="2428875"/>
            <a:ext cx="1000125" cy="6429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3357563" y="1785938"/>
            <a:ext cx="1643062" cy="8572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785813" y="2643188"/>
            <a:ext cx="1143000" cy="8572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3429000" y="5357813"/>
            <a:ext cx="1500188" cy="9286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4357688" y="642938"/>
            <a:ext cx="1285875" cy="9286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6357938" y="1285875"/>
            <a:ext cx="1285875" cy="78581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3247" name="ZoneTexte 22"/>
          <p:cNvSpPr txBox="1">
            <a:spLocks noChangeArrowheads="1"/>
          </p:cNvSpPr>
          <p:nvPr/>
        </p:nvSpPr>
        <p:spPr bwMode="auto">
          <a:xfrm>
            <a:off x="5357813" y="2058988"/>
            <a:ext cx="13573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b="1">
                <a:solidFill>
                  <a:schemeClr val="bg1"/>
                </a:solidFill>
              </a:rPr>
              <a:t>Equipes de soins</a:t>
            </a:r>
          </a:p>
        </p:txBody>
      </p:sp>
      <p:sp>
        <p:nvSpPr>
          <p:cNvPr id="223248" name="ZoneTexte 25"/>
          <p:cNvSpPr txBox="1">
            <a:spLocks noChangeArrowheads="1"/>
          </p:cNvSpPr>
          <p:nvPr/>
        </p:nvSpPr>
        <p:spPr bwMode="auto">
          <a:xfrm>
            <a:off x="2786063" y="1000125"/>
            <a:ext cx="785812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 sz="1600"/>
          </a:p>
        </p:txBody>
      </p:sp>
      <p:sp>
        <p:nvSpPr>
          <p:cNvPr id="38" name="Ellipse 37"/>
          <p:cNvSpPr/>
          <p:nvPr/>
        </p:nvSpPr>
        <p:spPr>
          <a:xfrm>
            <a:off x="2143125" y="2428875"/>
            <a:ext cx="1643063" cy="9286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 dirty="0"/>
          </a:p>
        </p:txBody>
      </p:sp>
      <p:sp>
        <p:nvSpPr>
          <p:cNvPr id="223250" name="ZoneTexte 38"/>
          <p:cNvSpPr txBox="1">
            <a:spLocks noChangeArrowheads="1"/>
          </p:cNvSpPr>
          <p:nvPr/>
        </p:nvSpPr>
        <p:spPr bwMode="auto">
          <a:xfrm>
            <a:off x="2357438" y="2428875"/>
            <a:ext cx="1357312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b="1">
                <a:solidFill>
                  <a:schemeClr val="bg1"/>
                </a:solidFill>
              </a:rPr>
              <a:t>Médicaments et Dispositifs médicaux</a:t>
            </a:r>
          </a:p>
        </p:txBody>
      </p:sp>
      <p:sp>
        <p:nvSpPr>
          <p:cNvPr id="43" name="Ellipse 42"/>
          <p:cNvSpPr/>
          <p:nvPr/>
        </p:nvSpPr>
        <p:spPr>
          <a:xfrm>
            <a:off x="3714750" y="2714625"/>
            <a:ext cx="1714500" cy="1214438"/>
          </a:xfrm>
          <a:prstGeom prst="ellipse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b="1" dirty="0">
                <a:solidFill>
                  <a:schemeClr val="bg1"/>
                </a:solidFill>
              </a:rPr>
              <a:t>Organisation et coordination des soins</a:t>
            </a:r>
          </a:p>
        </p:txBody>
      </p:sp>
      <p:sp>
        <p:nvSpPr>
          <p:cNvPr id="223252" name="ZoneTexte 47"/>
          <p:cNvSpPr txBox="1">
            <a:spLocks noChangeArrowheads="1"/>
          </p:cNvSpPr>
          <p:nvPr/>
        </p:nvSpPr>
        <p:spPr bwMode="auto">
          <a:xfrm>
            <a:off x="3929063" y="4071938"/>
            <a:ext cx="16430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>
                <a:solidFill>
                  <a:schemeClr val="bg1"/>
                </a:solidFill>
              </a:rPr>
              <a:t>Actes diagnostiques</a:t>
            </a:r>
          </a:p>
        </p:txBody>
      </p:sp>
      <p:sp>
        <p:nvSpPr>
          <p:cNvPr id="223253" name="ZoneTexte 48"/>
          <p:cNvSpPr txBox="1">
            <a:spLocks noChangeArrowheads="1"/>
          </p:cNvSpPr>
          <p:nvPr/>
        </p:nvSpPr>
        <p:spPr bwMode="auto">
          <a:xfrm>
            <a:off x="2500313" y="3929063"/>
            <a:ext cx="1500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b="1">
                <a:solidFill>
                  <a:schemeClr val="bg1"/>
                </a:solidFill>
              </a:rPr>
              <a:t>Actes thérapeutiques</a:t>
            </a:r>
          </a:p>
        </p:txBody>
      </p:sp>
      <p:sp>
        <p:nvSpPr>
          <p:cNvPr id="223254" name="ZoneTexte 49"/>
          <p:cNvSpPr txBox="1">
            <a:spLocks noChangeArrowheads="1"/>
          </p:cNvSpPr>
          <p:nvPr/>
        </p:nvSpPr>
        <p:spPr bwMode="auto">
          <a:xfrm>
            <a:off x="5929313" y="3071813"/>
            <a:ext cx="1428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Hygiène</a:t>
            </a:r>
          </a:p>
        </p:txBody>
      </p:sp>
      <p:sp>
        <p:nvSpPr>
          <p:cNvPr id="223255" name="ZoneTexte 50"/>
          <p:cNvSpPr txBox="1">
            <a:spLocks noChangeArrowheads="1"/>
          </p:cNvSpPr>
          <p:nvPr/>
        </p:nvSpPr>
        <p:spPr bwMode="auto">
          <a:xfrm>
            <a:off x="7572375" y="2571750"/>
            <a:ext cx="785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Linge</a:t>
            </a:r>
          </a:p>
        </p:txBody>
      </p:sp>
      <p:sp>
        <p:nvSpPr>
          <p:cNvPr id="223256" name="ZoneTexte 51"/>
          <p:cNvSpPr txBox="1">
            <a:spLocks noChangeArrowheads="1"/>
          </p:cNvSpPr>
          <p:nvPr/>
        </p:nvSpPr>
        <p:spPr bwMode="auto">
          <a:xfrm>
            <a:off x="3643313" y="1928813"/>
            <a:ext cx="12144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Gestion</a:t>
            </a:r>
          </a:p>
          <a:p>
            <a:r>
              <a:rPr lang="fr-FR" b="1">
                <a:solidFill>
                  <a:schemeClr val="bg1"/>
                </a:solidFill>
              </a:rPr>
              <a:t>Déchets</a:t>
            </a:r>
          </a:p>
        </p:txBody>
      </p:sp>
      <p:sp>
        <p:nvSpPr>
          <p:cNvPr id="223257" name="ZoneTexte 53"/>
          <p:cNvSpPr txBox="1">
            <a:spLocks noChangeArrowheads="1"/>
          </p:cNvSpPr>
          <p:nvPr/>
        </p:nvSpPr>
        <p:spPr bwMode="auto">
          <a:xfrm>
            <a:off x="6357938" y="1428750"/>
            <a:ext cx="1357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/>
              <a:t>Gestion des compétences</a:t>
            </a:r>
          </a:p>
        </p:txBody>
      </p:sp>
      <p:sp>
        <p:nvSpPr>
          <p:cNvPr id="223258" name="ZoneTexte 54"/>
          <p:cNvSpPr txBox="1">
            <a:spLocks noChangeArrowheads="1"/>
          </p:cNvSpPr>
          <p:nvPr/>
        </p:nvSpPr>
        <p:spPr bwMode="auto">
          <a:xfrm>
            <a:off x="4429125" y="785813"/>
            <a:ext cx="13573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/>
              <a:t>Ressources humaines</a:t>
            </a:r>
          </a:p>
        </p:txBody>
      </p:sp>
      <p:sp>
        <p:nvSpPr>
          <p:cNvPr id="223259" name="ZoneTexte 55"/>
          <p:cNvSpPr txBox="1">
            <a:spLocks noChangeArrowheads="1"/>
          </p:cNvSpPr>
          <p:nvPr/>
        </p:nvSpPr>
        <p:spPr bwMode="auto">
          <a:xfrm>
            <a:off x="785813" y="2928938"/>
            <a:ext cx="1214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Finances</a:t>
            </a:r>
          </a:p>
        </p:txBody>
      </p:sp>
      <p:sp>
        <p:nvSpPr>
          <p:cNvPr id="223260" name="ZoneTexte 56"/>
          <p:cNvSpPr txBox="1">
            <a:spLocks noChangeArrowheads="1"/>
          </p:cNvSpPr>
          <p:nvPr/>
        </p:nvSpPr>
        <p:spPr bwMode="auto">
          <a:xfrm>
            <a:off x="3571875" y="5500688"/>
            <a:ext cx="1428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/>
              <a:t>Locaux et équipements</a:t>
            </a:r>
          </a:p>
        </p:txBody>
      </p:sp>
      <p:sp>
        <p:nvSpPr>
          <p:cNvPr id="58" name="Ellipse 57"/>
          <p:cNvSpPr/>
          <p:nvPr/>
        </p:nvSpPr>
        <p:spPr>
          <a:xfrm>
            <a:off x="2286000" y="1143000"/>
            <a:ext cx="1714500" cy="78581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9" name="Ellipse 58"/>
          <p:cNvSpPr/>
          <p:nvPr/>
        </p:nvSpPr>
        <p:spPr>
          <a:xfrm>
            <a:off x="1714500" y="4857750"/>
            <a:ext cx="1500188" cy="78581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0" name="Ellipse 59"/>
          <p:cNvSpPr/>
          <p:nvPr/>
        </p:nvSpPr>
        <p:spPr>
          <a:xfrm>
            <a:off x="5214938" y="5143500"/>
            <a:ext cx="1500187" cy="78581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1" name="Ellipse 60"/>
          <p:cNvSpPr/>
          <p:nvPr/>
        </p:nvSpPr>
        <p:spPr>
          <a:xfrm>
            <a:off x="857250" y="4071938"/>
            <a:ext cx="1500188" cy="78581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3265" name="ZoneTexte 61"/>
          <p:cNvSpPr txBox="1">
            <a:spLocks noChangeArrowheads="1"/>
          </p:cNvSpPr>
          <p:nvPr/>
        </p:nvSpPr>
        <p:spPr bwMode="auto">
          <a:xfrm>
            <a:off x="1857375" y="5000625"/>
            <a:ext cx="1285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/>
              <a:t>Prestataires extérieurs</a:t>
            </a:r>
          </a:p>
        </p:txBody>
      </p:sp>
      <p:sp>
        <p:nvSpPr>
          <p:cNvPr id="223266" name="ZoneTexte 62"/>
          <p:cNvSpPr txBox="1">
            <a:spLocks noChangeArrowheads="1"/>
          </p:cNvSpPr>
          <p:nvPr/>
        </p:nvSpPr>
        <p:spPr bwMode="auto">
          <a:xfrm>
            <a:off x="1000125" y="4071938"/>
            <a:ext cx="1285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/>
              <a:t>Installations techniques</a:t>
            </a:r>
          </a:p>
        </p:txBody>
      </p:sp>
      <p:sp>
        <p:nvSpPr>
          <p:cNvPr id="223267" name="ZoneTexte 63"/>
          <p:cNvSpPr txBox="1">
            <a:spLocks noChangeArrowheads="1"/>
          </p:cNvSpPr>
          <p:nvPr/>
        </p:nvSpPr>
        <p:spPr bwMode="auto">
          <a:xfrm>
            <a:off x="2428875" y="1285875"/>
            <a:ext cx="1928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/>
              <a:t>Communication</a:t>
            </a:r>
          </a:p>
        </p:txBody>
      </p:sp>
      <p:sp>
        <p:nvSpPr>
          <p:cNvPr id="223268" name="ZoneTexte 64"/>
          <p:cNvSpPr txBox="1">
            <a:spLocks noChangeArrowheads="1"/>
          </p:cNvSpPr>
          <p:nvPr/>
        </p:nvSpPr>
        <p:spPr bwMode="auto">
          <a:xfrm>
            <a:off x="5286375" y="5357813"/>
            <a:ext cx="1500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Alimentation</a:t>
            </a:r>
          </a:p>
        </p:txBody>
      </p:sp>
      <p:sp>
        <p:nvSpPr>
          <p:cNvPr id="66" name="Ellipse 65"/>
          <p:cNvSpPr/>
          <p:nvPr/>
        </p:nvSpPr>
        <p:spPr>
          <a:xfrm>
            <a:off x="5500688" y="3714750"/>
            <a:ext cx="1143000" cy="9286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7786688" y="928688"/>
            <a:ext cx="1357312" cy="10001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8" name="Ellipse 67"/>
          <p:cNvSpPr/>
          <p:nvPr/>
        </p:nvSpPr>
        <p:spPr>
          <a:xfrm>
            <a:off x="7072313" y="4000500"/>
            <a:ext cx="1714500" cy="10001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3272" name="ZoneTexte 69"/>
          <p:cNvSpPr txBox="1">
            <a:spLocks noChangeArrowheads="1"/>
          </p:cNvSpPr>
          <p:nvPr/>
        </p:nvSpPr>
        <p:spPr bwMode="auto">
          <a:xfrm>
            <a:off x="8001000" y="1143000"/>
            <a:ext cx="1285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/>
              <a:t>Pollution</a:t>
            </a:r>
          </a:p>
          <a:p>
            <a:r>
              <a:rPr lang="fr-FR" sz="1600"/>
              <a:t>Air Eau</a:t>
            </a:r>
          </a:p>
        </p:txBody>
      </p:sp>
      <p:sp>
        <p:nvSpPr>
          <p:cNvPr id="223273" name="ZoneTexte 70"/>
          <p:cNvSpPr txBox="1">
            <a:spLocks noChangeArrowheads="1"/>
          </p:cNvSpPr>
          <p:nvPr/>
        </p:nvSpPr>
        <p:spPr bwMode="auto">
          <a:xfrm>
            <a:off x="5643563" y="4071938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Incendie</a:t>
            </a:r>
          </a:p>
        </p:txBody>
      </p:sp>
      <p:sp>
        <p:nvSpPr>
          <p:cNvPr id="223274" name="ZoneTexte 71"/>
          <p:cNvSpPr txBox="1">
            <a:spLocks noChangeArrowheads="1"/>
          </p:cNvSpPr>
          <p:nvPr/>
        </p:nvSpPr>
        <p:spPr bwMode="auto">
          <a:xfrm>
            <a:off x="7143750" y="4286250"/>
            <a:ext cx="1571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/>
              <a:t>Malveillance</a:t>
            </a:r>
          </a:p>
        </p:txBody>
      </p:sp>
      <p:pic>
        <p:nvPicPr>
          <p:cNvPr id="223275" name="Picture 4" descr="LOGOI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71438"/>
            <a:ext cx="642937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76" name="Picture 5" descr="logoAFAQISO9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188" y="71438"/>
            <a:ext cx="642937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Espace réservé du contenu 6"/>
          <p:cNvSpPr>
            <a:spLocks noGrp="1"/>
          </p:cNvSpPr>
          <p:nvPr>
            <p:ph idx="1"/>
          </p:nvPr>
        </p:nvSpPr>
        <p:spPr>
          <a:xfrm>
            <a:off x="357158" y="1643050"/>
            <a:ext cx="8053387" cy="4429156"/>
          </a:xfrm>
          <a:solidFill>
            <a:schemeClr val="bg1"/>
          </a:solidFill>
        </p:spPr>
        <p:txBody>
          <a:bodyPr/>
          <a:lstStyle/>
          <a:p>
            <a:pPr marL="571500" indent="-571500">
              <a:buClrTx/>
              <a:buFont typeface="Franklin Gothic Medium" pitchFamily="34" charset="0"/>
              <a:buAutoNum type="romanUcPeriod"/>
            </a:pPr>
            <a:r>
              <a:rPr lang="fr-FR" sz="4800" b="1" dirty="0" smtClean="0">
                <a:solidFill>
                  <a:schemeClr val="tx1"/>
                </a:solidFill>
              </a:rPr>
              <a:t>Contexte</a:t>
            </a:r>
          </a:p>
          <a:p>
            <a:pPr marL="571500" indent="-571500">
              <a:buClrTx/>
              <a:buFont typeface="Franklin Gothic Medium" pitchFamily="34" charset="0"/>
              <a:buAutoNum type="romanUcPeriod"/>
            </a:pPr>
            <a:r>
              <a:rPr lang="fr-FR" sz="4800" b="1" dirty="0" smtClean="0">
                <a:solidFill>
                  <a:schemeClr val="tx1"/>
                </a:solidFill>
              </a:rPr>
              <a:t>Résultats </a:t>
            </a:r>
          </a:p>
          <a:p>
            <a:pPr marL="571500" indent="-571500">
              <a:buClrTx/>
              <a:buFont typeface="Franklin Gothic Medium" pitchFamily="34" charset="0"/>
              <a:buAutoNum type="romanUcPeriod"/>
            </a:pPr>
            <a:r>
              <a:rPr lang="fr-FR" sz="4800" b="1" dirty="0" smtClean="0">
                <a:solidFill>
                  <a:schemeClr val="tx1"/>
                </a:solidFill>
              </a:rPr>
              <a:t>Impact sur les conditions d’hygiène et de sécurité au travail</a:t>
            </a:r>
          </a:p>
          <a:p>
            <a:pPr marL="571500" indent="-571500">
              <a:buClrTx/>
              <a:buNone/>
            </a:pPr>
            <a:endParaRPr lang="fr-FR" sz="4800" b="1" dirty="0" smtClean="0">
              <a:solidFill>
                <a:schemeClr val="tx1"/>
              </a:solidFill>
            </a:endParaRPr>
          </a:p>
          <a:p>
            <a:pPr marL="571500" indent="-571500">
              <a:buClrTx/>
              <a:buFont typeface="Franklin Gothic Medium" pitchFamily="34" charset="0"/>
              <a:buAutoNum type="romanUcPeriod"/>
            </a:pPr>
            <a:endParaRPr lang="fr-FR" sz="4800" b="1" dirty="0" smtClean="0">
              <a:solidFill>
                <a:schemeClr val="tx1"/>
              </a:solidFill>
            </a:endParaRPr>
          </a:p>
          <a:p>
            <a:pPr marL="571500" indent="-571500">
              <a:buClrTx/>
              <a:buFont typeface="Franklin Gothic Medium" pitchFamily="34" charset="0"/>
              <a:buAutoNum type="romanUcPeriod"/>
            </a:pPr>
            <a:endParaRPr lang="fr-FR" sz="4800" b="1" dirty="0" smtClean="0">
              <a:solidFill>
                <a:schemeClr val="tx1"/>
              </a:solidFill>
            </a:endParaRPr>
          </a:p>
        </p:txBody>
      </p:sp>
      <p:sp>
        <p:nvSpPr>
          <p:cNvPr id="182275" name="Espace réservé du numéro de diapositive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32E032-D29E-49A2-A62F-096123719435}" type="slidenum">
              <a:rPr lang="fr-FR" smtClean="0">
                <a:solidFill>
                  <a:srgbClr val="D38E27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fr-FR" smtClean="0">
              <a:solidFill>
                <a:srgbClr val="D38E27"/>
              </a:solidFill>
              <a:latin typeface="Arial" charset="0"/>
            </a:endParaRPr>
          </a:p>
        </p:txBody>
      </p:sp>
      <p:pic>
        <p:nvPicPr>
          <p:cNvPr id="180228" name="Picture 6" descr="LOGOI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9017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9" name="Image 5" descr="LogoAFAQISO9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1013" y="188913"/>
            <a:ext cx="7112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à coins arrondis 3"/>
          <p:cNvSpPr/>
          <p:nvPr/>
        </p:nvSpPr>
        <p:spPr>
          <a:xfrm>
            <a:off x="1428728" y="214290"/>
            <a:ext cx="6207125" cy="785812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indent="-9144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dirty="0">
                <a:solidFill>
                  <a:srgbClr val="FFFFFF"/>
                </a:solidFill>
                <a:latin typeface="Arial" charset="0"/>
                <a:cs typeface="Arial" charset="0"/>
              </a:rPr>
              <a:t>PLAN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avec flèche vers le bas 14"/>
          <p:cNvSpPr/>
          <p:nvPr/>
        </p:nvSpPr>
        <p:spPr>
          <a:xfrm rot="10800000">
            <a:off x="428564" y="5072074"/>
            <a:ext cx="8715436" cy="1643074"/>
          </a:xfrm>
          <a:prstGeom prst="downArrowCallout">
            <a:avLst>
              <a:gd name="adj1" fmla="val 23876"/>
              <a:gd name="adj2" fmla="val 437336"/>
              <a:gd name="adj3" fmla="val 31743"/>
              <a:gd name="adj4" fmla="val 6497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5" name="Rectangle avec flèche vers le bas 4"/>
          <p:cNvSpPr/>
          <p:nvPr/>
        </p:nvSpPr>
        <p:spPr>
          <a:xfrm>
            <a:off x="214282" y="71414"/>
            <a:ext cx="8643999" cy="1571636"/>
          </a:xfrm>
          <a:prstGeom prst="downArrowCallout">
            <a:avLst>
              <a:gd name="adj1" fmla="val 23876"/>
              <a:gd name="adj2" fmla="val 252083"/>
              <a:gd name="adj3" fmla="val 31743"/>
              <a:gd name="adj4" fmla="val 65339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214282" y="1071546"/>
          <a:ext cx="8715436" cy="4357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oupe 5"/>
          <p:cNvGrpSpPr/>
          <p:nvPr/>
        </p:nvGrpSpPr>
        <p:grpSpPr>
          <a:xfrm>
            <a:off x="285718" y="142853"/>
            <a:ext cx="8001057" cy="785818"/>
            <a:chOff x="3912939" y="885182"/>
            <a:chExt cx="2205360" cy="1343034"/>
          </a:xfrm>
          <a:scene3d>
            <a:camera prst="orthographicFront"/>
            <a:lightRig rig="flat" dir="t"/>
          </a:scene3d>
        </p:grpSpPr>
        <p:sp>
          <p:nvSpPr>
            <p:cNvPr id="7" name="Rectangle à coins arrondis 6"/>
            <p:cNvSpPr/>
            <p:nvPr/>
          </p:nvSpPr>
          <p:spPr>
            <a:xfrm>
              <a:off x="3912939" y="885182"/>
              <a:ext cx="2205360" cy="1343034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3984378" y="1007276"/>
              <a:ext cx="2071702" cy="121190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0480" tIns="30480" rIns="30480" bIns="30480" spcCol="1270" anchor="ctr"/>
            <a:lstStyle/>
            <a:p>
              <a:pPr algn="ctr">
                <a:defRPr/>
              </a:pPr>
              <a:r>
                <a:rPr lang="fr-FR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MANAGER PAR LA QUALITE</a:t>
              </a:r>
              <a:endParaRPr lang="fr-F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fr-FR" sz="1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Interruption de la continuité du </a:t>
              </a:r>
              <a:r>
                <a:rPr lang="fr-FR" sz="12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service</a:t>
              </a:r>
            </a:p>
            <a:p>
              <a:pPr algn="ctr">
                <a:defRPr/>
              </a:pPr>
              <a:r>
                <a:rPr lang="fr-FR" sz="12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Insatisfaction du client </a:t>
              </a:r>
              <a:endParaRPr lang="fr-FR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endParaRPr lang="fr-FR" sz="1200" dirty="0">
                <a:solidFill>
                  <a:prstClr val="white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14282" y="357166"/>
            <a:ext cx="2583280" cy="689968"/>
          </a:xfrm>
          <a:prstGeom prst="rect">
            <a:avLst/>
          </a:prstGeom>
          <a:scene3d>
            <a:camera prst="orthographicFront"/>
            <a:lightRig rig="flat" dir="t"/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30480" tIns="30480" rIns="30480" bIns="30480" spcCol="1270" anchor="ctr"/>
          <a:lstStyle/>
          <a:p>
            <a:pPr defTabSz="355600">
              <a:lnSpc>
                <a:spcPct val="90000"/>
              </a:lnSpc>
              <a:spcAft>
                <a:spcPct val="35000"/>
              </a:spcAft>
              <a:defRPr/>
            </a:pPr>
            <a:endParaRPr lang="fr-FR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REALISER LE CONTRÔLE ET L’EVALUATION</a:t>
            </a:r>
          </a:p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Perte </a:t>
            </a:r>
            <a:r>
              <a:rPr lang="fr-FR" sz="1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des données professionnelles</a:t>
            </a:r>
            <a:endParaRPr lang="fr-FR" sz="1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endParaRPr lang="fr-FR" sz="11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6" name="Rectangle 1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 rot="325928">
            <a:off x="6684692" y="5746523"/>
            <a:ext cx="2613310" cy="99000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GERER LE PERSONNEL</a:t>
            </a:r>
          </a:p>
          <a:p>
            <a:pPr>
              <a:defRPr/>
            </a:pPr>
            <a:r>
              <a:rPr lang="fr-FR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Incompétence </a:t>
            </a:r>
            <a:r>
              <a:rPr lang="fr-FR" sz="1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 l’agent  affecté </a:t>
            </a:r>
            <a:r>
              <a:rPr lang="fr-FR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Démotivation de l’agent affecté - Non satisfaction des besoins en personnel</a:t>
            </a:r>
          </a:p>
        </p:txBody>
      </p:sp>
      <p:sp>
        <p:nvSpPr>
          <p:cNvPr id="23" name="Rectangle 22"/>
          <p:cNvSpPr/>
          <p:nvPr/>
        </p:nvSpPr>
        <p:spPr>
          <a:xfrm rot="21240398">
            <a:off x="213504" y="5299989"/>
            <a:ext cx="2740329" cy="79452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GERER L’INFORMATIQUE</a:t>
            </a:r>
          </a:p>
          <a:p>
            <a:pPr algn="ctr">
              <a:defRPr/>
            </a:pPr>
            <a:r>
              <a:rPr lang="fr-FR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Présence de virus </a:t>
            </a:r>
            <a:r>
              <a:rPr lang="fr-FR" sz="11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Perte  </a:t>
            </a:r>
            <a:r>
              <a:rPr lang="fr-FR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fr-FR" sz="11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données</a:t>
            </a:r>
            <a:endParaRPr lang="fr-FR" sz="105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284053" y="6143644"/>
            <a:ext cx="2928135" cy="7232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fr-FR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GERER LES ACHATS</a:t>
            </a:r>
          </a:p>
          <a:p>
            <a:pPr eaLnBrk="0" hangingPunct="0">
              <a:defRPr/>
            </a:pPr>
            <a:r>
              <a:rPr lang="fr-FR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Erreur de </a:t>
            </a:r>
            <a:r>
              <a:rPr lang="fr-FR" sz="1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livraison-</a:t>
            </a:r>
            <a:endParaRPr lang="fr-FR" sz="1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fr-FR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Rupture de consommables, matériels (produits)- Mauvaise appréciation des commandes </a:t>
            </a: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3275856" y="5373216"/>
            <a:ext cx="2428892" cy="115416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fr-FR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ASSURER LA MAINTENANCE</a:t>
            </a:r>
          </a:p>
          <a:p>
            <a:pPr>
              <a:defRPr/>
            </a:pPr>
            <a:r>
              <a:rPr lang="fr-FR" sz="1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Interruption de distribution des fluides </a:t>
            </a:r>
            <a:r>
              <a:rPr lang="fr-FR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médicaux - Interruption </a:t>
            </a:r>
            <a:r>
              <a:rPr lang="fr-F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fr-FR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l’électricité – Incendie-</a:t>
            </a:r>
            <a:r>
              <a:rPr lang="fr-FR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Défaillance mécanique du plateau technique </a:t>
            </a:r>
            <a:endParaRPr lang="fr-FR" sz="1000" dirty="0">
              <a:solidFill>
                <a:prstClr val="white"/>
              </a:solidFill>
            </a:endParaRPr>
          </a:p>
        </p:txBody>
      </p:sp>
      <p:sp>
        <p:nvSpPr>
          <p:cNvPr id="46136" name="Rectangle 56"/>
          <p:cNvSpPr>
            <a:spLocks noChangeArrowheads="1"/>
          </p:cNvSpPr>
          <p:nvPr/>
        </p:nvSpPr>
        <p:spPr bwMode="auto">
          <a:xfrm>
            <a:off x="214282" y="1428736"/>
            <a:ext cx="4286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fr-FR" sz="2400" b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  <a:ea typeface="Times New Roman" pitchFamily="18" charset="0"/>
                <a:cs typeface="Arial" charset="0"/>
              </a:rPr>
              <a:t>CARTOGRAPHIE</a:t>
            </a:r>
            <a:endParaRPr lang="fr-FR" sz="2400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46137" name="Rectangle 57"/>
          <p:cNvSpPr>
            <a:spLocks noChangeArrowheads="1"/>
          </p:cNvSpPr>
          <p:nvPr/>
        </p:nvSpPr>
        <p:spPr bwMode="auto">
          <a:xfrm>
            <a:off x="285720" y="4857760"/>
            <a:ext cx="31797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fr-FR" sz="2400" b="1" dirty="0">
                <a:solidFill>
                  <a:srgbClr val="1F497D">
                    <a:lumMod val="75000"/>
                  </a:srgbClr>
                </a:solidFill>
                <a:latin typeface="Papyrus" pitchFamily="66" charset="0"/>
                <a:ea typeface="Times New Roman" pitchFamily="18" charset="0"/>
                <a:cs typeface="Arial" charset="0"/>
              </a:rPr>
              <a:t>DES   RISQUES</a:t>
            </a:r>
            <a:endParaRPr lang="fr-FR" sz="2400" dirty="0">
              <a:solidFill>
                <a:srgbClr val="1F497D">
                  <a:lumMod val="75000"/>
                </a:srgbClr>
              </a:solidFill>
              <a:cs typeface="Arial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86512" y="214290"/>
            <a:ext cx="2583280" cy="689968"/>
          </a:xfrm>
          <a:prstGeom prst="rect">
            <a:avLst/>
          </a:prstGeom>
          <a:scene3d>
            <a:camera prst="orthographicFront"/>
            <a:lightRig rig="flat" dir="t"/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30480" tIns="30480" rIns="30480" bIns="30480" spcCol="1270" anchor="ctr"/>
          <a:lstStyle/>
          <a:p>
            <a:pPr defTabSz="355600">
              <a:lnSpc>
                <a:spcPct val="90000"/>
              </a:lnSpc>
              <a:spcAft>
                <a:spcPct val="35000"/>
              </a:spcAft>
              <a:defRPr/>
            </a:pPr>
            <a:endParaRPr lang="fr-FR" sz="11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GERER LES PROJETS</a:t>
            </a:r>
            <a:endParaRPr lang="fr-F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1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respect du cahier de charges -  Défaut de financement</a:t>
            </a:r>
            <a:endParaRPr lang="fr-FR" sz="1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endParaRPr lang="fr-FR" sz="11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fr-FR" sz="3200" b="1" dirty="0" smtClean="0"/>
              <a:t>TAUX D’OCCURRENCE DES PNC ET RISQUES AUX URGENCES</a:t>
            </a:r>
            <a:endParaRPr lang="fr-FR" sz="3200" b="1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</p:nvPr>
        </p:nvGraphicFramePr>
        <p:xfrm>
          <a:off x="357156" y="1600200"/>
          <a:ext cx="8572563" cy="48117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390"/>
                <a:gridCol w="2786082"/>
                <a:gridCol w="2071702"/>
                <a:gridCol w="1857389"/>
              </a:tblGrid>
              <a:tr h="1185858">
                <a:tc>
                  <a:txBody>
                    <a:bodyPr/>
                    <a:lstStyle/>
                    <a:p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 smtClean="0"/>
                        <a:t>Année</a:t>
                      </a:r>
                      <a:r>
                        <a:rPr lang="fr-FR" sz="2800" baseline="0" dirty="0" smtClean="0"/>
                        <a:t> </a:t>
                      </a:r>
                    </a:p>
                    <a:p>
                      <a:pPr algn="ctr"/>
                      <a:r>
                        <a:rPr lang="fr-FR" sz="2800" baseline="0" dirty="0" smtClean="0"/>
                        <a:t>2009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 smtClean="0"/>
                        <a:t>Année</a:t>
                      </a:r>
                      <a:r>
                        <a:rPr lang="fr-FR" sz="2800" baseline="0" dirty="0" smtClean="0"/>
                        <a:t> </a:t>
                      </a:r>
                    </a:p>
                    <a:p>
                      <a:pPr algn="ctr"/>
                      <a:r>
                        <a:rPr lang="fr-FR" sz="2800" baseline="0" dirty="0" smtClean="0"/>
                        <a:t>2010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 smtClean="0"/>
                        <a:t>Année</a:t>
                      </a:r>
                      <a:r>
                        <a:rPr lang="fr-FR" sz="2800" baseline="0" dirty="0" smtClean="0"/>
                        <a:t> 2011</a:t>
                      </a:r>
                      <a:endParaRPr lang="fr-FR" sz="2800" dirty="0" smtClean="0"/>
                    </a:p>
                    <a:p>
                      <a:pPr algn="ctr"/>
                      <a:endParaRPr lang="fr-FR" sz="2800" dirty="0"/>
                    </a:p>
                  </a:txBody>
                  <a:tcPr/>
                </a:tc>
              </a:tr>
              <a:tr h="1600208">
                <a:tc>
                  <a:txBody>
                    <a:bodyPr/>
                    <a:lstStyle/>
                    <a:p>
                      <a:r>
                        <a:rPr lang="fr-FR" sz="2400" b="1" dirty="0" smtClean="0">
                          <a:solidFill>
                            <a:schemeClr val="bg1"/>
                          </a:solidFill>
                        </a:rPr>
                        <a:t>Taux d’occurrence des PNC</a:t>
                      </a:r>
                      <a:endParaRPr lang="fr-FR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800" dirty="0" smtClean="0">
                          <a:solidFill>
                            <a:schemeClr val="bg1"/>
                          </a:solidFill>
                        </a:rPr>
                        <a:t>Pas d’enregistrement</a:t>
                      </a:r>
                      <a:endParaRPr lang="fr-FR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8.33%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16.67%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18399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dirty="0" smtClean="0"/>
                        <a:t>Taux d’occurrence des</a:t>
                      </a:r>
                      <a:r>
                        <a:rPr lang="fr-FR" sz="2400" b="1" baseline="0" dirty="0" smtClean="0"/>
                        <a:t> risques</a:t>
                      </a:r>
                      <a:endParaRPr lang="fr-FR" sz="2400" b="1" dirty="0" smtClean="0"/>
                    </a:p>
                    <a:p>
                      <a:endParaRPr lang="fr-FR" sz="2400" b="1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 smtClean="0"/>
                        <a:t>Pas d’enregistrement</a:t>
                      </a:r>
                    </a:p>
                    <a:p>
                      <a:pPr algn="l"/>
                      <a:endParaRPr lang="fr-FR" sz="28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 b="1" dirty="0" smtClean="0"/>
                    </a:p>
                    <a:p>
                      <a:pPr algn="ctr"/>
                      <a:r>
                        <a:rPr lang="fr-FR" sz="2800" b="1" dirty="0" smtClean="0"/>
                        <a:t>2.33%</a:t>
                      </a:r>
                      <a:endParaRPr lang="fr-FR" sz="2800" b="1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 b="1" dirty="0" smtClean="0"/>
                    </a:p>
                    <a:p>
                      <a:pPr algn="ctr"/>
                      <a:r>
                        <a:rPr lang="fr-FR" sz="2800" b="1" dirty="0" smtClean="0"/>
                        <a:t>7.67%</a:t>
                      </a:r>
                      <a:endParaRPr lang="fr-FR" sz="2800" b="1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46E587-2284-4A9B-BD2F-E6930C03020B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28662" y="142852"/>
            <a:ext cx="6786610" cy="1285884"/>
          </a:xfrm>
          <a:solidFill>
            <a:srgbClr val="002060"/>
          </a:solidFill>
        </p:spPr>
        <p:txBody>
          <a:bodyPr/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INFECTIONS NOSOCOMIALES</a:t>
            </a:r>
            <a:br>
              <a:rPr lang="fr-FR" sz="2400" b="1" dirty="0" smtClean="0">
                <a:solidFill>
                  <a:schemeClr val="bg1"/>
                </a:solidFill>
              </a:rPr>
            </a:br>
            <a:r>
              <a:rPr lang="fr-FR" sz="2400" b="1" dirty="0" smtClean="0">
                <a:solidFill>
                  <a:schemeClr val="bg1"/>
                </a:solidFill>
              </a:rPr>
              <a:t>TAUX DE PREVALENCE 2011-2013</a:t>
            </a:r>
            <a:endParaRPr lang="fr-FR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928662" y="1571612"/>
          <a:ext cx="7643866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5" descr="logoAFAQISO9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0"/>
            <a:ext cx="642967" cy="64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3" name="Object 4"/>
          <p:cNvGraphicFramePr>
            <a:graphicFrameLocks noChangeAspect="1"/>
          </p:cNvGraphicFramePr>
          <p:nvPr/>
        </p:nvGraphicFramePr>
        <p:xfrm>
          <a:off x="0" y="0"/>
          <a:ext cx="642938" cy="636588"/>
        </p:xfrm>
        <a:graphic>
          <a:graphicData uri="http://schemas.openxmlformats.org/presentationml/2006/ole">
            <p:oleObj spid="_x0000_s686082" name="Photo Editor Photo" r:id="rId5" imgW="1419048" imgH="141904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401080" cy="1143000"/>
          </a:xfrm>
          <a:ln w="57150">
            <a:solidFill>
              <a:schemeClr val="accent1"/>
            </a:solidFill>
          </a:ln>
        </p:spPr>
        <p:txBody>
          <a:bodyPr/>
          <a:lstStyle/>
          <a:p>
            <a:r>
              <a:rPr lang="fr-FR" sz="2800" b="1" dirty="0" smtClean="0"/>
              <a:t>EVOLUTION DE LA CONSOMMATION DE SOLUTION HYDROALCOOLIQUE 2010-2013</a:t>
            </a:r>
            <a:endParaRPr lang="fr-FR" sz="2800" b="1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46E587-2284-4A9B-BD2F-E6930C03020B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  <p:graphicFrame>
        <p:nvGraphicFramePr>
          <p:cNvPr id="905217" name="Object 4"/>
          <p:cNvGraphicFramePr>
            <a:graphicFrameLocks noChangeAspect="1"/>
          </p:cNvGraphicFramePr>
          <p:nvPr/>
        </p:nvGraphicFramePr>
        <p:xfrm>
          <a:off x="0" y="0"/>
          <a:ext cx="642938" cy="636588"/>
        </p:xfrm>
        <a:graphic>
          <a:graphicData uri="http://schemas.openxmlformats.org/presentationml/2006/ole">
            <p:oleObj spid="_x0000_s685058" name="Photo Editor Photo" r:id="rId4" imgW="1419048" imgH="1419048" progId="">
              <p:embed/>
            </p:oleObj>
          </a:graphicData>
        </a:graphic>
      </p:graphicFrame>
      <p:pic>
        <p:nvPicPr>
          <p:cNvPr id="7" name="Picture 5" descr="logoAFAQISO9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1033" y="0"/>
            <a:ext cx="642967" cy="64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5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Espace réservé du contenu 9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46E587-2284-4A9B-BD2F-E6930C03020B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939784"/>
          </a:xfrm>
          <a:ln w="38100">
            <a:solidFill>
              <a:schemeClr val="accent1"/>
            </a:solidFill>
          </a:ln>
        </p:spPr>
        <p:txBody>
          <a:bodyPr/>
          <a:lstStyle/>
          <a:p>
            <a:r>
              <a:rPr lang="fr-FR" sz="2800" b="1" dirty="0" smtClean="0"/>
              <a:t>AUDIT DES PRATIQUES  EN HYGIENE HOSPITALIERE</a:t>
            </a:r>
            <a:br>
              <a:rPr lang="fr-FR" sz="2800" b="1" dirty="0" smtClean="0"/>
            </a:br>
            <a:r>
              <a:rPr lang="fr-FR" sz="2800" b="1" dirty="0" smtClean="0"/>
              <a:t>SEPTEMBRE 2010</a:t>
            </a:r>
            <a:endParaRPr lang="fr-FR" sz="2800" b="1" dirty="0"/>
          </a:p>
        </p:txBody>
      </p:sp>
      <p:graphicFrame>
        <p:nvGraphicFramePr>
          <p:cNvPr id="919553" name="Object 4"/>
          <p:cNvGraphicFramePr>
            <a:graphicFrameLocks noChangeAspect="1"/>
          </p:cNvGraphicFramePr>
          <p:nvPr/>
        </p:nvGraphicFramePr>
        <p:xfrm>
          <a:off x="0" y="0"/>
          <a:ext cx="642938" cy="636588"/>
        </p:xfrm>
        <a:graphic>
          <a:graphicData uri="http://schemas.openxmlformats.org/presentationml/2006/ole">
            <p:oleObj spid="_x0000_s683010" name="Photo Editor Photo" r:id="rId5" imgW="1419048" imgH="1419048" progId="">
              <p:embed/>
            </p:oleObj>
          </a:graphicData>
        </a:graphic>
      </p:graphicFrame>
      <p:sp>
        <p:nvSpPr>
          <p:cNvPr id="7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ICA-Conférence JNQ 2014</a:t>
            </a:r>
            <a:endParaRPr lang="fr-FR" dirty="0"/>
          </a:p>
        </p:txBody>
      </p:sp>
      <p:pic>
        <p:nvPicPr>
          <p:cNvPr id="8" name="Picture 5" descr="logoAFAQISO9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42300" y="0"/>
            <a:ext cx="687418" cy="73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ce réservé du contenu 6"/>
          <p:cNvGraphicFramePr>
            <a:graphicFrameLocks noGrp="1"/>
          </p:cNvGraphicFramePr>
          <p:nvPr>
            <p:ph sz="half" idx="1"/>
          </p:nvPr>
        </p:nvGraphicFramePr>
        <p:xfrm>
          <a:off x="214282" y="1357298"/>
          <a:ext cx="4110038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Espace réservé du contenu 7"/>
          <p:cNvGraphicFramePr>
            <a:graphicFrameLocks noGrp="1"/>
          </p:cNvGraphicFramePr>
          <p:nvPr>
            <p:ph sz="half" idx="2"/>
          </p:nvPr>
        </p:nvGraphicFramePr>
        <p:xfrm>
          <a:off x="4648200" y="1285860"/>
          <a:ext cx="4138642" cy="4840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4C582C-9988-4462-9098-03C263B6F3A7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6786610" cy="939784"/>
          </a:xfrm>
          <a:ln w="38100">
            <a:solidFill>
              <a:schemeClr val="accent1"/>
            </a:solidFill>
          </a:ln>
        </p:spPr>
        <p:txBody>
          <a:bodyPr/>
          <a:lstStyle/>
          <a:p>
            <a:r>
              <a:rPr lang="fr-FR" sz="2400" b="1" dirty="0" smtClean="0"/>
              <a:t>AUDIT DES PRATIQUES  EN HYGIENE HOSPITALIERE</a:t>
            </a:r>
            <a:br>
              <a:rPr lang="fr-FR" sz="2400" b="1" dirty="0" smtClean="0"/>
            </a:br>
            <a:r>
              <a:rPr lang="fr-FR" sz="2400" b="1" dirty="0" smtClean="0"/>
              <a:t>SEPTEMBRE 2010</a:t>
            </a:r>
            <a:endParaRPr lang="fr-FR" sz="2400" b="1" dirty="0"/>
          </a:p>
        </p:txBody>
      </p:sp>
      <p:graphicFrame>
        <p:nvGraphicFramePr>
          <p:cNvPr id="918529" name="Object 4"/>
          <p:cNvGraphicFramePr>
            <a:graphicFrameLocks noChangeAspect="1"/>
          </p:cNvGraphicFramePr>
          <p:nvPr/>
        </p:nvGraphicFramePr>
        <p:xfrm>
          <a:off x="0" y="0"/>
          <a:ext cx="642938" cy="636588"/>
        </p:xfrm>
        <a:graphic>
          <a:graphicData uri="http://schemas.openxmlformats.org/presentationml/2006/ole">
            <p:oleObj spid="_x0000_s684034" name="Photo Editor Photo" r:id="rId5" imgW="1419048" imgH="1419048" progId="">
              <p:embed/>
            </p:oleObj>
          </a:graphicData>
        </a:graphic>
      </p:graphicFrame>
      <p:sp>
        <p:nvSpPr>
          <p:cNvPr id="10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ICA-Conférence JNQ 2014</a:t>
            </a:r>
            <a:endParaRPr lang="fr-FR" dirty="0"/>
          </a:p>
        </p:txBody>
      </p:sp>
      <p:pic>
        <p:nvPicPr>
          <p:cNvPr id="11" name="Picture 5" descr="logoAFAQISO9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42300" y="0"/>
            <a:ext cx="687418" cy="73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857224" y="214290"/>
            <a:ext cx="7258072" cy="1143000"/>
          </a:xfrm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b="1" dirty="0" smtClean="0"/>
              <a:t>SEANCES DE REVUE DE MORBI MORTALITE</a:t>
            </a:r>
            <a:endParaRPr lang="fr-FR" sz="2800" b="1" dirty="0"/>
          </a:p>
        </p:txBody>
      </p:sp>
      <p:pic>
        <p:nvPicPr>
          <p:cNvPr id="717826" name="Picture 2" descr="C:\Users\DG\Documents\ICA 2014\SMQ 2014\BILAN GESTION PNC ET RISQUES\EIG ET RISQUES\20141008_1633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lum bright="10000" contrast="10000"/>
          </a:blip>
          <a:srcRect l="22287" r="24646"/>
          <a:stretch>
            <a:fillRect/>
          </a:stretch>
        </p:blipFill>
        <p:spPr bwMode="auto">
          <a:xfrm>
            <a:off x="214282" y="1441593"/>
            <a:ext cx="3714776" cy="3937636"/>
          </a:xfrm>
          <a:prstGeom prst="rect">
            <a:avLst/>
          </a:prstGeom>
          <a:noFill/>
        </p:spPr>
      </p:pic>
      <p:pic>
        <p:nvPicPr>
          <p:cNvPr id="717827" name="Picture 3" descr="C:\Users\DG\Documents\ICA 2014\SMQ 2014\BILAN GESTION PNC ET RISQUES\EIG ET RISQUES\20141008_1512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714348" y="5411380"/>
            <a:ext cx="2571768" cy="1446620"/>
          </a:xfrm>
          <a:prstGeom prst="rect">
            <a:avLst/>
          </a:prstGeom>
          <a:noFill/>
        </p:spPr>
      </p:pic>
      <p:pic>
        <p:nvPicPr>
          <p:cNvPr id="5" name="Picture 5" descr="logoAFAQISO9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43875" y="71439"/>
            <a:ext cx="714405" cy="71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62529" name="Object 4"/>
          <p:cNvGraphicFramePr>
            <a:graphicFrameLocks noChangeAspect="1"/>
          </p:cNvGraphicFramePr>
          <p:nvPr/>
        </p:nvGraphicFramePr>
        <p:xfrm>
          <a:off x="0" y="0"/>
          <a:ext cx="642910" cy="636786"/>
        </p:xfrm>
        <a:graphic>
          <a:graphicData uri="http://schemas.openxmlformats.org/presentationml/2006/ole">
            <p:oleObj spid="_x0000_s687106" name="Photo Editor Photo" r:id="rId6" imgW="1419048" imgH="1419048" progId="">
              <p:embed/>
            </p:oleObj>
          </a:graphicData>
        </a:graphic>
      </p:graphicFrame>
      <p:pic>
        <p:nvPicPr>
          <p:cNvPr id="7" name="Picture 2" descr="C:\Users\DG\Documents\ICA 2014\SMQ 2014\BILAN GESTION PNC ET RISQUES\RMM\RMM_FICHE DE REPERAGE ET AC 14-09-20110001.jpg"/>
          <p:cNvPicPr>
            <a:picLocks noChangeAspect="1" noChangeArrowheads="1"/>
          </p:cNvPicPr>
          <p:nvPr/>
        </p:nvPicPr>
        <p:blipFill>
          <a:blip r:embed="rId7" cstate="print">
            <a:lum bright="-30000"/>
          </a:blip>
          <a:srcRect/>
          <a:stretch>
            <a:fillRect/>
          </a:stretch>
        </p:blipFill>
        <p:spPr bwMode="auto">
          <a:xfrm>
            <a:off x="4429124" y="1428736"/>
            <a:ext cx="4286280" cy="540427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00100" y="0"/>
            <a:ext cx="6786610" cy="868346"/>
          </a:xfrm>
          <a:ln w="57150">
            <a:solidFill>
              <a:schemeClr val="accent1"/>
            </a:solidFill>
          </a:ln>
        </p:spPr>
        <p:txBody>
          <a:bodyPr/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DISPOSITIFS DU MANAGEMENT </a:t>
            </a:r>
            <a:br>
              <a:rPr lang="fr-FR" sz="2800" b="1" dirty="0" smtClean="0">
                <a:solidFill>
                  <a:srgbClr val="FF0000"/>
                </a:solidFill>
              </a:rPr>
            </a:br>
            <a:r>
              <a:rPr lang="fr-FR" sz="2800" b="1" dirty="0" smtClean="0">
                <a:solidFill>
                  <a:srgbClr val="FF0000"/>
                </a:solidFill>
              </a:rPr>
              <a:t>DES RISQUES A L’ICA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720" y="1000108"/>
            <a:ext cx="8643998" cy="5572164"/>
          </a:xfrm>
          <a:solidFill>
            <a:srgbClr val="002060"/>
          </a:solidFill>
          <a:ln w="57150"/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fr-FR" sz="4400" dirty="0" smtClean="0">
                <a:solidFill>
                  <a:schemeClr val="bg1"/>
                </a:solidFill>
              </a:rPr>
              <a:t>Elaboration de la cartographie des risques,</a:t>
            </a:r>
          </a:p>
          <a:p>
            <a:pPr marL="742950" indent="-742950">
              <a:buFont typeface="+mj-lt"/>
              <a:buAutoNum type="arabicPeriod"/>
            </a:pPr>
            <a:r>
              <a:rPr lang="fr-FR" sz="4400" dirty="0" smtClean="0">
                <a:solidFill>
                  <a:schemeClr val="bg1"/>
                </a:solidFill>
              </a:rPr>
              <a:t>Création et opérationnalisation Comité Hygiène, Santé  Sécurité au Travail,</a:t>
            </a:r>
          </a:p>
          <a:p>
            <a:pPr marL="742950" indent="-742950">
              <a:buFont typeface="+mj-lt"/>
              <a:buAutoNum type="arabicPeriod"/>
            </a:pPr>
            <a:r>
              <a:rPr lang="fr-FR" sz="4400" dirty="0" smtClean="0">
                <a:solidFill>
                  <a:schemeClr val="bg1"/>
                </a:solidFill>
              </a:rPr>
              <a:t>Audit de sécurité contre les risques d’incendie et de panique. </a:t>
            </a:r>
          </a:p>
          <a:p>
            <a:pPr>
              <a:buNone/>
            </a:pPr>
            <a:r>
              <a:rPr lang="fr-FR" sz="4400" dirty="0" smtClean="0">
                <a:solidFill>
                  <a:schemeClr val="bg1"/>
                </a:solidFill>
              </a:rPr>
              <a:t> </a:t>
            </a:r>
          </a:p>
          <a:p>
            <a:endParaRPr lang="fr-FR" sz="4400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46E587-2284-4A9B-BD2F-E6930C03020B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  <p:pic>
        <p:nvPicPr>
          <p:cNvPr id="6" name="Picture 5" descr="logoAFAQISO9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875" y="71439"/>
            <a:ext cx="642967" cy="64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17505" name="Object 4"/>
          <p:cNvGraphicFramePr>
            <a:graphicFrameLocks noChangeAspect="1"/>
          </p:cNvGraphicFramePr>
          <p:nvPr/>
        </p:nvGraphicFramePr>
        <p:xfrm>
          <a:off x="0" y="0"/>
          <a:ext cx="642938" cy="636588"/>
        </p:xfrm>
        <a:graphic>
          <a:graphicData uri="http://schemas.openxmlformats.org/presentationml/2006/ole">
            <p:oleObj spid="_x0000_s652290" name="Photo Editor Photo" r:id="rId4" imgW="1419048" imgH="141904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928662" y="214290"/>
            <a:ext cx="7286676" cy="1500174"/>
          </a:xfrm>
          <a:ln w="57150"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fr-FR" sz="3600" b="1" dirty="0" smtClean="0"/>
              <a:t>AUDIT DE SECURITE CONTRE LES RISQUES D’INCENDIE ET DE PANIQUE</a:t>
            </a:r>
            <a:endParaRPr lang="fr-FR" sz="3600" b="1" dirty="0"/>
          </a:p>
        </p:txBody>
      </p:sp>
      <p:pic>
        <p:nvPicPr>
          <p:cNvPr id="132301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r="15652"/>
          <a:stretch>
            <a:fillRect/>
          </a:stretch>
        </p:blipFill>
        <p:spPr bwMode="auto">
          <a:xfrm rot="5400000">
            <a:off x="748" y="2356650"/>
            <a:ext cx="4071968" cy="35020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23011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 l="1651" r="8136" b="18798"/>
          <a:stretch>
            <a:fillRect/>
          </a:stretch>
        </p:blipFill>
        <p:spPr bwMode="auto">
          <a:xfrm>
            <a:off x="4000496" y="3429000"/>
            <a:ext cx="5143504" cy="2604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 descr="logoAFAQISO9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5176" y="0"/>
            <a:ext cx="687418" cy="73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73537" name="Object 4"/>
          <p:cNvGraphicFramePr>
            <a:graphicFrameLocks noChangeAspect="1"/>
          </p:cNvGraphicFramePr>
          <p:nvPr/>
        </p:nvGraphicFramePr>
        <p:xfrm>
          <a:off x="0" y="0"/>
          <a:ext cx="642938" cy="636588"/>
        </p:xfrm>
        <a:graphic>
          <a:graphicData uri="http://schemas.openxmlformats.org/presentationml/2006/ole">
            <p:oleObj spid="_x0000_s651266" name="Photo Editor Photo" r:id="rId6" imgW="1419048" imgH="141904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  <a:ln w="38100">
            <a:solidFill>
              <a:srgbClr val="FF0000"/>
            </a:solidFill>
          </a:ln>
        </p:spPr>
        <p:txBody>
          <a:bodyPr/>
          <a:lstStyle/>
          <a:p>
            <a:r>
              <a:rPr lang="fr-FR" sz="3200" b="1" dirty="0" smtClean="0"/>
              <a:t>EVALUATION DE LA GESTION DES RISQUES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96" y="1071546"/>
            <a:ext cx="8501122" cy="5143536"/>
          </a:xfrm>
          <a:solidFill>
            <a:srgbClr val="002060"/>
          </a:solidFill>
          <a:ln w="57150"/>
        </p:spPr>
        <p:txBody>
          <a:bodyPr/>
          <a:lstStyle/>
          <a:p>
            <a:r>
              <a:rPr lang="fr-FR" sz="4000" dirty="0" smtClean="0">
                <a:solidFill>
                  <a:schemeClr val="bg1"/>
                </a:solidFill>
              </a:rPr>
              <a:t>Bonne intégration de la gestion des risques et des PNC dans le SMQ. </a:t>
            </a:r>
          </a:p>
          <a:p>
            <a:r>
              <a:rPr lang="fr-FR" sz="4000" dirty="0" smtClean="0">
                <a:solidFill>
                  <a:schemeClr val="bg1"/>
                </a:solidFill>
              </a:rPr>
              <a:t>Risques suffisamment pris en compte: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</a:pPr>
            <a:r>
              <a:rPr lang="fr-FR" sz="2600" b="1" dirty="0" smtClean="0">
                <a:solidFill>
                  <a:schemeClr val="bg1"/>
                </a:solidFill>
              </a:rPr>
              <a:t>RISQUES ASSOCIES AUX SOINS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–"/>
            </a:pPr>
            <a:r>
              <a:rPr lang="fr-FR" b="1" dirty="0" smtClean="0">
                <a:solidFill>
                  <a:schemeClr val="bg1"/>
                </a:solidFill>
              </a:rPr>
              <a:t>Risques infectieux,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–"/>
            </a:pPr>
            <a:r>
              <a:rPr lang="fr-FR" b="1" dirty="0" smtClean="0">
                <a:solidFill>
                  <a:schemeClr val="bg1"/>
                </a:solidFill>
              </a:rPr>
              <a:t>Risques médicamenteux 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–"/>
            </a:pPr>
            <a:r>
              <a:rPr lang="fr-FR" b="1" dirty="0" smtClean="0">
                <a:solidFill>
                  <a:schemeClr val="bg1"/>
                </a:solidFill>
              </a:rPr>
              <a:t>Risques transfusionnels</a:t>
            </a:r>
            <a:endParaRPr lang="fr-FR" sz="3600" b="1" dirty="0" smtClean="0">
              <a:solidFill>
                <a:schemeClr val="bg1"/>
              </a:solidFill>
            </a:endParaRP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–"/>
            </a:pPr>
            <a:r>
              <a:rPr lang="fr-FR" b="1" dirty="0" smtClean="0">
                <a:solidFill>
                  <a:schemeClr val="bg1"/>
                </a:solidFill>
              </a:rPr>
              <a:t>Organisation et coordination des soins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–"/>
            </a:pPr>
            <a:r>
              <a:rPr lang="fr-FR" b="1" dirty="0" smtClean="0">
                <a:solidFill>
                  <a:schemeClr val="bg1"/>
                </a:solidFill>
              </a:rPr>
              <a:t>Hygiène, utilisation d’un produit de santé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ICA-Conférence JNQ 2014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46E587-2284-4A9B-BD2F-E6930C03020B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  <p:pic>
        <p:nvPicPr>
          <p:cNvPr id="6" name="Picture 5" descr="logoAFAQISO9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75" y="71439"/>
            <a:ext cx="642967" cy="64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LOGOIC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71438"/>
            <a:ext cx="571471" cy="59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1357298"/>
            <a:ext cx="8229600" cy="2786082"/>
          </a:xfrm>
          <a:solidFill>
            <a:srgbClr val="FFC000"/>
          </a:solidFill>
        </p:spPr>
        <p:txBody>
          <a:bodyPr/>
          <a:lstStyle/>
          <a:p>
            <a:r>
              <a:rPr lang="fr-FR" b="1" dirty="0" smtClean="0"/>
              <a:t>I- CONTEXTE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ICA-Conférence JNQ  2014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D5AF0A-3F67-43E9-AF5D-CADB00F062DB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  <p:graphicFrame>
        <p:nvGraphicFramePr>
          <p:cNvPr id="608257" name="Object 4"/>
          <p:cNvGraphicFramePr>
            <a:graphicFrameLocks noChangeAspect="1"/>
          </p:cNvGraphicFramePr>
          <p:nvPr/>
        </p:nvGraphicFramePr>
        <p:xfrm>
          <a:off x="0" y="-1"/>
          <a:ext cx="928662" cy="919817"/>
        </p:xfrm>
        <a:graphic>
          <a:graphicData uri="http://schemas.openxmlformats.org/presentationml/2006/ole">
            <p:oleObj spid="_x0000_s689154" name="Photo Editor Photo" r:id="rId3" imgW="1419048" imgH="1419048" progId="">
              <p:embed/>
            </p:oleObj>
          </a:graphicData>
        </a:graphic>
      </p:graphicFrame>
      <p:pic>
        <p:nvPicPr>
          <p:cNvPr id="6" name="Picture 2" descr="C:\Users\ica\Documents\PHOTOS ICA\Trentenaire ICA\IMG_24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4143380"/>
            <a:ext cx="314327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logoAFAQISO9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3875" y="71438"/>
            <a:ext cx="928688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7224" y="155448"/>
            <a:ext cx="7143800" cy="91609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fr-FR" sz="2800" dirty="0" smtClean="0"/>
              <a:t>MANAGEMENT DES RISQUES</a:t>
            </a:r>
            <a:br>
              <a:rPr lang="fr-FR" sz="2800" dirty="0" smtClean="0"/>
            </a:br>
            <a:r>
              <a:rPr lang="fr-FR" sz="2800" dirty="0" smtClean="0"/>
              <a:t>EVALUATION NIVEAU DE MATURITE 2014</a:t>
            </a:r>
            <a:endParaRPr lang="fr-FR" sz="2800" dirty="0"/>
          </a:p>
        </p:txBody>
      </p:sp>
      <p:graphicFrame>
        <p:nvGraphicFramePr>
          <p:cNvPr id="6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428596" y="1643050"/>
          <a:ext cx="8429651" cy="4610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268" name="Picture 4" descr="LOGOIC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146050"/>
            <a:ext cx="642937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 descr="logoAFAQISO9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43875" y="214313"/>
            <a:ext cx="785813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720" y="1357298"/>
            <a:ext cx="8443914" cy="5286412"/>
          </a:xfrm>
          <a:solidFill>
            <a:srgbClr val="002060"/>
          </a:solidFill>
        </p:spPr>
        <p:txBody>
          <a:bodyPr/>
          <a:lstStyle/>
          <a:p>
            <a:r>
              <a:rPr lang="fr-FR" sz="5400" dirty="0" smtClean="0">
                <a:solidFill>
                  <a:schemeClr val="bg1"/>
                </a:solidFill>
              </a:rPr>
              <a:t>A améliorer</a:t>
            </a:r>
          </a:p>
          <a:p>
            <a:pPr lvl="1"/>
            <a:r>
              <a:rPr lang="fr-FR" sz="4400" dirty="0" smtClean="0">
                <a:solidFill>
                  <a:schemeClr val="bg1"/>
                </a:solidFill>
              </a:rPr>
              <a:t>Risques iatrogènes  associés aux actes techniques,</a:t>
            </a:r>
          </a:p>
          <a:p>
            <a:pPr lvl="1"/>
            <a:r>
              <a:rPr lang="fr-FR" sz="4000" b="1" dirty="0" smtClean="0">
                <a:solidFill>
                  <a:schemeClr val="bg1"/>
                </a:solidFill>
              </a:rPr>
              <a:t>Risques liés aux activités de soutien,</a:t>
            </a:r>
          </a:p>
          <a:p>
            <a:pPr lvl="1"/>
            <a:r>
              <a:rPr lang="fr-FR" sz="4000" b="1" dirty="0" smtClean="0">
                <a:solidFill>
                  <a:schemeClr val="bg1"/>
                </a:solidFill>
              </a:rPr>
              <a:t>Risques liés  à la vie hospitalière et a l’environnement.</a:t>
            </a:r>
          </a:p>
          <a:p>
            <a:pPr lvl="1"/>
            <a:endParaRPr lang="fr-FR" dirty="0" smtClean="0">
              <a:solidFill>
                <a:schemeClr val="bg1"/>
              </a:solidFill>
            </a:endParaRPr>
          </a:p>
          <a:p>
            <a:pPr lvl="1"/>
            <a:endParaRPr lang="fr-FR" sz="4800" dirty="0" smtClean="0">
              <a:solidFill>
                <a:schemeClr val="bg1"/>
              </a:solidFill>
            </a:endParaRPr>
          </a:p>
          <a:p>
            <a:endParaRPr lang="fr-FR" sz="54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46E587-2284-4A9B-BD2F-E6930C03020B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  <p:pic>
        <p:nvPicPr>
          <p:cNvPr id="6" name="Picture 5" descr="logoAFAQISO9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75" y="71439"/>
            <a:ext cx="642967" cy="64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re 1"/>
          <p:cNvSpPr txBox="1">
            <a:spLocks/>
          </p:cNvSpPr>
          <p:nvPr/>
        </p:nvSpPr>
        <p:spPr bwMode="auto">
          <a:xfrm>
            <a:off x="457200" y="274638"/>
            <a:ext cx="8229600" cy="72547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EVALUATION DE LA GESTION DES RISQUES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4" descr="LOGOIC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9" y="71438"/>
            <a:ext cx="500034" cy="516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  <a:ln w="38100">
            <a:solidFill>
              <a:srgbClr val="FF0000"/>
            </a:solidFill>
          </a:ln>
        </p:spPr>
        <p:txBody>
          <a:bodyPr/>
          <a:lstStyle/>
          <a:p>
            <a:r>
              <a:rPr lang="fr-FR" sz="3600" b="1" dirty="0" smtClean="0"/>
              <a:t>DIFFICULTES DE LA GESTION DES RISQUES</a:t>
            </a:r>
            <a:endParaRPr lang="fr-FR" sz="3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96" y="1142984"/>
            <a:ext cx="8429684" cy="4857784"/>
          </a:xfrm>
          <a:ln w="57150">
            <a:solidFill>
              <a:schemeClr val="tx2"/>
            </a:solidFill>
          </a:ln>
        </p:spPr>
        <p:txBody>
          <a:bodyPr/>
          <a:lstStyle/>
          <a:p>
            <a:r>
              <a:rPr lang="fr-FR" dirty="0" smtClean="0"/>
              <a:t>Insuffisance d’appropriation et d’application des procédures de maîtrise des risques et des non-conformités.</a:t>
            </a:r>
          </a:p>
          <a:p>
            <a:r>
              <a:rPr lang="fr-FR" dirty="0" smtClean="0"/>
              <a:t> Ces difficultés se traduisent sur le terrain par </a:t>
            </a:r>
          </a:p>
          <a:p>
            <a:pPr lvl="1"/>
            <a:r>
              <a:rPr lang="fr-FR" dirty="0" smtClean="0"/>
              <a:t> une incomplétude  de la collecte des données, </a:t>
            </a:r>
          </a:p>
          <a:p>
            <a:pPr lvl="1"/>
            <a:r>
              <a:rPr lang="fr-FR" dirty="0" smtClean="0"/>
              <a:t>un retard de mise en œuvre </a:t>
            </a:r>
          </a:p>
          <a:p>
            <a:pPr lvl="1"/>
            <a:r>
              <a:rPr lang="fr-FR" dirty="0" smtClean="0"/>
              <a:t>et un faible suivi des actions  préventives et correctives identifiées </a:t>
            </a:r>
          </a:p>
          <a:p>
            <a:pPr lvl="1"/>
            <a:r>
              <a:rPr lang="fr-FR" dirty="0" smtClean="0"/>
              <a:t>absence de  mesure de l’efficacité des AC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46E587-2284-4A9B-BD2F-E6930C03020B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  <p:pic>
        <p:nvPicPr>
          <p:cNvPr id="6" name="Picture 5" descr="logoAFAQISO9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75" y="71439"/>
            <a:ext cx="642967" cy="64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LOGOIC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9" y="71438"/>
            <a:ext cx="500034" cy="516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4438" y="0"/>
            <a:ext cx="6572250" cy="857250"/>
          </a:xfrm>
          <a:solidFill>
            <a:srgbClr val="002060"/>
          </a:solidFill>
        </p:spPr>
        <p:txBody>
          <a:bodyPr/>
          <a:lstStyle/>
          <a:p>
            <a:pPr eaLnBrk="1" hangingPunct="1"/>
            <a:r>
              <a:rPr lang="fr-FR" sz="2800" b="1" smtClean="0">
                <a:solidFill>
                  <a:schemeClr val="tx1"/>
                </a:solidFill>
              </a:rPr>
              <a:t>DES RAISONS DE PERSEVERER</a:t>
            </a:r>
            <a:endParaRPr lang="fr-FR" sz="2800" smtClean="0">
              <a:solidFill>
                <a:schemeClr val="tx1"/>
              </a:solidFill>
            </a:endParaRPr>
          </a:p>
        </p:txBody>
      </p:sp>
      <p:sp>
        <p:nvSpPr>
          <p:cNvPr id="197635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0" y="1000125"/>
            <a:ext cx="4786313" cy="5429250"/>
          </a:xfrm>
          <a:solidFill>
            <a:srgbClr val="002060"/>
          </a:solidFill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fr-FR" sz="2400" dirty="0" smtClean="0"/>
          </a:p>
          <a:p>
            <a:pPr marL="571500" indent="-571500" eaLnBrk="1" hangingPunct="1">
              <a:buFont typeface="Wingdings" pitchFamily="2" charset="2"/>
              <a:buAutoNum type="arabicPeriod"/>
              <a:defRPr/>
            </a:pPr>
            <a:r>
              <a:rPr lang="fr-FR" sz="2400" dirty="0" smtClean="0"/>
              <a:t>Réduction des dysfonctionnements</a:t>
            </a:r>
          </a:p>
          <a:p>
            <a:pPr marL="571500" indent="-571500" eaLnBrk="1" hangingPunct="1">
              <a:buFont typeface="Wingdings" pitchFamily="2" charset="2"/>
              <a:buAutoNum type="arabicPeriod"/>
              <a:defRPr/>
            </a:pPr>
            <a:r>
              <a:rPr lang="fr-FR" sz="2400" dirty="0" smtClean="0"/>
              <a:t>Accroissement des ressources propres</a:t>
            </a:r>
          </a:p>
          <a:p>
            <a:pPr marL="571500" indent="-571500" eaLnBrk="1" hangingPunct="1">
              <a:buFont typeface="Wingdings" pitchFamily="2" charset="2"/>
              <a:buAutoNum type="arabicPeriod"/>
              <a:defRPr/>
            </a:pPr>
            <a:r>
              <a:rPr lang="fr-FR" sz="2400" dirty="0" smtClean="0"/>
              <a:t>Meilleure transmission du savoir-faire</a:t>
            </a:r>
          </a:p>
          <a:p>
            <a:pPr marL="571500" indent="-571500" eaLnBrk="1" hangingPunct="1">
              <a:buFont typeface="Wingdings" pitchFamily="2" charset="2"/>
              <a:buAutoNum type="arabicPeriod"/>
              <a:defRPr/>
            </a:pPr>
            <a:r>
              <a:rPr lang="fr-FR" sz="2400" dirty="0" smtClean="0"/>
              <a:t>Plus grande satisfaction des clients</a:t>
            </a:r>
          </a:p>
          <a:p>
            <a:pPr marL="571500" indent="-571500" eaLnBrk="1" hangingPunct="1">
              <a:buFont typeface="Wingdings" pitchFamily="2" charset="2"/>
              <a:buAutoNum type="arabicPeriod"/>
              <a:defRPr/>
            </a:pPr>
            <a:r>
              <a:rPr lang="fr-FR" sz="2400" dirty="0" smtClean="0"/>
              <a:t>Valorisation de l’image de l’ICA</a:t>
            </a:r>
          </a:p>
          <a:p>
            <a:pPr marL="571500" indent="-571500" eaLnBrk="1" hangingPunct="1">
              <a:buFont typeface="Wingdings" pitchFamily="2" charset="2"/>
              <a:buAutoNum type="arabicPeriod"/>
              <a:defRPr/>
            </a:pPr>
            <a:r>
              <a:rPr lang="fr-FR" sz="2400" dirty="0" smtClean="0"/>
              <a:t> Culture de la qualité et de la sécurité des soins</a:t>
            </a:r>
          </a:p>
        </p:txBody>
      </p:sp>
      <p:pic>
        <p:nvPicPr>
          <p:cNvPr id="226308" name="Picture 4" descr="LOGOI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71438"/>
            <a:ext cx="5715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09" name="Picture 5" descr="logoAFAQISO9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188" y="71438"/>
            <a:ext cx="7143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10" name="Imag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88" y="1500188"/>
            <a:ext cx="421481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10"/>
          <p:cNvSpPr txBox="1">
            <a:spLocks noChangeArrowheads="1"/>
          </p:cNvSpPr>
          <p:nvPr/>
        </p:nvSpPr>
        <p:spPr bwMode="auto">
          <a:xfrm>
            <a:off x="4929188" y="4286250"/>
            <a:ext cx="4214812" cy="23082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kern="0" dirty="0">
                <a:solidFill>
                  <a:sysClr val="windowText" lastClr="000000"/>
                </a:solidFill>
                <a:latin typeface="+mn-lt"/>
                <a:cs typeface="+mn-cs"/>
              </a:rPr>
              <a:t>C’est comme une course de relais; si le passage du relais entre deux acteurs est défaillant, les efforts individuels s’écroulent!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b="1" kern="0" dirty="0"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929188" y="785813"/>
            <a:ext cx="4000500" cy="461962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accent4">
                    <a:lumMod val="10000"/>
                  </a:schemeClr>
                </a:solidFill>
                <a:latin typeface="+mn-lt"/>
                <a:cs typeface="+mn-cs"/>
              </a:rPr>
              <a:t>LA DEMARCHE QUALITÉ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 descr="C:\Users\DG\Documents\PHOTOS GALAXS4\GALAXY S4\20140209_091937.jpg"/>
          <p:cNvPicPr>
            <a:picLocks noChangeAspect="1" noChangeArrowheads="1"/>
          </p:cNvPicPr>
          <p:nvPr/>
        </p:nvPicPr>
        <p:blipFill>
          <a:blip r:embed="rId2" cstate="print">
            <a:lum bright="30000" contrast="40000"/>
          </a:blip>
          <a:srcRect l="11719" r="14063" b="4166"/>
          <a:stretch>
            <a:fillRect/>
          </a:stretch>
        </p:blipFill>
        <p:spPr bwMode="auto">
          <a:xfrm>
            <a:off x="4714876" y="2357430"/>
            <a:ext cx="422989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28596" y="285728"/>
            <a:ext cx="8186766" cy="1143000"/>
          </a:xfrm>
          <a:solidFill>
            <a:schemeClr val="bg2"/>
          </a:solidFill>
          <a:ln w="76200">
            <a:solidFill>
              <a:schemeClr val="accent1"/>
            </a:solidFill>
          </a:ln>
        </p:spPr>
        <p:txBody>
          <a:bodyPr/>
          <a:lstStyle/>
          <a:p>
            <a:r>
              <a:rPr lang="fr-FR" sz="3200" b="1" dirty="0" smtClean="0"/>
              <a:t>QUELLE EST NOTRE RESPONSABILITE FACE AUX DEFAILLANCES DE NOTRE  SYSTÈME SANITAIRE? </a:t>
            </a:r>
            <a:endParaRPr lang="fr-FR" sz="3200" b="1" dirty="0"/>
          </a:p>
        </p:txBody>
      </p:sp>
      <p:pic>
        <p:nvPicPr>
          <p:cNvPr id="6" name="Picture 2" descr="C:\Users\DG\Documents\PHOTOS GALAXS4\GALAXY S4_3\20140405_110816.jpg"/>
          <p:cNvPicPr>
            <a:picLocks noChangeAspect="1" noChangeArrowheads="1"/>
          </p:cNvPicPr>
          <p:nvPr/>
        </p:nvPicPr>
        <p:blipFill>
          <a:blip r:embed="rId3">
            <a:lum bright="20000" contrast="30000"/>
          </a:blip>
          <a:srcRect t="17188" b="28906"/>
          <a:stretch>
            <a:fillRect/>
          </a:stretch>
        </p:blipFill>
        <p:spPr bwMode="auto">
          <a:xfrm>
            <a:off x="214282" y="1857364"/>
            <a:ext cx="4323347" cy="4143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ICA 2012\COGES 2012\IMG00508-20120610-1220.jpg"/>
          <p:cNvPicPr>
            <a:picLocks noChangeAspect="1" noChangeArrowheads="1"/>
          </p:cNvPicPr>
          <p:nvPr/>
        </p:nvPicPr>
        <p:blipFill>
          <a:blip r:embed="rId2" cstate="print">
            <a:lum bright="20000" contrast="30000"/>
          </a:blip>
          <a:srcRect/>
          <a:stretch>
            <a:fillRect/>
          </a:stretch>
        </p:blipFill>
        <p:spPr bwMode="auto">
          <a:xfrm>
            <a:off x="1591097" y="1142984"/>
            <a:ext cx="5266919" cy="415673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5000636"/>
            <a:ext cx="8929718" cy="185736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2800" b="1" dirty="0" smtClean="0">
                <a:solidFill>
                  <a:schemeClr val="bg1"/>
                </a:solidFill>
              </a:rPr>
              <a:t>"Celui qui se dérobe à l’action trouve des excuses.</a:t>
            </a:r>
          </a:p>
          <a:p>
            <a:pPr lvl="0" algn="ctr"/>
            <a:r>
              <a:rPr lang="fr-FR" sz="2800" b="1" dirty="0" smtClean="0">
                <a:solidFill>
                  <a:schemeClr val="bg1"/>
                </a:solidFill>
              </a:rPr>
              <a:t> Celui qui se voue à l’action trouve des moyens".</a:t>
            </a:r>
          </a:p>
          <a:p>
            <a:pPr lvl="0" algn="ctr"/>
            <a:r>
              <a:rPr lang="fr-FR" sz="2800" b="1" u="sng" dirty="0" smtClean="0">
                <a:solidFill>
                  <a:schemeClr val="bg1"/>
                </a:solidFill>
              </a:rPr>
              <a:t>F.  </a:t>
            </a:r>
            <a:r>
              <a:rPr lang="fr-FR" sz="2800" b="1" u="sng" dirty="0" err="1" smtClean="0">
                <a:solidFill>
                  <a:schemeClr val="bg1"/>
                </a:solidFill>
              </a:rPr>
              <a:t>Garagnon</a:t>
            </a:r>
            <a:endParaRPr lang="fr-FR" sz="2800" b="1" u="sng" dirty="0">
              <a:solidFill>
                <a:schemeClr val="bg1"/>
              </a:solidFill>
            </a:endParaRPr>
          </a:p>
        </p:txBody>
      </p:sp>
      <p:pic>
        <p:nvPicPr>
          <p:cNvPr id="5" name="Picture 4" descr="LOGOIC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71438"/>
            <a:ext cx="785786" cy="81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logoAFAQISO9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15338" y="71438"/>
            <a:ext cx="857225" cy="918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403648" y="0"/>
            <a:ext cx="6408712" cy="125095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fr-FR" sz="5400" i="1" dirty="0" smtClean="0">
                <a:solidFill>
                  <a:srgbClr val="FFFF00"/>
                </a:solidFill>
              </a:rPr>
              <a:t>CONCLUSION</a:t>
            </a:r>
            <a:endParaRPr lang="fr-FR" sz="40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4" descr="LOGOI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71438"/>
            <a:ext cx="785786" cy="81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7" name="Picture 5" descr="logoAFAQISO9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5338" y="71438"/>
            <a:ext cx="857225" cy="918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403648" y="0"/>
            <a:ext cx="6408712" cy="125095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fr-FR" sz="5400" i="1" dirty="0" smtClean="0">
                <a:solidFill>
                  <a:srgbClr val="FFFF00"/>
                </a:solidFill>
              </a:rPr>
              <a:t>CONCLUSION</a:t>
            </a:r>
            <a:endParaRPr lang="fr-FR" sz="4000" i="1" dirty="0">
              <a:solidFill>
                <a:srgbClr val="FFFF00"/>
              </a:solidFill>
            </a:endParaRPr>
          </a:p>
        </p:txBody>
      </p:sp>
      <p:sp>
        <p:nvSpPr>
          <p:cNvPr id="8" name="Espace réservé du texte 6"/>
          <p:cNvSpPr txBox="1">
            <a:spLocks/>
          </p:cNvSpPr>
          <p:nvPr/>
        </p:nvSpPr>
        <p:spPr bwMode="auto">
          <a:xfrm>
            <a:off x="214282" y="2643182"/>
            <a:ext cx="8786842" cy="314327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/>
          <a:p>
            <a:pPr marL="438150" marR="0" lvl="0" indent="-3190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fr-FR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‟</a:t>
            </a:r>
            <a:r>
              <a:rPr kumimoji="0" lang="fr-FR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  pessimiste se plaint du vent, </a:t>
            </a:r>
          </a:p>
          <a:p>
            <a:pPr marL="438150" marR="0" lvl="0" indent="-3190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fr-FR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l’optimiste attend qu’il change; </a:t>
            </a:r>
          </a:p>
          <a:p>
            <a:pPr marL="438150" marR="0" lvl="0" indent="-3190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fr-FR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 réaliste ajuste les voiles.”</a:t>
            </a:r>
          </a:p>
          <a:p>
            <a:pPr marL="438150" marR="0" lvl="0" indent="-31908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fr-FR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W. G. WARD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6" descr="LOGOI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5725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23" name="Picture 5" descr="logoAFAQISO9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39138" y="71438"/>
            <a:ext cx="7334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928662" y="142852"/>
            <a:ext cx="7000924" cy="77672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rIns="0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3600" dirty="0">
                <a:solidFill>
                  <a:srgbClr val="FFFF00"/>
                </a:solidFill>
                <a:latin typeface="Calibri"/>
                <a:cs typeface="Arial" pitchFamily="34" charset="0"/>
              </a:rPr>
              <a:t>MERCI POUR VOTRE ATTENTION!</a:t>
            </a:r>
          </a:p>
        </p:txBody>
      </p:sp>
      <p:pic>
        <p:nvPicPr>
          <p:cNvPr id="261125" name="Picture 2" descr="C:\Users\ica\Documents\PHOTOS ICA\Trentenaire ICA\IMG_24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1547790"/>
            <a:ext cx="5786453" cy="385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8136" r="17571"/>
          <a:stretch>
            <a:fillRect/>
          </a:stretch>
        </p:blipFill>
        <p:spPr bwMode="auto">
          <a:xfrm>
            <a:off x="-32" y="2515592"/>
            <a:ext cx="3143272" cy="237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j029323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-214313" y="3000375"/>
            <a:ext cx="1982788" cy="1585913"/>
          </a:xfr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714348" y="357166"/>
            <a:ext cx="8229600" cy="66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r-FR" sz="3200" b="1" kern="0" dirty="0" smtClean="0">
                <a:solidFill>
                  <a:srgbClr val="FFFF99"/>
                </a:solidFill>
                <a:latin typeface="Arial"/>
                <a:cs typeface="Arial" pitchFamily="34" charset="0"/>
              </a:rPr>
              <a:t>I- CONTEXTE: HISTOIRE </a:t>
            </a:r>
            <a:r>
              <a:rPr lang="fr-FR" sz="3200" b="1" kern="0" dirty="0">
                <a:solidFill>
                  <a:srgbClr val="FFFF99"/>
                </a:solidFill>
                <a:latin typeface="Arial"/>
                <a:cs typeface="Arial" pitchFamily="34" charset="0"/>
              </a:rPr>
              <a:t>DE L’ICA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85750" y="4857750"/>
            <a:ext cx="8429625" cy="9540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68400" lvl="1" indent="-711200"/>
            <a:r>
              <a:rPr lang="fr-FR" sz="2800" b="1" dirty="0">
                <a:solidFill>
                  <a:srgbClr val="FFFFFF"/>
                </a:solidFill>
              </a:rPr>
              <a:t>2000: Fermeture partielle pour réhabilitation</a:t>
            </a:r>
          </a:p>
          <a:p>
            <a:pPr marL="1168400" lvl="1" indent="-711200"/>
            <a:r>
              <a:rPr lang="fr-FR" sz="2800" b="1" dirty="0">
                <a:solidFill>
                  <a:srgbClr val="FFFFFF"/>
                </a:solidFill>
              </a:rPr>
              <a:t>2001: Nomination nouvelle Direction </a:t>
            </a:r>
          </a:p>
        </p:txBody>
      </p:sp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2071688" y="3143250"/>
            <a:ext cx="6643687" cy="12001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>
              <a:buFont typeface="Arial" charset="0"/>
              <a:buChar char="•"/>
            </a:pPr>
            <a:r>
              <a:rPr lang="fr-FR" sz="2400" b="1" dirty="0">
                <a:solidFill>
                  <a:srgbClr val="FFFFFF"/>
                </a:solidFill>
              </a:rPr>
              <a:t>Vétusté des équipements et des infrastructures- RAP 3 milliards-Tensions de trésorerie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58888" y="2276475"/>
            <a:ext cx="6985000" cy="584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sz="3200" b="1" kern="0" dirty="0">
                <a:solidFill>
                  <a:srgbClr val="FFFF00"/>
                </a:solidFill>
                <a:latin typeface="Arial"/>
                <a:cs typeface="Arial" pitchFamily="34" charset="0"/>
              </a:rPr>
              <a:t>1990 - 1999: Traversée du désert</a:t>
            </a:r>
            <a:endParaRPr lang="fr-FR" sz="3200" dirty="0">
              <a:solidFill>
                <a:srgbClr val="FFFFFF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000100" y="1500174"/>
            <a:ext cx="7489825" cy="6477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68400" lvl="1" indent="-711200">
              <a:spcBef>
                <a:spcPct val="20000"/>
              </a:spcBef>
              <a:defRPr/>
            </a:pPr>
            <a:r>
              <a:rPr lang="fr-FR" sz="3200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1977-1989: Période de gloire</a:t>
            </a:r>
          </a:p>
          <a:p>
            <a:pPr marL="1168400" lvl="1" indent="-711200">
              <a:spcBef>
                <a:spcPct val="20000"/>
              </a:spcBef>
              <a:buFontTx/>
              <a:buAutoNum type="arabicPeriod"/>
              <a:defRPr/>
            </a:pPr>
            <a:endParaRPr lang="fr-FR" sz="3200" b="1" kern="0" dirty="0">
              <a:solidFill>
                <a:srgbClr val="FFFFFF"/>
              </a:solidFill>
              <a:latin typeface="Arial"/>
              <a:cs typeface="Arial" pitchFamily="34" charset="0"/>
            </a:endParaRPr>
          </a:p>
          <a:p>
            <a:pPr marL="1168400" lvl="1" indent="-711200">
              <a:spcBef>
                <a:spcPct val="20000"/>
              </a:spcBef>
              <a:buFontTx/>
              <a:buAutoNum type="arabicPeriod"/>
              <a:defRPr/>
            </a:pPr>
            <a:endParaRPr lang="fr-FR" sz="3200" b="1" kern="0" dirty="0">
              <a:solidFill>
                <a:srgbClr val="FFFF00"/>
              </a:solidFill>
              <a:latin typeface="Arial"/>
              <a:cs typeface="Arial" pitchFamily="34" charset="0"/>
            </a:endParaRPr>
          </a:p>
          <a:p>
            <a:pPr marL="1168400" lvl="1" indent="-711200">
              <a:spcBef>
                <a:spcPct val="20000"/>
              </a:spcBef>
              <a:defRPr/>
            </a:pPr>
            <a:r>
              <a:rPr lang="fr-FR" sz="3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itchFamily="34" charset="0"/>
              </a:rPr>
              <a:t>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MLNA0031"/>
          <p:cNvPicPr>
            <a:picLocks noChangeAspect="1" noChangeArrowheads="1"/>
          </p:cNvPicPr>
          <p:nvPr/>
        </p:nvPicPr>
        <p:blipFill>
          <a:blip r:embed="rId2">
            <a:lum bright="6000" contrast="12000"/>
          </a:blip>
          <a:srcRect l="9843" t="2754" r="13768"/>
          <a:stretch>
            <a:fillRect/>
          </a:stretch>
        </p:blipFill>
        <p:spPr bwMode="auto">
          <a:xfrm>
            <a:off x="4643438" y="3429000"/>
            <a:ext cx="45005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6877050" y="749300"/>
            <a:ext cx="2016125" cy="519113"/>
          </a:xfrm>
          <a:prstGeom prst="rect">
            <a:avLst/>
          </a:prstGeom>
          <a:noFill/>
          <a:ln w="76200" cmpd="tri" algn="ctr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>
              <a:spcBef>
                <a:spcPct val="50000"/>
              </a:spcBef>
            </a:pPr>
            <a:endParaRPr lang="fr-FR" sz="2800"/>
          </a:p>
        </p:txBody>
      </p:sp>
      <p:pic>
        <p:nvPicPr>
          <p:cNvPr id="188420" name="Picture 5" descr="MLNA0005"/>
          <p:cNvPicPr>
            <a:picLocks noChangeAspect="1" noChangeArrowheads="1"/>
          </p:cNvPicPr>
          <p:nvPr/>
        </p:nvPicPr>
        <p:blipFill>
          <a:blip r:embed="rId3"/>
          <a:srcRect t="2306" r="3865" b="6952"/>
          <a:stretch>
            <a:fillRect/>
          </a:stretch>
        </p:blipFill>
        <p:spPr bwMode="auto">
          <a:xfrm>
            <a:off x="4679950" y="0"/>
            <a:ext cx="44640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1" name="Picture 6" descr="DSC01501"/>
          <p:cNvPicPr>
            <a:picLocks noChangeAspect="1" noChangeArrowheads="1"/>
          </p:cNvPicPr>
          <p:nvPr/>
        </p:nvPicPr>
        <p:blipFill>
          <a:blip r:embed="rId4">
            <a:lum bright="18000" contrast="30000"/>
          </a:blip>
          <a:srcRect/>
          <a:stretch>
            <a:fillRect/>
          </a:stretch>
        </p:blipFill>
        <p:spPr bwMode="auto">
          <a:xfrm>
            <a:off x="0" y="3373438"/>
            <a:ext cx="4643438" cy="348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5364163" y="4365625"/>
            <a:ext cx="34083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</a:t>
            </a:r>
          </a:p>
        </p:txBody>
      </p:sp>
      <p:pic>
        <p:nvPicPr>
          <p:cNvPr id="188423" name="Picture 10" descr="MLNA0011"/>
          <p:cNvPicPr>
            <a:picLocks noChangeAspect="1" noChangeArrowheads="1"/>
          </p:cNvPicPr>
          <p:nvPr/>
        </p:nvPicPr>
        <p:blipFill>
          <a:blip r:embed="rId5">
            <a:lum bright="24000" contrast="18000"/>
          </a:blip>
          <a:srcRect r="9412" b="22346"/>
          <a:stretch>
            <a:fillRect/>
          </a:stretch>
        </p:blipFill>
        <p:spPr bwMode="auto">
          <a:xfrm>
            <a:off x="0" y="0"/>
            <a:ext cx="4716463" cy="3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4" name="Picture 6" descr="Heartgross"/>
          <p:cNvPicPr>
            <a:picLocks noChangeAspect="1" noChangeArrowheads="1" noCrop="1"/>
          </p:cNvPicPr>
          <p:nvPr/>
        </p:nvPicPr>
        <p:blipFill>
          <a:blip r:embed="rId6">
            <a:lum bright="12000" contrast="6000"/>
          </a:blip>
          <a:srcRect/>
          <a:stretch>
            <a:fillRect/>
          </a:stretch>
        </p:blipFill>
        <p:spPr bwMode="auto">
          <a:xfrm>
            <a:off x="3357563" y="1214438"/>
            <a:ext cx="1500187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4" descr="LOGOI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71438"/>
            <a:ext cx="107156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7" name="Picture 5" descr="logoAFAQISO9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2438" y="71438"/>
            <a:ext cx="1000125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fr-FR" sz="3600" dirty="0" smtClean="0"/>
              <a:t>LA CRISE , UNE OPPORTUNITE A SAISIR!!!</a:t>
            </a:r>
            <a:endParaRPr lang="fr-FR" sz="240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4500563" y="1628775"/>
            <a:ext cx="4464050" cy="715963"/>
          </a:xfr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fr-FR" dirty="0" smtClean="0"/>
              <a:t>CRISE= OPPORTUNITE</a:t>
            </a:r>
          </a:p>
          <a:p>
            <a:pPr>
              <a:defRPr/>
            </a:pPr>
            <a:r>
              <a:rPr lang="fr-FR" dirty="0" smtClean="0"/>
              <a:t>               MOMENT FAVORABLE</a:t>
            </a:r>
            <a:endParaRPr lang="fr-FR" dirty="0"/>
          </a:p>
        </p:txBody>
      </p:sp>
      <p:sp>
        <p:nvSpPr>
          <p:cNvPr id="195590" name="Espace réservé du contenu 9"/>
          <p:cNvSpPr>
            <a:spLocks noGrp="1"/>
          </p:cNvSpPr>
          <p:nvPr>
            <p:ph sz="half" idx="2"/>
          </p:nvPr>
        </p:nvSpPr>
        <p:spPr>
          <a:xfrm>
            <a:off x="4859338" y="2636838"/>
            <a:ext cx="3540125" cy="3043237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fr-FR" b="1" smtClean="0"/>
              <a:t>"Un optimiste voit une opportunité dans toute calamité, </a:t>
            </a:r>
          </a:p>
          <a:p>
            <a:pPr algn="ctr"/>
            <a:r>
              <a:rPr lang="fr-FR" b="1" smtClean="0"/>
              <a:t>un pessimiste voit une calamité dans toute opportunité!</a:t>
            </a:r>
            <a:r>
              <a:rPr lang="fr-FR" smtClean="0"/>
              <a:t> </a:t>
            </a:r>
            <a:r>
              <a:rPr lang="fr-FR" b="1" smtClean="0"/>
              <a:t>« </a:t>
            </a:r>
          </a:p>
          <a:p>
            <a:pPr algn="ctr">
              <a:buFont typeface="Wingdings 2" pitchFamily="18" charset="2"/>
              <a:buNone/>
            </a:pPr>
            <a:endParaRPr lang="fr-FR" b="1" smtClean="0"/>
          </a:p>
          <a:p>
            <a:pPr algn="ctr">
              <a:buFont typeface="Wingdings 2" pitchFamily="18" charset="2"/>
              <a:buNone/>
            </a:pPr>
            <a:r>
              <a:rPr lang="fr-FR" sz="1800" b="1" u="sng" smtClean="0"/>
              <a:t>Winston Churchill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3"/>
          </p:nvPr>
        </p:nvSpPr>
        <p:spPr>
          <a:xfrm>
            <a:off x="250825" y="1628775"/>
            <a:ext cx="4041775" cy="715963"/>
          </a:xfr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/>
          <a:lstStyle/>
          <a:p>
            <a:pPr algn="ctr">
              <a:defRPr/>
            </a:pPr>
            <a:r>
              <a:rPr lang="fr-FR" dirty="0" smtClean="0"/>
              <a:t>KIKI</a:t>
            </a:r>
            <a:endParaRPr lang="fr-FR" dirty="0"/>
          </a:p>
        </p:txBody>
      </p:sp>
      <p:pic>
        <p:nvPicPr>
          <p:cNvPr id="195592" name="Picture 2" descr="C:\Users\ICA\Documents\PHOTOS 2\GBICH\FILE0006 (2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lum contrast="40000"/>
          </a:blip>
          <a:srcRect l="3474" t="12737" r="8820" b="33797"/>
          <a:stretch>
            <a:fillRect/>
          </a:stretch>
        </p:blipFill>
        <p:spPr>
          <a:xfrm>
            <a:off x="214282" y="2643181"/>
            <a:ext cx="4466623" cy="2250573"/>
          </a:xfrm>
          <a:noFill/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9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6DAC85-7512-4D2B-9FB5-4396C3A7C1BC}" type="slidenum">
              <a:rPr lang="fr-FR" smtClean="0"/>
              <a:pPr/>
              <a:t>7</a:t>
            </a:fld>
            <a:endParaRPr lang="fr-FR" smtClean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61929" y="2071678"/>
          <a:ext cx="4214877" cy="3161889"/>
        </p:xfrm>
        <a:graphic>
          <a:graphicData uri="http://schemas.openxmlformats.org/presentationml/2006/ole">
            <p:oleObj spid="_x0000_s568322" name="Photo Editor Photo" r:id="rId4" imgW="19504762" imgH="14628571" progId="">
              <p:embed/>
            </p:oleObj>
          </a:graphicData>
        </a:graphic>
      </p:graphicFrame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2400300"/>
            <a:ext cx="17272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1200">
                <a:cs typeface="Times New Roman" pitchFamily="18" charset="0"/>
              </a:rPr>
              <a:t/>
            </a:r>
            <a:br>
              <a:rPr lang="fr-FR" sz="1200">
                <a:cs typeface="Times New Roman" pitchFamily="18" charset="0"/>
              </a:rPr>
            </a:br>
            <a:r>
              <a:rPr lang="fr-FR" sz="1200">
                <a:cs typeface="Times New Roman" pitchFamily="18" charset="0"/>
              </a:rPr>
              <a:t>                                    </a:t>
            </a:r>
            <a:endParaRPr lang="fr-FR" sz="1400"/>
          </a:p>
          <a:p>
            <a:pPr eaLnBrk="0" hangingPunct="0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714348" y="1142984"/>
            <a:ext cx="7286625" cy="52387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 smtClean="0">
                <a:solidFill>
                  <a:schemeClr val="tx2"/>
                </a:solidFill>
              </a:rPr>
              <a:t>PASSER DE </a:t>
            </a:r>
            <a:r>
              <a:rPr lang="fr-FR" sz="2800" b="1" dirty="0">
                <a:solidFill>
                  <a:schemeClr val="tx2"/>
                </a:solidFill>
              </a:rPr>
              <a:t>LA DIVERGENCE DES REGARDS</a:t>
            </a:r>
          </a:p>
        </p:txBody>
      </p:sp>
      <p:pic>
        <p:nvPicPr>
          <p:cNvPr id="9" name="Picture 2" descr="MLNA00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786314" y="2123630"/>
            <a:ext cx="4071966" cy="3057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642910" y="5715016"/>
            <a:ext cx="7286625" cy="52322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 smtClean="0">
                <a:solidFill>
                  <a:schemeClr val="tx2"/>
                </a:solidFill>
              </a:rPr>
              <a:t>A LA CONVERGENCE DES VISIONS!</a:t>
            </a:r>
            <a:endParaRPr lang="fr-FR" sz="2800" b="1" dirty="0">
              <a:solidFill>
                <a:schemeClr val="tx2"/>
              </a:solidFill>
            </a:endParaRPr>
          </a:p>
        </p:txBody>
      </p:sp>
      <p:pic>
        <p:nvPicPr>
          <p:cNvPr id="8" name="Picture 3" descr="LOGOIC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77789"/>
            <a:ext cx="634763" cy="63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logoAFAQISO900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15337" y="71439"/>
            <a:ext cx="857225" cy="85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2"/>
    </p:custDataLst>
  </p:cSld>
  <p:clrMapOvr>
    <a:masterClrMapping/>
  </p:clrMapOvr>
  <p:transition advTm="9800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Text Box 2" descr="Marbre vert"/>
          <p:cNvSpPr txBox="1">
            <a:spLocks noChangeArrowheads="1"/>
          </p:cNvSpPr>
          <p:nvPr/>
        </p:nvSpPr>
        <p:spPr bwMode="auto">
          <a:xfrm>
            <a:off x="0" y="1571625"/>
            <a:ext cx="8675688" cy="3154363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  <a:scene3d>
            <a:camera prst="legacyPerspectiveTopRight"/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6600"/>
            </a:extrusionClr>
          </a:sp3d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endParaRPr lang="fr-FR" sz="19900" b="1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99683" name="Picture 3" descr="LOGOI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77788"/>
            <a:ext cx="1116013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fr-FR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NOTRE VISION :</a:t>
            </a:r>
            <a:r>
              <a:rPr lang="fr-FR" sz="6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br>
              <a:rPr lang="fr-FR" sz="6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fr-FR" sz="48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7188" y="1857375"/>
            <a:ext cx="8358187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 Faire de l’ICA un établissement où la qualité des soins et des services est une préoccupation constante »</a:t>
            </a:r>
          </a:p>
        </p:txBody>
      </p:sp>
      <p:pic>
        <p:nvPicPr>
          <p:cNvPr id="199687" name="Picture 6" descr="snow-gee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13" y="4714875"/>
            <a:ext cx="2813050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0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76270"/>
          </a:xfrm>
          <a:ln w="76200"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4800" dirty="0" smtClean="0">
                <a:solidFill>
                  <a:schemeClr val="accent1">
                    <a:satMod val="150000"/>
                  </a:schemeClr>
                </a:solidFill>
              </a:rPr>
              <a:t/>
            </a:r>
            <a:br>
              <a:rPr lang="fr-FR" sz="4800" dirty="0" smtClean="0">
                <a:solidFill>
                  <a:schemeClr val="accent1">
                    <a:satMod val="150000"/>
                  </a:schemeClr>
                </a:solidFill>
              </a:rPr>
            </a:br>
            <a:r>
              <a:rPr lang="fr-FR" sz="4800" dirty="0" smtClean="0">
                <a:solidFill>
                  <a:schemeClr val="accent1">
                    <a:satMod val="150000"/>
                  </a:schemeClr>
                </a:solidFill>
              </a:rPr>
              <a:t>SMQ</a:t>
            </a:r>
            <a:r>
              <a:rPr lang="fr-FR" sz="4800" dirty="0" smtClean="0">
                <a:solidFill>
                  <a:srgbClr val="FF0000"/>
                </a:solidFill>
              </a:rPr>
              <a:t/>
            </a:r>
            <a:br>
              <a:rPr lang="fr-FR" sz="4800" dirty="0" smtClean="0">
                <a:solidFill>
                  <a:srgbClr val="FF0000"/>
                </a:solidFill>
              </a:rPr>
            </a:br>
            <a:endParaRPr lang="fr-FR" sz="4800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20480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928688"/>
            <a:ext cx="9001125" cy="5929312"/>
          </a:xfrm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|1.9|1.3|0.8"/>
</p:tagLst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Modèle par défaut">
  <a:themeElements>
    <a:clrScheme name="Modèle par défaut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EXPERIENCE MANAGER GESTION DES STRUCTURES DE SANTE">
  <a:themeElements>
    <a:clrScheme name="EXPERIENCE MANAGER GESTION DES STRUCTURES DE SANTE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EXPERIENCE MANAGER GESTION DES STRUCTURES DE SAN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XPERIENCE MANAGER GESTION DES STRUCTURES DE SAN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RIENCE MANAGER GESTION DES STRUCTURES DE SAN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RIENCE MANAGER GESTION DES STRUCTURES DE SAN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RIENCE MANAGER GESTION DES STRUCTURES DE SAN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RIENCE MANAGER GESTION DES STRUCTURES DE SAN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RIENCE MANAGER GESTION DES STRUCTURES DE SAN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ERIENCE MANAGER GESTION DES STRUCTURES DE SAN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ERIENCE MANAGER GESTION DES STRUCTURES DE SAN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ERIENCE MANAGER GESTION DES STRUCTURES DE SAN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ERIENCE MANAGER GESTION DES STRUCTURES DE SAN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ERIENCE MANAGER GESTION DES STRUCTURES DE SAN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ERIENCE MANAGER GESTION DES STRUCTURES DE SAN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Médian">
  <a:themeElements>
    <a:clrScheme name="Mé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é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é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6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9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Promenade">
  <a:themeElements>
    <a:clrScheme name="Promenad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romenad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romenad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0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3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4.xml><?xml version="1.0" encoding="utf-8"?>
<a:themeOverride xmlns:a="http://schemas.openxmlformats.org/drawingml/2006/main">
  <a:clrScheme name="Mé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15.xml><?xml version="1.0" encoding="utf-8"?>
<a:themeOverride xmlns:a="http://schemas.openxmlformats.org/drawingml/2006/main">
  <a:clrScheme name="Promenad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  <a:fontScheme name="Promenade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隶书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Franklin Gothic Book"/>
      <a:ea typeface=""/>
      <a:cs typeface=""/>
      <a:font script="Jpan" typeface="HGｺﾞｼｯｸE"/>
      <a:font script="Hang" typeface="돋움"/>
      <a:font script="Hans" typeface="华文楷体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Promenade">
    <a:fillStyleLst>
      <a:solidFill>
        <a:schemeClr val="phClr"/>
      </a:solidFill>
      <a:gradFill rotWithShape="1">
        <a:gsLst>
          <a:gs pos="0">
            <a:schemeClr val="phClr">
              <a:tint val="30000"/>
              <a:satMod val="250000"/>
            </a:schemeClr>
          </a:gs>
          <a:gs pos="72000">
            <a:schemeClr val="phClr">
              <a:tint val="75000"/>
              <a:satMod val="210000"/>
            </a:schemeClr>
          </a:gs>
          <a:gs pos="100000">
            <a:schemeClr val="phClr">
              <a:tint val="85000"/>
              <a:satMod val="210000"/>
            </a:schemeClr>
          </a:gs>
        </a:gsLst>
        <a:lin ang="5400000" scaled="1"/>
      </a:gradFill>
      <a:gradFill rotWithShape="1">
        <a:gsLst>
          <a:gs pos="0">
            <a:schemeClr val="phClr">
              <a:tint val="75000"/>
              <a:shade val="85000"/>
              <a:satMod val="230000"/>
            </a:schemeClr>
          </a:gs>
          <a:gs pos="25000">
            <a:schemeClr val="phClr">
              <a:tint val="90000"/>
              <a:shade val="70000"/>
              <a:satMod val="220000"/>
            </a:schemeClr>
          </a:gs>
          <a:gs pos="50000">
            <a:schemeClr val="phClr">
              <a:tint val="90000"/>
              <a:shade val="58000"/>
              <a:satMod val="225000"/>
            </a:schemeClr>
          </a:gs>
          <a:gs pos="65000">
            <a:schemeClr val="phClr">
              <a:tint val="90000"/>
              <a:shade val="58000"/>
              <a:satMod val="225000"/>
            </a:schemeClr>
          </a:gs>
          <a:gs pos="80000">
            <a:schemeClr val="phClr">
              <a:tint val="90000"/>
              <a:shade val="69000"/>
              <a:satMod val="220000"/>
            </a:schemeClr>
          </a:gs>
          <a:gs pos="100000">
            <a:schemeClr val="phClr">
              <a:tint val="77000"/>
              <a:shade val="80000"/>
              <a:satMod val="230000"/>
            </a:schemeClr>
          </a:gs>
        </a:gsLst>
        <a:lin ang="5400000" scaled="1"/>
      </a:gradFill>
    </a:fillStyleLst>
    <a:lnStyleLst>
      <a:ln w="100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phClr">
              <a:shade val="60000"/>
              <a:satMod val="110000"/>
            </a:schemeClr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05000"/>
            </a:schemeClr>
          </a:duotone>
        </a:blip>
        <a:tile tx="0" ty="0" sx="95000" sy="95000" flip="none" algn="t"/>
      </a:blipFill>
      <a:blipFill>
        <a:blip xmlns:r="http://schemas.openxmlformats.org/officeDocument/2006/relationships" r:embed="rId2">
          <a:duotone>
            <a:schemeClr val="phClr">
              <a:shade val="30000"/>
              <a:satMod val="455000"/>
            </a:schemeClr>
            <a:schemeClr val="phClr">
              <a:tint val="95000"/>
              <a:satMod val="120000"/>
            </a:schemeClr>
          </a:duotone>
        </a:blip>
        <a:stretch>
          <a:fillRect/>
        </a:stretch>
      </a:blipFill>
    </a:bgFillStyleLst>
  </a:fmtScheme>
</a:themeOverride>
</file>

<file path=ppt/theme/themeOverride16.xml><?xml version="1.0" encoding="utf-8"?>
<a:themeOverride xmlns:a="http://schemas.openxmlformats.org/drawingml/2006/main">
  <a:clrScheme name="Modèle par défau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Modèle par défaut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3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4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5.xml><?xml version="1.0" encoding="utf-8"?>
<a:themeOverride xmlns:a="http://schemas.openxmlformats.org/drawingml/2006/main">
  <a:clrScheme name="Promenad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6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7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8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9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1457</TotalTime>
  <Words>1094</Words>
  <PresentationFormat>Affichage à l'écran (4:3)</PresentationFormat>
  <Paragraphs>276</Paragraphs>
  <Slides>37</Slides>
  <Notes>4</Notes>
  <HiddenSlides>0</HiddenSlides>
  <MMClips>0</MMClips>
  <ScaleCrop>false</ScaleCrop>
  <HeadingPairs>
    <vt:vector size="6" baseType="variant">
      <vt:variant>
        <vt:lpstr>Thème</vt:lpstr>
      </vt:variant>
      <vt:variant>
        <vt:i4>17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37</vt:i4>
      </vt:variant>
    </vt:vector>
  </HeadingPairs>
  <TitlesOfParts>
    <vt:vector size="57" baseType="lpstr">
      <vt:lpstr>Thème Office</vt:lpstr>
      <vt:lpstr>Module</vt:lpstr>
      <vt:lpstr>2_Module</vt:lpstr>
      <vt:lpstr>3_Thème Office</vt:lpstr>
      <vt:lpstr>2_Promenade</vt:lpstr>
      <vt:lpstr>1_Cascade</vt:lpstr>
      <vt:lpstr>3_Module</vt:lpstr>
      <vt:lpstr>1_Module</vt:lpstr>
      <vt:lpstr>4_Module</vt:lpstr>
      <vt:lpstr>8_Thème Office</vt:lpstr>
      <vt:lpstr>5_Modèle par défaut</vt:lpstr>
      <vt:lpstr>6_Module</vt:lpstr>
      <vt:lpstr>1_EXPERIENCE MANAGER GESTION DES STRUCTURES DE SANTE</vt:lpstr>
      <vt:lpstr>Médian</vt:lpstr>
      <vt:lpstr>5_Thème Office</vt:lpstr>
      <vt:lpstr>6_Thème Office</vt:lpstr>
      <vt:lpstr>9_Thème Office</vt:lpstr>
      <vt:lpstr>Feuille Microsoft Office Excel 97-2003</vt:lpstr>
      <vt:lpstr>Worksheet</vt:lpstr>
      <vt:lpstr>Photo Editor Photo</vt:lpstr>
      <vt:lpstr>Diapositive 1</vt:lpstr>
      <vt:lpstr>Diapositive 2</vt:lpstr>
      <vt:lpstr>I- CONTEXTE </vt:lpstr>
      <vt:lpstr>Diapositive 4</vt:lpstr>
      <vt:lpstr>Diapositive 5</vt:lpstr>
      <vt:lpstr>LA CRISE , UNE OPPORTUNITE A SAISIR!!!</vt:lpstr>
      <vt:lpstr>Diapositive 7</vt:lpstr>
      <vt:lpstr>NOTRE VISION :  </vt:lpstr>
      <vt:lpstr> SMQ </vt:lpstr>
      <vt:lpstr>II- RESULTATS </vt:lpstr>
      <vt:lpstr>DISTINCTIONS</vt:lpstr>
      <vt:lpstr>Diapositive 12</vt:lpstr>
      <vt:lpstr> RESULTATS </vt:lpstr>
      <vt:lpstr>RESULTATS</vt:lpstr>
      <vt:lpstr>III- IMPACT SUR LES CONDITIONS D’HYGIENE ET DE SECURITE AU TRAVAIL </vt:lpstr>
      <vt:lpstr>GRAND LAVAGE HEBDOMADAIRE</vt:lpstr>
      <vt:lpstr>PROCESSUS ASSURER L’HYGIENE HOSPITALIERE INDICE DE PROPRETE DES PROCESSUS EXTERNALISES CHARGES DU NETTOYAGE</vt:lpstr>
      <vt:lpstr>EVOLUTION DE L’INDICE DE PROPRETE DE L’ETABLISSEMENT</vt:lpstr>
      <vt:lpstr>IDENTIFICATION DES RISQUES HOSPITALIERS</vt:lpstr>
      <vt:lpstr>Diapositive 20</vt:lpstr>
      <vt:lpstr>TAUX D’OCCURRENCE DES PNC ET RISQUES AUX URGENCES</vt:lpstr>
      <vt:lpstr>INFECTIONS NOSOCOMIALES TAUX DE PREVALENCE 2011-2013</vt:lpstr>
      <vt:lpstr>EVOLUTION DE LA CONSOMMATION DE SOLUTION HYDROALCOOLIQUE 2010-2013</vt:lpstr>
      <vt:lpstr>AUDIT DES PRATIQUES  EN HYGIENE HOSPITALIERE SEPTEMBRE 2010</vt:lpstr>
      <vt:lpstr>AUDIT DES PRATIQUES  EN HYGIENE HOSPITALIERE SEPTEMBRE 2010</vt:lpstr>
      <vt:lpstr>SEANCES DE REVUE DE MORBI MORTALITE</vt:lpstr>
      <vt:lpstr>DISPOSITIFS DU MANAGEMENT  DES RISQUES A L’ICA</vt:lpstr>
      <vt:lpstr>AUDIT DE SECURITE CONTRE LES RISQUES D’INCENDIE ET DE PANIQUE</vt:lpstr>
      <vt:lpstr>EVALUATION DE LA GESTION DES RISQUES</vt:lpstr>
      <vt:lpstr>MANAGEMENT DES RISQUES EVALUATION NIVEAU DE MATURITE 2014</vt:lpstr>
      <vt:lpstr>Diapositive 31</vt:lpstr>
      <vt:lpstr>DIFFICULTES DE LA GESTION DES RISQUES</vt:lpstr>
      <vt:lpstr>DES RAISONS DE PERSEVERER</vt:lpstr>
      <vt:lpstr>QUELLE EST NOTRE RESPONSABILITE FACE AUX DEFAILLANCES DE NOTRE  SYSTÈME SANITAIRE? </vt:lpstr>
      <vt:lpstr>CONCLUSION</vt:lpstr>
      <vt:lpstr>CONCLUSION</vt:lpstr>
      <vt:lpstr>Diapositive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PERSPECTIVES 2014</dc:title>
  <dc:creator>DG</dc:creator>
  <cp:lastModifiedBy>DG</cp:lastModifiedBy>
  <cp:revision>97</cp:revision>
  <dcterms:created xsi:type="dcterms:W3CDTF">2014-02-22T09:30:41Z</dcterms:created>
  <dcterms:modified xsi:type="dcterms:W3CDTF">2015-04-10T11:39:48Z</dcterms:modified>
</cp:coreProperties>
</file>