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5"/>
  </p:notesMasterIdLst>
  <p:sldIdLst>
    <p:sldId id="256" r:id="rId3"/>
    <p:sldId id="27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5" r:id="rId17"/>
    <p:sldId id="279" r:id="rId18"/>
    <p:sldId id="280" r:id="rId19"/>
    <p:sldId id="282" r:id="rId20"/>
    <p:sldId id="283" r:id="rId21"/>
    <p:sldId id="284" r:id="rId22"/>
    <p:sldId id="285" r:id="rId23"/>
    <p:sldId id="281" r:id="rId24"/>
  </p:sldIdLst>
  <p:sldSz cx="9144000" cy="5143500" type="screen16x9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621" autoAdjust="0"/>
  </p:normalViewPr>
  <p:slideViewPr>
    <p:cSldViewPr>
      <p:cViewPr varScale="1">
        <p:scale>
          <a:sx n="98" d="100"/>
          <a:sy n="98" d="100"/>
        </p:scale>
        <p:origin x="600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Tableau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bleau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878548171927259E-2"/>
          <c:y val="3.9555866865265042E-2"/>
          <c:w val="0.9538524378019555"/>
          <c:h val="0.765482277331504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Feuil4!$B$8:$B$12</c:f>
              <c:strCache>
                <c:ptCount val="5"/>
                <c:pt idx="0">
                  <c:v>0 à 5 ans</c:v>
                </c:pt>
                <c:pt idx="1">
                  <c:v>5 à 10 ans</c:v>
                </c:pt>
                <c:pt idx="2">
                  <c:v>10 à 15 ans</c:v>
                </c:pt>
                <c:pt idx="3">
                  <c:v>15 à 20 ans</c:v>
                </c:pt>
                <c:pt idx="4">
                  <c:v>plus de 20 ans</c:v>
                </c:pt>
              </c:strCache>
            </c:strRef>
          </c:cat>
          <c:val>
            <c:numRef>
              <c:f>Feuil4!$D$8:$D$12</c:f>
              <c:numCache>
                <c:formatCode>0%</c:formatCode>
                <c:ptCount val="5"/>
                <c:pt idx="0">
                  <c:v>0.21568627450980393</c:v>
                </c:pt>
                <c:pt idx="1">
                  <c:v>0.27450980392156882</c:v>
                </c:pt>
                <c:pt idx="2">
                  <c:v>0.2352941176470589</c:v>
                </c:pt>
                <c:pt idx="3">
                  <c:v>0.2352941176470589</c:v>
                </c:pt>
                <c:pt idx="4">
                  <c:v>3.9215686274509803E-2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822912"/>
        <c:axId val="231820952"/>
      </c:barChart>
      <c:catAx>
        <c:axId val="23182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Times Newi Roman"/>
              </a:defRPr>
            </a:pPr>
            <a:endParaRPr lang="fr-FR"/>
          </a:p>
        </c:txPr>
        <c:crossAx val="231820952"/>
        <c:crosses val="autoZero"/>
        <c:auto val="1"/>
        <c:lblAlgn val="ctr"/>
        <c:lblOffset val="100"/>
        <c:noMultiLvlLbl val="0"/>
      </c:catAx>
      <c:valAx>
        <c:axId val="2318209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31822912"/>
        <c:crosses val="autoZero"/>
        <c:crossBetween val="between"/>
      </c:valAx>
    </c:plotArea>
    <c:plotVisOnly val="1"/>
    <c:dispBlanksAs val="gap"/>
    <c:showDLblsOverMax val="0"/>
  </c:chart>
  <c:spPr>
    <a:ln w="12700">
      <a:solidFill>
        <a:schemeClr val="tx2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70106220081827E-2"/>
          <c:y val="4.2635658914728682E-2"/>
          <c:w val="0.96625978755983633"/>
          <c:h val="0.65957364341085267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Feuil3!$A$6:$A$10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Feuil3!$B$6:$B$10</c:f>
              <c:numCache>
                <c:formatCode>0%</c:formatCode>
                <c:ptCount val="5"/>
                <c:pt idx="0">
                  <c:v>0.88888888888889095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32426504"/>
        <c:axId val="232426112"/>
      </c:barChart>
      <c:catAx>
        <c:axId val="23242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232426112"/>
        <c:crosses val="autoZero"/>
        <c:auto val="1"/>
        <c:lblAlgn val="ctr"/>
        <c:lblOffset val="100"/>
        <c:noMultiLvlLbl val="0"/>
      </c:catAx>
      <c:valAx>
        <c:axId val="2324261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324265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solidFill>
        <a:srgbClr val="C00000"/>
      </a:solidFill>
      <a:round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fr-F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fr-FR" sz="1600" b="1" i="0" u="none" strike="noStrike" kern="1200" spc="100" baseline="0">
                <a:solidFill>
                  <a:sysClr val="window" lastClr="FFFFFF">
                    <a:lumMod val="8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/>
              <a:t>Fig.3: Répartition des enquêtés selon la connaissance des EIP</a:t>
            </a:r>
          </a:p>
        </c:rich>
      </c:tx>
      <c:layout>
        <c:manualLayout>
          <c:xMode val="edge"/>
          <c:yMode val="edge"/>
          <c:x val="0.11377299796877915"/>
          <c:y val="0.90168018013199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r-FR" sz="1600" b="1" i="0" u="none" strike="noStrike" kern="1200" spc="100" baseline="0">
              <a:solidFill>
                <a:sysClr val="window" lastClr="FFFFFF">
                  <a:lumMod val="85000"/>
                </a:sys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32814146231721036"/>
          <c:y val="0.17970115035191689"/>
          <c:w val="0.34371691490370931"/>
          <c:h val="0.64919486602159682"/>
        </c:manualLayout>
      </c:layout>
      <c:pieChart>
        <c:varyColors val="1"/>
        <c:ser>
          <c:idx val="0"/>
          <c:order val="0"/>
          <c:tx>
            <c:strRef>
              <c:f>Feuil1!$E$64</c:f>
              <c:strCache>
                <c:ptCount val="1"/>
                <c:pt idx="0">
                  <c:v>Oui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F007038-34B0-4910-AD23-551E3D7016EE}" type="CATEGORYNAME">
                      <a:rPr lang="en-US"/>
                      <a:pPr/>
                      <a:t>[NOM DE CATÉGORIE]</a:t>
                    </a:fld>
                    <a:r>
                      <a:rPr lang="en-US"/>
                      <a:t>:</a:t>
                    </a:r>
                    <a:r>
                      <a:rPr lang="en-US" baseline="0"/>
                      <a:t> n=</a:t>
                    </a:r>
                    <a:fld id="{72527ECC-8036-4AA1-9E98-D0BC57D8C8E2}" type="VALUE">
                      <a:rPr lang="en-US"/>
                      <a:pPr/>
                      <a:t>[VALEUR]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4602063946552027E-2"/>
                  <c:y val="-5.3015405462691373E-2"/>
                </c:manualLayout>
              </c:layout>
              <c:tx>
                <c:rich>
                  <a:bodyPr/>
                  <a:lstStyle/>
                  <a:p>
                    <a:fld id="{6709E91D-AD5D-4325-AE0D-09C3E6929343}" type="CATEGORYNAME">
                      <a:rPr lang="en-US"/>
                      <a:pPr/>
                      <a:t>[NOM DE CATÉGORIE]</a:t>
                    </a:fld>
                    <a:r>
                      <a:rPr lang="en-US"/>
                      <a:t>:n= </a:t>
                    </a:r>
                    <a:fld id="{788AECF4-2D78-4A32-9C7B-D3753452A21E}" type="VALUE">
                      <a:rPr lang="en-US"/>
                      <a:pPr/>
                      <a:t>[VALEUR]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42660667416568"/>
                      <c:h val="8.373490903467177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07089280436346E-2"/>
                  <c:y val="-2.3495913870377701E-2"/>
                </c:manualLayout>
              </c:layout>
              <c:tx>
                <c:rich>
                  <a:bodyPr/>
                  <a:lstStyle/>
                  <a:p>
                    <a:fld id="{192F42C1-0716-4EA4-9FF9-8B4B5B0C7F32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 n=</a:t>
                    </a:r>
                    <a:fld id="{563A9784-B431-4561-95FD-4306D007D93F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37148856392944"/>
                      <c:h val="7.3287634045941671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1224409448818904E-2"/>
                  <c:y val="-0.11614361148963341"/>
                </c:manualLayout>
              </c:layout>
              <c:tx>
                <c:rich>
                  <a:bodyPr/>
                  <a:lstStyle/>
                  <a:p>
                    <a:fld id="{7DB487ED-39DB-415A-B3BB-D9A1C0EDA18B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: n=</a:t>
                    </a:r>
                    <a:fld id="{446F3A59-DB87-4464-9A37-04241941004F}" type="VALUE">
                      <a:rPr lang="en-US" baseline="0"/>
                      <a:pPr/>
                      <a:t>[VALEUR]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28000477213078"/>
                      <c:h val="6.9958140816027581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fr-FR" sz="1600" b="1" i="0" u="none" strike="noStrike" kern="1200" baseline="0">
                        <a:solidFill>
                          <a:sysClr val="window" lastClr="FFFFFF">
                            <a:lumMod val="85000"/>
                          </a:sys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E6DB4B-C4E3-4938-9094-973CDE9DDBAD}" type="CATEGORYNAME">
                      <a:rPr lang="en-US"/>
                      <a:pPr algn="ctr" rtl="0">
                        <a:defRPr/>
                      </a:pPr>
                      <a:t>[NOM DE CATÉGORIE]</a:t>
                    </a:fld>
                    <a:r>
                      <a:rPr lang="en-US" baseline="0"/>
                      <a:t>: n= </a:t>
                    </a:r>
                    <a:fld id="{3AC4BF28-9907-429C-9715-5CD9A515D3C7}" type="VALUE">
                      <a:rPr lang="en-US" baseline="0"/>
                      <a:pPr algn="ctr" rtl="0">
                        <a:defRPr/>
                      </a:pPr>
                      <a:t>[VALEUR]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fr-FR" sz="1600" b="1" i="0" u="none" strike="noStrike" kern="1200" baseline="0">
                      <a:solidFill>
                        <a:sysClr val="window" lastClr="FFFFFF">
                          <a:lumMod val="85000"/>
                        </a:sys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lang="fr-FR" sz="1600" b="1" i="0" u="none" strike="noStrike" kern="1200" baseline="0">
                    <a:solidFill>
                      <a:sysClr val="window" lastClr="FFFFFF">
                        <a:lumMod val="8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Feuil1!$D$65:$D$69</c:f>
              <c:strCache>
                <c:ptCount val="5"/>
                <c:pt idx="0">
                  <c:v>Tablier plombé</c:v>
                </c:pt>
                <c:pt idx="1">
                  <c:v>Gants plombés</c:v>
                </c:pt>
                <c:pt idx="2">
                  <c:v>Coquille plombée</c:v>
                </c:pt>
                <c:pt idx="3">
                  <c:v>Lunettes anti-RX</c:v>
                </c:pt>
                <c:pt idx="4">
                  <c:v>Lait</c:v>
                </c:pt>
              </c:strCache>
            </c:strRef>
          </c:cat>
          <c:val>
            <c:numRef>
              <c:f>Feuil1!$E$65:$E$69</c:f>
              <c:numCache>
                <c:formatCode>General</c:formatCode>
                <c:ptCount val="5"/>
                <c:pt idx="0">
                  <c:v>57</c:v>
                </c:pt>
                <c:pt idx="1">
                  <c:v>40</c:v>
                </c:pt>
                <c:pt idx="2">
                  <c:v>18</c:v>
                </c:pt>
                <c:pt idx="3">
                  <c:v>34</c:v>
                </c:pt>
                <c:pt idx="4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Feuil1!$F$64</c15:sqref>
                        </c15:formulaRef>
                      </c:ext>
                    </c:extLst>
                    <c:strCache>
                      <c:ptCount val="1"/>
                      <c:pt idx="0">
                        <c:v>Non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3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3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3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5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5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5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lang="fr-FR" sz="1600" b="1" i="0" u="none" strike="noStrike" kern="1200" baseline="0">
                          <a:solidFill>
                            <a:sysClr val="window" lastClr="FFFFFF">
                              <a:lumMod val="85000"/>
                            </a:sys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lt1">
                            <a:lumMod val="95000"/>
                            <a:alpha val="54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Feuil1!$D$65:$D$69</c15:sqref>
                        </c15:formulaRef>
                      </c:ext>
                    </c:extLst>
                    <c:strCache>
                      <c:ptCount val="5"/>
                      <c:pt idx="0">
                        <c:v>Tablier plombé</c:v>
                      </c:pt>
                      <c:pt idx="1">
                        <c:v>Gants plombés</c:v>
                      </c:pt>
                      <c:pt idx="2">
                        <c:v>Coquille plombée</c:v>
                      </c:pt>
                      <c:pt idx="3">
                        <c:v>Lunettes anti-RX</c:v>
                      </c:pt>
                      <c:pt idx="4">
                        <c:v>Lait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Feuil1!$F$65:$F$69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</c:v>
                      </c:pt>
                      <c:pt idx="1">
                        <c:v>12</c:v>
                      </c:pt>
                      <c:pt idx="2">
                        <c:v>18</c:v>
                      </c:pt>
                      <c:pt idx="3">
                        <c:v>13</c:v>
                      </c:pt>
                      <c:pt idx="4">
                        <c:v>6</c:v>
                      </c:pt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Feuil1!$G$64</c15:sqref>
                        </c15:formulaRef>
                      </c:ext>
                    </c:extLst>
                    <c:strCache>
                      <c:ptCount val="1"/>
                      <c:pt idx="0">
                        <c:v>Sait pas</c:v>
                      </c:pt>
                    </c:strCache>
                  </c:strRef>
                </c:tx>
                <c:dPt>
                  <c:idx val="0"/>
                  <c:bubble3D val="0"/>
                  <c:spPr>
                    <a:gradFill rotWithShape="1">
                      <a:gsLst>
                        <a:gs pos="0">
                          <a:schemeClr val="accent1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1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1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1"/>
                  <c:bubble3D val="0"/>
                  <c:spPr>
                    <a:gradFill rotWithShape="1">
                      <a:gsLst>
                        <a:gs pos="0">
                          <a:schemeClr val="accent2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2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2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2"/>
                  <c:bubble3D val="0"/>
                  <c:spPr>
                    <a:gradFill rotWithShape="1">
                      <a:gsLst>
                        <a:gs pos="0">
                          <a:schemeClr val="accent3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3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3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3"/>
                  <c:bubble3D val="0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Pt>
                  <c:idx val="4"/>
                  <c:bubble3D val="0"/>
                  <c:spPr>
                    <a:gradFill rotWithShape="1">
                      <a:gsLst>
                        <a:gs pos="0">
                          <a:schemeClr val="accent5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5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5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lang="fr-FR" sz="1600" b="1" i="0" u="none" strike="noStrike" kern="1200" baseline="0">
                          <a:solidFill>
                            <a:sysClr val="window" lastClr="FFFFFF">
                              <a:lumMod val="85000"/>
                            </a:sys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fr-FR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lt1">
                            <a:lumMod val="95000"/>
                            <a:alpha val="54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Feuil1!$D$65:$D$69</c15:sqref>
                        </c15:formulaRef>
                      </c:ext>
                    </c:extLst>
                    <c:strCache>
                      <c:ptCount val="5"/>
                      <c:pt idx="0">
                        <c:v>Tablier plombé</c:v>
                      </c:pt>
                      <c:pt idx="1">
                        <c:v>Gants plombés</c:v>
                      </c:pt>
                      <c:pt idx="2">
                        <c:v>Coquille plombée</c:v>
                      </c:pt>
                      <c:pt idx="3">
                        <c:v>Lunettes anti-RX</c:v>
                      </c:pt>
                      <c:pt idx="4">
                        <c:v>Lait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Feuil1!$G$65:$G$69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7</c:v>
                      </c:pt>
                      <c:pt idx="2">
                        <c:v>23</c:v>
                      </c:pt>
                      <c:pt idx="3">
                        <c:v>12</c:v>
                      </c:pt>
                      <c:pt idx="4">
                        <c:v>6</c:v>
                      </c:pt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969696969696967E-2"/>
          <c:y val="8.1491157788853658E-2"/>
          <c:w val="0.9"/>
          <c:h val="5.3196115187321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fr-FR" sz="1600" b="1" i="0" u="none" strike="noStrike" kern="1200" baseline="0">
              <a:solidFill>
                <a:sysClr val="window" lastClr="FFFFFF">
                  <a:lumMod val="85000"/>
                </a:sys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 algn="ctr" rtl="0">
        <a:defRPr lang="fr-FR" sz="1600" b="1" i="0" u="none" strike="noStrike" kern="1200" baseline="0">
          <a:solidFill>
            <a:sysClr val="window" lastClr="FFFFFF">
              <a:lumMod val="85000"/>
            </a:sysClr>
          </a:solidFill>
          <a:latin typeface="+mn-lt"/>
          <a:ea typeface="+mn-ea"/>
          <a:cs typeface="+mn-cs"/>
        </a:defRPr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Feuil4!$B$5</c:f>
              <c:strCache>
                <c:ptCount val="1"/>
                <c:pt idx="0">
                  <c:v>Chaque jour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Feuil4!$A$6:$A$10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Feuil4!$B$6:$B$10</c:f>
              <c:numCache>
                <c:formatCode>0%</c:formatCode>
                <c:ptCount val="5"/>
                <c:pt idx="0">
                  <c:v>0.66700000000000637</c:v>
                </c:pt>
                <c:pt idx="1">
                  <c:v>0.33000000000000307</c:v>
                </c:pt>
                <c:pt idx="2">
                  <c:v>0.22</c:v>
                </c:pt>
                <c:pt idx="3">
                  <c:v>0.44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Feuil4!$C$5</c:f>
              <c:strCache>
                <c:ptCount val="1"/>
                <c:pt idx="0">
                  <c:v>Parfois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Feuil4!$A$6:$A$10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Feuil4!$C$6:$C$10</c:f>
              <c:numCache>
                <c:formatCode>0%</c:formatCode>
                <c:ptCount val="5"/>
                <c:pt idx="0">
                  <c:v>0.33300000000000324</c:v>
                </c:pt>
                <c:pt idx="1">
                  <c:v>0.66700000000000637</c:v>
                </c:pt>
                <c:pt idx="2">
                  <c:v>0.72000000000000064</c:v>
                </c:pt>
                <c:pt idx="3">
                  <c:v>0.56000000000000005</c:v>
                </c:pt>
                <c:pt idx="4">
                  <c:v>0.75000000000000511</c:v>
                </c:pt>
              </c:numCache>
            </c:numRef>
          </c:val>
        </c:ser>
        <c:ser>
          <c:idx val="2"/>
          <c:order val="2"/>
          <c:tx>
            <c:strRef>
              <c:f>Feuil4!$D$5</c:f>
              <c:strCache>
                <c:ptCount val="1"/>
                <c:pt idx="0">
                  <c:v>Jamais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/>
              </a:solidFill>
            </c:spPr>
            <c:txPr>
              <a:bodyPr rot="0" vert="horz"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Feuil4!$A$6:$A$10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Feuil4!$D$6:$D$10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6.0000000000000102E-2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0325168"/>
        <c:axId val="400325560"/>
      </c:barChart>
      <c:catAx>
        <c:axId val="40032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200" b="1"/>
            </a:pPr>
            <a:endParaRPr lang="fr-FR"/>
          </a:p>
        </c:txPr>
        <c:crossAx val="400325560"/>
        <c:crosses val="autoZero"/>
        <c:auto val="1"/>
        <c:lblAlgn val="ctr"/>
        <c:lblOffset val="100"/>
        <c:noMultiLvlLbl val="0"/>
      </c:catAx>
      <c:valAx>
        <c:axId val="4003255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400325168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 sz="1600" b="1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Feuil11!$A$4:$A$4</c:f>
              <c:strCache>
                <c:ptCount val="1"/>
                <c:pt idx="0">
                  <c:v>Oui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Feuil11!$B$3:$F$3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Feuil11!$B$4:$F$4</c:f>
              <c:numCache>
                <c:formatCode>0%</c:formatCode>
                <c:ptCount val="5"/>
                <c:pt idx="0">
                  <c:v>0.66666666666666663</c:v>
                </c:pt>
                <c:pt idx="1">
                  <c:v>0.91666666666666652</c:v>
                </c:pt>
                <c:pt idx="2">
                  <c:v>0.70588235294117663</c:v>
                </c:pt>
                <c:pt idx="3">
                  <c:v>0.87500000000000511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Feuil11!$A$5:$A$5</c:f>
              <c:strCache>
                <c:ptCount val="1"/>
                <c:pt idx="0">
                  <c:v>Non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Feuil11!$B$3:$F$3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Feuil11!$B$5:$F$5</c:f>
              <c:numCache>
                <c:formatCode>0%</c:formatCode>
                <c:ptCount val="5"/>
                <c:pt idx="0">
                  <c:v>0.33333333333333331</c:v>
                </c:pt>
                <c:pt idx="1">
                  <c:v>8.3333333333333343E-2</c:v>
                </c:pt>
                <c:pt idx="2">
                  <c:v>0.29411764705882382</c:v>
                </c:pt>
                <c:pt idx="3">
                  <c:v>0.12000000000000002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332616"/>
        <c:axId val="400327128"/>
      </c:barChart>
      <c:catAx>
        <c:axId val="400332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327128"/>
        <c:crosses val="autoZero"/>
        <c:auto val="1"/>
        <c:lblAlgn val="ctr"/>
        <c:lblOffset val="100"/>
        <c:noMultiLvlLbl val="0"/>
      </c:catAx>
      <c:valAx>
        <c:axId val="4003271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00332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fr-F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Feuil15!$E$5</c:f>
              <c:strCache>
                <c:ptCount val="1"/>
                <c:pt idx="0">
                  <c:v>Oui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Feuil15!$D$6:$D$10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Feuil15!$E$6:$E$10</c:f>
              <c:numCache>
                <c:formatCode>0%</c:formatCode>
                <c:ptCount val="5"/>
                <c:pt idx="0">
                  <c:v>0.77777777777778334</c:v>
                </c:pt>
                <c:pt idx="1">
                  <c:v>1</c:v>
                </c:pt>
                <c:pt idx="2">
                  <c:v>0.8333333333333337</c:v>
                </c:pt>
                <c:pt idx="3">
                  <c:v>0.9375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Feuil15!$F$5</c:f>
              <c:strCache>
                <c:ptCount val="1"/>
                <c:pt idx="0">
                  <c:v>Non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Feuil15!$D$6:$D$10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Feuil15!$F$6:$F$10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5.5555555555555455E-2</c:v>
                </c:pt>
                <c:pt idx="3">
                  <c:v>6.25E-2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349080"/>
        <c:axId val="400360840"/>
      </c:barChart>
      <c:catAx>
        <c:axId val="400349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360840"/>
        <c:crosses val="autoZero"/>
        <c:auto val="1"/>
        <c:lblAlgn val="ctr"/>
        <c:lblOffset val="100"/>
        <c:noMultiLvlLbl val="0"/>
      </c:catAx>
      <c:valAx>
        <c:axId val="4003608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00349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Feuil12!$B$3</c:f>
              <c:strCache>
                <c:ptCount val="1"/>
                <c:pt idx="0">
                  <c:v>Oui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Feuil12!$A$4:$A$8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Feuil12!$B$4:$B$8</c:f>
              <c:numCache>
                <c:formatCode>0%</c:formatCode>
                <c:ptCount val="5"/>
                <c:pt idx="0">
                  <c:v>0.66666666666666663</c:v>
                </c:pt>
                <c:pt idx="1">
                  <c:v>0.66666666666666663</c:v>
                </c:pt>
                <c:pt idx="2">
                  <c:v>0.58823529411764131</c:v>
                </c:pt>
                <c:pt idx="3">
                  <c:v>0.75000000000000522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Feuil12!$C$3</c:f>
              <c:strCache>
                <c:ptCount val="1"/>
                <c:pt idx="0">
                  <c:v>Non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Feuil12!$A$4:$A$8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Treichville</c:v>
                </c:pt>
              </c:strCache>
            </c:strRef>
          </c:cat>
          <c:val>
            <c:numRef>
              <c:f>Feuil12!$C$4:$C$8</c:f>
              <c:numCache>
                <c:formatCode>0%</c:formatCode>
                <c:ptCount val="5"/>
                <c:pt idx="0">
                  <c:v>0.33333333333333331</c:v>
                </c:pt>
                <c:pt idx="1">
                  <c:v>0.33333333333333331</c:v>
                </c:pt>
                <c:pt idx="2">
                  <c:v>0.41176470588235675</c:v>
                </c:pt>
                <c:pt idx="3">
                  <c:v>0.25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51148656"/>
        <c:axId val="231547416"/>
      </c:barChart>
      <c:catAx>
        <c:axId val="15114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231547416"/>
        <c:crosses val="autoZero"/>
        <c:auto val="1"/>
        <c:lblAlgn val="ctr"/>
        <c:lblOffset val="100"/>
        <c:noMultiLvlLbl val="0"/>
      </c:catAx>
      <c:valAx>
        <c:axId val="231547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5114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3.015223316460745E-2"/>
          <c:w val="0.93888888888888888"/>
          <c:h val="0.65798108244142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Feuil13!$C$3</c:f>
              <c:strCache>
                <c:ptCount val="1"/>
                <c:pt idx="0">
                  <c:v>Oui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rgbClr r="0" g="0" b="0">
                  <a:shade val="70000"/>
                  <a:satMod val="105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Feuil13!$B$4:$B$8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Treicheville</c:v>
                </c:pt>
              </c:strCache>
            </c:strRef>
          </c:cat>
          <c:val>
            <c:numRef>
              <c:f>Feuil13!$C$4:$C$8</c:f>
              <c:numCache>
                <c:formatCode>0%</c:formatCode>
                <c:ptCount val="5"/>
                <c:pt idx="1">
                  <c:v>0.62500000000000522</c:v>
                </c:pt>
                <c:pt idx="2">
                  <c:v>0</c:v>
                </c:pt>
                <c:pt idx="3">
                  <c:v>0.8333333333333337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Feuil13!$D$3</c:f>
              <c:strCache>
                <c:ptCount val="1"/>
                <c:pt idx="0">
                  <c:v>Non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rgbClr r="0" g="0" b="0">
                  <a:shade val="70000"/>
                  <a:satMod val="105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Feuil13!$B$4:$B$8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Treicheville</c:v>
                </c:pt>
              </c:strCache>
            </c:strRef>
          </c:cat>
          <c:val>
            <c:numRef>
              <c:f>Feuil13!$D$4:$D$8</c:f>
              <c:numCache>
                <c:formatCode>0%</c:formatCode>
                <c:ptCount val="5"/>
                <c:pt idx="0">
                  <c:v>0.14285714285714476</c:v>
                </c:pt>
                <c:pt idx="1">
                  <c:v>0.37000000000000038</c:v>
                </c:pt>
                <c:pt idx="2">
                  <c:v>1</c:v>
                </c:pt>
                <c:pt idx="3">
                  <c:v>0.16666666666666666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9825112"/>
        <c:axId val="359825504"/>
      </c:barChart>
      <c:catAx>
        <c:axId val="35982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359825504"/>
        <c:crosses val="autoZero"/>
        <c:auto val="1"/>
        <c:lblAlgn val="ctr"/>
        <c:lblOffset val="100"/>
        <c:noMultiLvlLbl val="0"/>
      </c:catAx>
      <c:valAx>
        <c:axId val="3598255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35982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400" b="1"/>
      </a:pPr>
      <a:endParaRPr lang="fr-F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100"/>
            </a:pPr>
            <a:r>
              <a:rPr lang="fr-FR" sz="1100"/>
              <a:t>Indicateur du danger: Signaux limineux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662948381452318"/>
          <c:y val="0.28194444444444638"/>
          <c:w val="0.85837051618548665"/>
          <c:h val="0.39426144648585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Feuil13!$C$11</c:f>
              <c:strCache>
                <c:ptCount val="1"/>
                <c:pt idx="0">
                  <c:v>Oui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Feuil13!$B$12:$B$16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Treicheville</c:v>
                </c:pt>
              </c:strCache>
            </c:strRef>
          </c:cat>
          <c:val>
            <c:numRef>
              <c:f>Feuil13!$C$12:$C$16</c:f>
              <c:numCache>
                <c:formatCode>0%</c:formatCode>
                <c:ptCount val="5"/>
                <c:pt idx="0">
                  <c:v>0.71428571428571463</c:v>
                </c:pt>
                <c:pt idx="1">
                  <c:v>0.37000000000000038</c:v>
                </c:pt>
                <c:pt idx="2">
                  <c:v>1</c:v>
                </c:pt>
                <c:pt idx="3">
                  <c:v>0.8333333333333337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Feuil13!$D$11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Feuil13!$B$12:$B$16</c:f>
              <c:strCache>
                <c:ptCount val="5"/>
                <c:pt idx="0">
                  <c:v>Institut de Cardiologie</c:v>
                </c:pt>
                <c:pt idx="1">
                  <c:v>Hopital Militaire d'Abidjan</c:v>
                </c:pt>
                <c:pt idx="2">
                  <c:v>CHU de Cocody</c:v>
                </c:pt>
                <c:pt idx="3">
                  <c:v>CHU de Yopougon</c:v>
                </c:pt>
                <c:pt idx="4">
                  <c:v>CHU de Treicheville</c:v>
                </c:pt>
              </c:strCache>
            </c:strRef>
          </c:cat>
          <c:val>
            <c:numRef>
              <c:f>Feuil13!$D$12:$D$16</c:f>
              <c:numCache>
                <c:formatCode>0%</c:formatCode>
                <c:ptCount val="5"/>
                <c:pt idx="0">
                  <c:v>0.28571428571428947</c:v>
                </c:pt>
                <c:pt idx="1">
                  <c:v>0.62500000000000522</c:v>
                </c:pt>
                <c:pt idx="2">
                  <c:v>0</c:v>
                </c:pt>
                <c:pt idx="3">
                  <c:v>0.16666666666666666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6301008"/>
        <c:axId val="406300616"/>
      </c:barChart>
      <c:catAx>
        <c:axId val="40630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FR"/>
          </a:p>
        </c:txPr>
        <c:crossAx val="406300616"/>
        <c:crosses val="autoZero"/>
        <c:auto val="1"/>
        <c:lblAlgn val="ctr"/>
        <c:lblOffset val="100"/>
        <c:noMultiLvlLbl val="0"/>
      </c:catAx>
      <c:valAx>
        <c:axId val="4063006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FR"/>
          </a:p>
        </c:txPr>
        <c:crossAx val="406301008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60A03-0726-4060-B487-AD3D0A9FFF98}" type="doc">
      <dgm:prSet loTypeId="urn:microsoft.com/office/officeart/2005/8/layout/matrix1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A0A744DB-C32E-430F-9282-70E0601A2A21}">
      <dgm:prSet phldrT="[Texte]" custT="1"/>
      <dgm:spPr/>
      <dgm:t>
        <a:bodyPr/>
        <a:lstStyle/>
        <a:p>
          <a:r>
            <a:rPr lang="fr-FR" sz="2400" b="1" dirty="0" smtClean="0"/>
            <a:t>LES PROGRÈS DANS L’IMAGERIE MÉDICALE </a:t>
          </a:r>
          <a:endParaRPr lang="fr-FR" sz="2400" b="1" dirty="0"/>
        </a:p>
      </dgm:t>
    </dgm:pt>
    <dgm:pt modelId="{4C7744C5-5DE4-4111-B817-BB9DEC2D1FD5}" type="parTrans" cxnId="{7B2658D4-F357-47FE-8855-405CD0C09CF0}">
      <dgm:prSet/>
      <dgm:spPr/>
      <dgm:t>
        <a:bodyPr/>
        <a:lstStyle/>
        <a:p>
          <a:endParaRPr lang="fr-FR"/>
        </a:p>
      </dgm:t>
    </dgm:pt>
    <dgm:pt modelId="{723500E4-8BA8-40D9-9080-68A62FBE8738}" type="sibTrans" cxnId="{7B2658D4-F357-47FE-8855-405CD0C09CF0}">
      <dgm:prSet/>
      <dgm:spPr/>
      <dgm:t>
        <a:bodyPr/>
        <a:lstStyle/>
        <a:p>
          <a:endParaRPr lang="fr-FR"/>
        </a:p>
      </dgm:t>
    </dgm:pt>
    <dgm:pt modelId="{A10F0986-FD88-4DEA-B532-61594AF0EA37}">
      <dgm:prSet phldrT="[Texte]"/>
      <dgm:spPr/>
      <dgm:t>
        <a:bodyPr/>
        <a:lstStyle/>
        <a:p>
          <a:r>
            <a:rPr lang="fr-FR" b="1" dirty="0" smtClean="0"/>
            <a:t>Meilleure orientation de la stratégie thérapeutique </a:t>
          </a:r>
          <a:endParaRPr lang="fr-FR" b="1" dirty="0"/>
        </a:p>
      </dgm:t>
    </dgm:pt>
    <dgm:pt modelId="{61781295-C4B4-4BB6-8A68-852D0B875FAB}" type="parTrans" cxnId="{499039D3-4DBC-4E43-A89A-F363359976BA}">
      <dgm:prSet/>
      <dgm:spPr/>
      <dgm:t>
        <a:bodyPr/>
        <a:lstStyle/>
        <a:p>
          <a:endParaRPr lang="fr-FR"/>
        </a:p>
      </dgm:t>
    </dgm:pt>
    <dgm:pt modelId="{EE59F8AE-46E8-476B-B007-EA55D2E5B928}" type="sibTrans" cxnId="{499039D3-4DBC-4E43-A89A-F363359976BA}">
      <dgm:prSet/>
      <dgm:spPr/>
      <dgm:t>
        <a:bodyPr/>
        <a:lstStyle/>
        <a:p>
          <a:endParaRPr lang="fr-FR"/>
        </a:p>
      </dgm:t>
    </dgm:pt>
    <dgm:pt modelId="{76020412-4454-4B7F-94D7-80B53CDD07FF}">
      <dgm:prSet phldrT="[Texte]"/>
      <dgm:spPr/>
      <dgm:t>
        <a:bodyPr/>
        <a:lstStyle/>
        <a:p>
          <a:r>
            <a:rPr lang="fr-FR" b="1" dirty="0" smtClean="0"/>
            <a:t>Améliore l’évaluation de  l’efficacité des traitements</a:t>
          </a:r>
          <a:endParaRPr lang="fr-FR" b="1" dirty="0"/>
        </a:p>
      </dgm:t>
    </dgm:pt>
    <dgm:pt modelId="{2BEA44ED-254A-48BA-B1CA-CF8D6E9A0A5D}" type="parTrans" cxnId="{ABC5E0AD-D53C-4A2E-9E8F-986374B5ABE5}">
      <dgm:prSet/>
      <dgm:spPr/>
      <dgm:t>
        <a:bodyPr/>
        <a:lstStyle/>
        <a:p>
          <a:endParaRPr lang="fr-FR"/>
        </a:p>
      </dgm:t>
    </dgm:pt>
    <dgm:pt modelId="{9EEB4DC5-8292-40B5-9449-F5BE8A301E75}" type="sibTrans" cxnId="{ABC5E0AD-D53C-4A2E-9E8F-986374B5ABE5}">
      <dgm:prSet/>
      <dgm:spPr/>
      <dgm:t>
        <a:bodyPr/>
        <a:lstStyle/>
        <a:p>
          <a:endParaRPr lang="fr-FR"/>
        </a:p>
      </dgm:t>
    </dgm:pt>
    <dgm:pt modelId="{1E769EB4-4EE1-4CC4-9F15-FC296BF84897}">
      <dgm:prSet phldrT="[Texte]"/>
      <dgm:spPr/>
      <dgm:t>
        <a:bodyPr/>
        <a:lstStyle/>
        <a:p>
          <a:pPr algn="l"/>
          <a:r>
            <a:rPr lang="fr-FR" b="1" dirty="0" smtClean="0">
              <a:solidFill>
                <a:schemeClr val="tx1"/>
              </a:solidFill>
            </a:rPr>
            <a:t>Radiothérapie du traitement des cancers avec taux de rémission de 80% (l’agence de sureté nucléaire ). </a:t>
          </a:r>
          <a:endParaRPr lang="fr-FR" b="1" dirty="0">
            <a:solidFill>
              <a:schemeClr val="tx1"/>
            </a:solidFill>
          </a:endParaRPr>
        </a:p>
      </dgm:t>
    </dgm:pt>
    <dgm:pt modelId="{AFD5F77D-F9FB-4726-8691-80E1932BFAF3}" type="parTrans" cxnId="{40873200-128D-4F99-A9B6-F31B5F6B0517}">
      <dgm:prSet/>
      <dgm:spPr/>
      <dgm:t>
        <a:bodyPr/>
        <a:lstStyle/>
        <a:p>
          <a:endParaRPr lang="fr-FR"/>
        </a:p>
      </dgm:t>
    </dgm:pt>
    <dgm:pt modelId="{E69A89EA-7439-4E79-9F5F-B54E73B26411}" type="sibTrans" cxnId="{40873200-128D-4F99-A9B6-F31B5F6B0517}">
      <dgm:prSet/>
      <dgm:spPr/>
      <dgm:t>
        <a:bodyPr/>
        <a:lstStyle/>
        <a:p>
          <a:endParaRPr lang="fr-FR"/>
        </a:p>
      </dgm:t>
    </dgm:pt>
    <dgm:pt modelId="{D1391A7A-B6F6-4ABC-9B93-5328C61C34A2}">
      <dgm:prSet phldrT="[Texte]"/>
      <dgm:spPr/>
      <dgm:t>
        <a:bodyPr/>
        <a:lstStyle/>
        <a:p>
          <a:pPr algn="l"/>
          <a:r>
            <a:rPr lang="fr-FR" b="1" dirty="0" smtClean="0"/>
            <a:t>Permet des gestes thérapeutiques précis en chirurgie et   cancérologie</a:t>
          </a:r>
          <a:endParaRPr lang="fr-FR" b="1" dirty="0"/>
        </a:p>
      </dgm:t>
    </dgm:pt>
    <dgm:pt modelId="{F4142616-C000-4C7C-9E4B-BB783A2FFA69}" type="parTrans" cxnId="{96E7140C-0336-429E-BB95-5FBD70C93A6A}">
      <dgm:prSet/>
      <dgm:spPr/>
      <dgm:t>
        <a:bodyPr/>
        <a:lstStyle/>
        <a:p>
          <a:endParaRPr lang="fr-FR"/>
        </a:p>
      </dgm:t>
    </dgm:pt>
    <dgm:pt modelId="{A409D5F7-ECAE-4B54-A888-2DF01946EA9B}" type="sibTrans" cxnId="{96E7140C-0336-429E-BB95-5FBD70C93A6A}">
      <dgm:prSet/>
      <dgm:spPr/>
      <dgm:t>
        <a:bodyPr/>
        <a:lstStyle/>
        <a:p>
          <a:endParaRPr lang="fr-FR"/>
        </a:p>
      </dgm:t>
    </dgm:pt>
    <dgm:pt modelId="{E7D81695-F64D-4E6D-B82E-A93A93551058}" type="pres">
      <dgm:prSet presAssocID="{91660A03-0726-4060-B487-AD3D0A9FFF9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580206F-E37C-4F38-988B-045D941E64D1}" type="pres">
      <dgm:prSet presAssocID="{91660A03-0726-4060-B487-AD3D0A9FFF98}" presName="matrix" presStyleCnt="0"/>
      <dgm:spPr/>
    </dgm:pt>
    <dgm:pt modelId="{B48298E4-63AC-488F-8976-83D5063F22C2}" type="pres">
      <dgm:prSet presAssocID="{91660A03-0726-4060-B487-AD3D0A9FFF98}" presName="tile1" presStyleLbl="node1" presStyleIdx="0" presStyleCnt="4"/>
      <dgm:spPr/>
      <dgm:t>
        <a:bodyPr/>
        <a:lstStyle/>
        <a:p>
          <a:endParaRPr lang="fr-FR"/>
        </a:p>
      </dgm:t>
    </dgm:pt>
    <dgm:pt modelId="{1ED37AB6-9DF5-492D-BBC3-57C27D1000F8}" type="pres">
      <dgm:prSet presAssocID="{91660A03-0726-4060-B487-AD3D0A9FFF9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D2E687-866E-46FB-BAFD-2C232DB2D58A}" type="pres">
      <dgm:prSet presAssocID="{91660A03-0726-4060-B487-AD3D0A9FFF98}" presName="tile2" presStyleLbl="node1" presStyleIdx="1" presStyleCnt="4"/>
      <dgm:spPr/>
      <dgm:t>
        <a:bodyPr/>
        <a:lstStyle/>
        <a:p>
          <a:endParaRPr lang="fr-FR"/>
        </a:p>
      </dgm:t>
    </dgm:pt>
    <dgm:pt modelId="{1701E6DD-6614-4A5C-AA29-1CEB88739F0C}" type="pres">
      <dgm:prSet presAssocID="{91660A03-0726-4060-B487-AD3D0A9FFF9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963816-6CF0-4202-8EEF-DB3B5FD2477C}" type="pres">
      <dgm:prSet presAssocID="{91660A03-0726-4060-B487-AD3D0A9FFF98}" presName="tile3" presStyleLbl="node1" presStyleIdx="2" presStyleCnt="4"/>
      <dgm:spPr/>
      <dgm:t>
        <a:bodyPr/>
        <a:lstStyle/>
        <a:p>
          <a:endParaRPr lang="fr-FR"/>
        </a:p>
      </dgm:t>
    </dgm:pt>
    <dgm:pt modelId="{1FEB2F2D-F907-4DF5-860F-E3F599FC805D}" type="pres">
      <dgm:prSet presAssocID="{91660A03-0726-4060-B487-AD3D0A9FFF9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A872E6-CE24-403E-A477-BB4973D673A6}" type="pres">
      <dgm:prSet presAssocID="{91660A03-0726-4060-B487-AD3D0A9FFF98}" presName="tile4" presStyleLbl="node1" presStyleIdx="3" presStyleCnt="4"/>
      <dgm:spPr/>
      <dgm:t>
        <a:bodyPr/>
        <a:lstStyle/>
        <a:p>
          <a:endParaRPr lang="fr-FR"/>
        </a:p>
      </dgm:t>
    </dgm:pt>
    <dgm:pt modelId="{9B4E4DC4-C0A8-4C30-9FC0-25D7704168C2}" type="pres">
      <dgm:prSet presAssocID="{91660A03-0726-4060-B487-AD3D0A9FFF9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E049BB-D843-4144-961B-76EB8A4CC33E}" type="pres">
      <dgm:prSet presAssocID="{91660A03-0726-4060-B487-AD3D0A9FFF98}" presName="centerTile" presStyleLbl="fgShp" presStyleIdx="0" presStyleCnt="1" custScaleX="120185" custScaleY="12318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499039D3-4DBC-4E43-A89A-F363359976BA}" srcId="{A0A744DB-C32E-430F-9282-70E0601A2A21}" destId="{A10F0986-FD88-4DEA-B532-61594AF0EA37}" srcOrd="0" destOrd="0" parTransId="{61781295-C4B4-4BB6-8A68-852D0B875FAB}" sibTransId="{EE59F8AE-46E8-476B-B007-EA55D2E5B928}"/>
    <dgm:cxn modelId="{ABC5E0AD-D53C-4A2E-9E8F-986374B5ABE5}" srcId="{A0A744DB-C32E-430F-9282-70E0601A2A21}" destId="{76020412-4454-4B7F-94D7-80B53CDD07FF}" srcOrd="1" destOrd="0" parTransId="{2BEA44ED-254A-48BA-B1CA-CF8D6E9A0A5D}" sibTransId="{9EEB4DC5-8292-40B5-9449-F5BE8A301E75}"/>
    <dgm:cxn modelId="{6E94A211-6B07-44F7-B685-F3A792833E05}" type="presOf" srcId="{1E769EB4-4EE1-4CC4-9F15-FC296BF84897}" destId="{1FEB2F2D-F907-4DF5-860F-E3F599FC805D}" srcOrd="1" destOrd="0" presId="urn:microsoft.com/office/officeart/2005/8/layout/matrix1"/>
    <dgm:cxn modelId="{8FDD7AAD-0E87-4533-BA5A-CEF350F1D30C}" type="presOf" srcId="{A0A744DB-C32E-430F-9282-70E0601A2A21}" destId="{DDE049BB-D843-4144-961B-76EB8A4CC33E}" srcOrd="0" destOrd="0" presId="urn:microsoft.com/office/officeart/2005/8/layout/matrix1"/>
    <dgm:cxn modelId="{B34FCB1E-D94A-4FFB-AD89-BEE063244CB2}" type="presOf" srcId="{D1391A7A-B6F6-4ABC-9B93-5328C61C34A2}" destId="{9B4E4DC4-C0A8-4C30-9FC0-25D7704168C2}" srcOrd="1" destOrd="0" presId="urn:microsoft.com/office/officeart/2005/8/layout/matrix1"/>
    <dgm:cxn modelId="{40873200-128D-4F99-A9B6-F31B5F6B0517}" srcId="{A0A744DB-C32E-430F-9282-70E0601A2A21}" destId="{1E769EB4-4EE1-4CC4-9F15-FC296BF84897}" srcOrd="2" destOrd="0" parTransId="{AFD5F77D-F9FB-4726-8691-80E1932BFAF3}" sibTransId="{E69A89EA-7439-4E79-9F5F-B54E73B26411}"/>
    <dgm:cxn modelId="{98047E35-79F3-4F12-B97A-02BF8E91F54C}" type="presOf" srcId="{1E769EB4-4EE1-4CC4-9F15-FC296BF84897}" destId="{C5963816-6CF0-4202-8EEF-DB3B5FD2477C}" srcOrd="0" destOrd="0" presId="urn:microsoft.com/office/officeart/2005/8/layout/matrix1"/>
    <dgm:cxn modelId="{7B2658D4-F357-47FE-8855-405CD0C09CF0}" srcId="{91660A03-0726-4060-B487-AD3D0A9FFF98}" destId="{A0A744DB-C32E-430F-9282-70E0601A2A21}" srcOrd="0" destOrd="0" parTransId="{4C7744C5-5DE4-4111-B817-BB9DEC2D1FD5}" sibTransId="{723500E4-8BA8-40D9-9080-68A62FBE8738}"/>
    <dgm:cxn modelId="{FE374806-3126-476C-BEA8-4496984EC1FE}" type="presOf" srcId="{A10F0986-FD88-4DEA-B532-61594AF0EA37}" destId="{B48298E4-63AC-488F-8976-83D5063F22C2}" srcOrd="0" destOrd="0" presId="urn:microsoft.com/office/officeart/2005/8/layout/matrix1"/>
    <dgm:cxn modelId="{58E94EDD-5C8C-4588-AFCE-76FA2530D559}" type="presOf" srcId="{76020412-4454-4B7F-94D7-80B53CDD07FF}" destId="{1701E6DD-6614-4A5C-AA29-1CEB88739F0C}" srcOrd="1" destOrd="0" presId="urn:microsoft.com/office/officeart/2005/8/layout/matrix1"/>
    <dgm:cxn modelId="{46DA6813-6FF2-4A36-9F48-F98A500F9521}" type="presOf" srcId="{A10F0986-FD88-4DEA-B532-61594AF0EA37}" destId="{1ED37AB6-9DF5-492D-BBC3-57C27D1000F8}" srcOrd="1" destOrd="0" presId="urn:microsoft.com/office/officeart/2005/8/layout/matrix1"/>
    <dgm:cxn modelId="{769D1A3E-5F68-47A8-BC69-D0C0EADA7516}" type="presOf" srcId="{76020412-4454-4B7F-94D7-80B53CDD07FF}" destId="{16D2E687-866E-46FB-BAFD-2C232DB2D58A}" srcOrd="0" destOrd="0" presId="urn:microsoft.com/office/officeart/2005/8/layout/matrix1"/>
    <dgm:cxn modelId="{96E7140C-0336-429E-BB95-5FBD70C93A6A}" srcId="{A0A744DB-C32E-430F-9282-70E0601A2A21}" destId="{D1391A7A-B6F6-4ABC-9B93-5328C61C34A2}" srcOrd="3" destOrd="0" parTransId="{F4142616-C000-4C7C-9E4B-BB783A2FFA69}" sibTransId="{A409D5F7-ECAE-4B54-A888-2DF01946EA9B}"/>
    <dgm:cxn modelId="{97272735-14EB-4BE4-8E80-26CEEEF3C3CB}" type="presOf" srcId="{91660A03-0726-4060-B487-AD3D0A9FFF98}" destId="{E7D81695-F64D-4E6D-B82E-A93A93551058}" srcOrd="0" destOrd="0" presId="urn:microsoft.com/office/officeart/2005/8/layout/matrix1"/>
    <dgm:cxn modelId="{F258C4FF-CA8F-4746-9385-FEBA5D1557A1}" type="presOf" srcId="{D1391A7A-B6F6-4ABC-9B93-5328C61C34A2}" destId="{90A872E6-CE24-403E-A477-BB4973D673A6}" srcOrd="0" destOrd="0" presId="urn:microsoft.com/office/officeart/2005/8/layout/matrix1"/>
    <dgm:cxn modelId="{5ABBBDF9-6617-494A-8CD6-875A291DA6B0}" type="presParOf" srcId="{E7D81695-F64D-4E6D-B82E-A93A93551058}" destId="{6580206F-E37C-4F38-988B-045D941E64D1}" srcOrd="0" destOrd="0" presId="urn:microsoft.com/office/officeart/2005/8/layout/matrix1"/>
    <dgm:cxn modelId="{E830DEC4-8CC9-498E-AF8A-D039F2EB486F}" type="presParOf" srcId="{6580206F-E37C-4F38-988B-045D941E64D1}" destId="{B48298E4-63AC-488F-8976-83D5063F22C2}" srcOrd="0" destOrd="0" presId="urn:microsoft.com/office/officeart/2005/8/layout/matrix1"/>
    <dgm:cxn modelId="{DB6D3899-F7E1-4861-9AD2-C8F5C2304F3C}" type="presParOf" srcId="{6580206F-E37C-4F38-988B-045D941E64D1}" destId="{1ED37AB6-9DF5-492D-BBC3-57C27D1000F8}" srcOrd="1" destOrd="0" presId="urn:microsoft.com/office/officeart/2005/8/layout/matrix1"/>
    <dgm:cxn modelId="{0C6AD1CA-8AC6-49ED-A73A-A2A34D4FFD52}" type="presParOf" srcId="{6580206F-E37C-4F38-988B-045D941E64D1}" destId="{16D2E687-866E-46FB-BAFD-2C232DB2D58A}" srcOrd="2" destOrd="0" presId="urn:microsoft.com/office/officeart/2005/8/layout/matrix1"/>
    <dgm:cxn modelId="{9F9D4BEF-CAC2-42B4-BF8E-1E70E2FDF6E8}" type="presParOf" srcId="{6580206F-E37C-4F38-988B-045D941E64D1}" destId="{1701E6DD-6614-4A5C-AA29-1CEB88739F0C}" srcOrd="3" destOrd="0" presId="urn:microsoft.com/office/officeart/2005/8/layout/matrix1"/>
    <dgm:cxn modelId="{6EA9197F-8E8D-4048-B91B-469AC921F3D5}" type="presParOf" srcId="{6580206F-E37C-4F38-988B-045D941E64D1}" destId="{C5963816-6CF0-4202-8EEF-DB3B5FD2477C}" srcOrd="4" destOrd="0" presId="urn:microsoft.com/office/officeart/2005/8/layout/matrix1"/>
    <dgm:cxn modelId="{0B329E95-D516-476D-86DC-1270E45F2D9E}" type="presParOf" srcId="{6580206F-E37C-4F38-988B-045D941E64D1}" destId="{1FEB2F2D-F907-4DF5-860F-E3F599FC805D}" srcOrd="5" destOrd="0" presId="urn:microsoft.com/office/officeart/2005/8/layout/matrix1"/>
    <dgm:cxn modelId="{E0E06981-830F-4321-9D13-D80AAD5AFFCC}" type="presParOf" srcId="{6580206F-E37C-4F38-988B-045D941E64D1}" destId="{90A872E6-CE24-403E-A477-BB4973D673A6}" srcOrd="6" destOrd="0" presId="urn:microsoft.com/office/officeart/2005/8/layout/matrix1"/>
    <dgm:cxn modelId="{70C0AA60-6E3C-4813-8B0B-A180504C8B86}" type="presParOf" srcId="{6580206F-E37C-4F38-988B-045D941E64D1}" destId="{9B4E4DC4-C0A8-4C30-9FC0-25D7704168C2}" srcOrd="7" destOrd="0" presId="urn:microsoft.com/office/officeart/2005/8/layout/matrix1"/>
    <dgm:cxn modelId="{FDD56BC4-B09D-4ECB-A28C-1AA1C981D10A}" type="presParOf" srcId="{E7D81695-F64D-4E6D-B82E-A93A93551058}" destId="{DDE049BB-D843-4144-961B-76EB8A4CC33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06F8E-742C-4F4A-BA11-8B04FD6E3C68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A08FB91-0B1D-44C6-ACE9-7B195550E762}">
      <dgm:prSet phldrT="[Texte]" custT="1"/>
      <dgm:spPr/>
      <dgm:t>
        <a:bodyPr/>
        <a:lstStyle/>
        <a:p>
          <a:r>
            <a:rPr lang="fr-FR" sz="1600" b="1" dirty="0" smtClean="0"/>
            <a:t>CANCERS</a:t>
          </a:r>
          <a:endParaRPr lang="fr-FR" sz="1600" b="1" dirty="0"/>
        </a:p>
      </dgm:t>
    </dgm:pt>
    <dgm:pt modelId="{21A53205-D1C4-47CA-AFC7-0354CD9F3B51}" type="parTrans" cxnId="{C1A11CA2-90F8-4EA7-8F3D-BBD0EDE4B520}">
      <dgm:prSet/>
      <dgm:spPr/>
      <dgm:t>
        <a:bodyPr/>
        <a:lstStyle/>
        <a:p>
          <a:endParaRPr lang="fr-FR" sz="1600"/>
        </a:p>
      </dgm:t>
    </dgm:pt>
    <dgm:pt modelId="{2923DB69-CBA3-42E7-AFB2-F0B08151E5F7}" type="sibTrans" cxnId="{C1A11CA2-90F8-4EA7-8F3D-BBD0EDE4B520}">
      <dgm:prSet/>
      <dgm:spPr/>
      <dgm:t>
        <a:bodyPr/>
        <a:lstStyle/>
        <a:p>
          <a:endParaRPr lang="fr-FR" sz="1600"/>
        </a:p>
      </dgm:t>
    </dgm:pt>
    <dgm:pt modelId="{9A83D6B7-5728-48B3-AED6-E318185CD8B7}">
      <dgm:prSet phldrT="[Texte]" custT="1"/>
      <dgm:spPr/>
      <dgm:t>
        <a:bodyPr/>
        <a:lstStyle/>
        <a:p>
          <a:r>
            <a:rPr lang="fr-FR" sz="1600" b="1" dirty="0" smtClean="0"/>
            <a:t>MORT EMBRYONNAIRE/ MALF.F</a:t>
          </a:r>
          <a:endParaRPr lang="fr-FR" sz="1600" b="1" dirty="0"/>
        </a:p>
      </dgm:t>
    </dgm:pt>
    <dgm:pt modelId="{FF6C27A1-EF6A-4A25-92A4-E38E33DB1EE8}" type="parTrans" cxnId="{3A0885DD-6DC5-48D5-9DEC-BDFBB41C797A}">
      <dgm:prSet/>
      <dgm:spPr/>
      <dgm:t>
        <a:bodyPr/>
        <a:lstStyle/>
        <a:p>
          <a:endParaRPr lang="fr-FR" sz="1600"/>
        </a:p>
      </dgm:t>
    </dgm:pt>
    <dgm:pt modelId="{C2B6B2B9-EDDF-4111-AD2C-113928076283}" type="sibTrans" cxnId="{3A0885DD-6DC5-48D5-9DEC-BDFBB41C797A}">
      <dgm:prSet/>
      <dgm:spPr/>
      <dgm:t>
        <a:bodyPr/>
        <a:lstStyle/>
        <a:p>
          <a:endParaRPr lang="fr-FR" sz="1600"/>
        </a:p>
      </dgm:t>
    </dgm:pt>
    <dgm:pt modelId="{8F96D02F-7B87-4FD0-BD15-A17CFB661466}">
      <dgm:prSet phldrT="[Texte]" custT="1"/>
      <dgm:spPr/>
      <dgm:t>
        <a:bodyPr/>
        <a:lstStyle/>
        <a:p>
          <a:r>
            <a:rPr lang="fr-FR" sz="1600" b="1" dirty="0" smtClean="0"/>
            <a:t>STÉRILITÉ</a:t>
          </a:r>
          <a:endParaRPr lang="fr-FR" sz="1600" b="1" dirty="0"/>
        </a:p>
      </dgm:t>
    </dgm:pt>
    <dgm:pt modelId="{C5FC691D-55E5-4D1A-AE52-D57133F986EA}" type="parTrans" cxnId="{7A193937-2F3C-4578-A68B-2CC572883E11}">
      <dgm:prSet/>
      <dgm:spPr/>
      <dgm:t>
        <a:bodyPr/>
        <a:lstStyle/>
        <a:p>
          <a:endParaRPr lang="fr-FR" sz="1600"/>
        </a:p>
      </dgm:t>
    </dgm:pt>
    <dgm:pt modelId="{83AAD5E4-B376-49FB-90F5-A41DE2F46792}" type="sibTrans" cxnId="{7A193937-2F3C-4578-A68B-2CC572883E11}">
      <dgm:prSet/>
      <dgm:spPr/>
      <dgm:t>
        <a:bodyPr/>
        <a:lstStyle/>
        <a:p>
          <a:endParaRPr lang="fr-FR" sz="1600"/>
        </a:p>
      </dgm:t>
    </dgm:pt>
    <dgm:pt modelId="{217CBC40-B743-4AE3-9D97-9D6611B435E3}">
      <dgm:prSet phldrT="[Texte]" custT="1"/>
      <dgm:spPr/>
      <dgm:t>
        <a:bodyPr/>
        <a:lstStyle/>
        <a:p>
          <a:r>
            <a:rPr lang="fr-FR" sz="1600" b="1" dirty="0" smtClean="0"/>
            <a:t>CECITE</a:t>
          </a:r>
          <a:endParaRPr lang="fr-FR" sz="1600" b="1" dirty="0"/>
        </a:p>
      </dgm:t>
    </dgm:pt>
    <dgm:pt modelId="{6C2DACBA-9899-41A8-9392-D75ABCE538CD}" type="parTrans" cxnId="{A0239A03-5CD5-4177-86B4-226866A9D6C7}">
      <dgm:prSet/>
      <dgm:spPr/>
      <dgm:t>
        <a:bodyPr/>
        <a:lstStyle/>
        <a:p>
          <a:endParaRPr lang="fr-FR" sz="1600"/>
        </a:p>
      </dgm:t>
    </dgm:pt>
    <dgm:pt modelId="{D64364BA-39BB-4F79-BC44-F8DDCC457C84}" type="sibTrans" cxnId="{A0239A03-5CD5-4177-86B4-226866A9D6C7}">
      <dgm:prSet/>
      <dgm:spPr/>
      <dgm:t>
        <a:bodyPr/>
        <a:lstStyle/>
        <a:p>
          <a:endParaRPr lang="fr-FR" sz="1600"/>
        </a:p>
      </dgm:t>
    </dgm:pt>
    <dgm:pt modelId="{93116C9F-C9C4-4491-8B75-C725F0AC8CBB}" type="pres">
      <dgm:prSet presAssocID="{F0B06F8E-742C-4F4A-BA11-8B04FD6E3C6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2BB6C0-2EBE-455E-9116-972F897478E7}" type="pres">
      <dgm:prSet presAssocID="{F0B06F8E-742C-4F4A-BA11-8B04FD6E3C68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0E7828-FED5-44A5-BE6D-120AA5668D1A}" type="pres">
      <dgm:prSet presAssocID="{F0B06F8E-742C-4F4A-BA11-8B04FD6E3C68}" presName="triangle2" presStyleLbl="node1" presStyleIdx="1" presStyleCnt="4" custScaleX="1210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90C3B9-7DAC-4DAF-A546-631E68B0822E}" type="pres">
      <dgm:prSet presAssocID="{F0B06F8E-742C-4F4A-BA11-8B04FD6E3C6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27042A-7DFD-4E27-958A-AA3308689601}" type="pres">
      <dgm:prSet presAssocID="{F0B06F8E-742C-4F4A-BA11-8B04FD6E3C68}" presName="triangle4" presStyleLbl="node1" presStyleIdx="3" presStyleCnt="4" custScaleX="108631" custLinFactNeighborX="1222" custLinFactNeighborY="-1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B7C6AA4-C041-4989-B613-194CD071DE30}" type="presOf" srcId="{8F96D02F-7B87-4FD0-BD15-A17CFB661466}" destId="{3F90C3B9-7DAC-4DAF-A546-631E68B0822E}" srcOrd="0" destOrd="0" presId="urn:microsoft.com/office/officeart/2005/8/layout/pyramid4"/>
    <dgm:cxn modelId="{A0239A03-5CD5-4177-86B4-226866A9D6C7}" srcId="{F0B06F8E-742C-4F4A-BA11-8B04FD6E3C68}" destId="{217CBC40-B743-4AE3-9D97-9D6611B435E3}" srcOrd="3" destOrd="0" parTransId="{6C2DACBA-9899-41A8-9392-D75ABCE538CD}" sibTransId="{D64364BA-39BB-4F79-BC44-F8DDCC457C84}"/>
    <dgm:cxn modelId="{6CEC0357-5582-4388-95C2-4791B9ED69B6}" type="presOf" srcId="{F0B06F8E-742C-4F4A-BA11-8B04FD6E3C68}" destId="{93116C9F-C9C4-4491-8B75-C725F0AC8CBB}" srcOrd="0" destOrd="0" presId="urn:microsoft.com/office/officeart/2005/8/layout/pyramid4"/>
    <dgm:cxn modelId="{3A0885DD-6DC5-48D5-9DEC-BDFBB41C797A}" srcId="{F0B06F8E-742C-4F4A-BA11-8B04FD6E3C68}" destId="{9A83D6B7-5728-48B3-AED6-E318185CD8B7}" srcOrd="1" destOrd="0" parTransId="{FF6C27A1-EF6A-4A25-92A4-E38E33DB1EE8}" sibTransId="{C2B6B2B9-EDDF-4111-AD2C-113928076283}"/>
    <dgm:cxn modelId="{4B2FC649-EAA0-464F-BA6D-C5DB56A6460C}" type="presOf" srcId="{9A83D6B7-5728-48B3-AED6-E318185CD8B7}" destId="{E10E7828-FED5-44A5-BE6D-120AA5668D1A}" srcOrd="0" destOrd="0" presId="urn:microsoft.com/office/officeart/2005/8/layout/pyramid4"/>
    <dgm:cxn modelId="{C1A11CA2-90F8-4EA7-8F3D-BBD0EDE4B520}" srcId="{F0B06F8E-742C-4F4A-BA11-8B04FD6E3C68}" destId="{3A08FB91-0B1D-44C6-ACE9-7B195550E762}" srcOrd="0" destOrd="0" parTransId="{21A53205-D1C4-47CA-AFC7-0354CD9F3B51}" sibTransId="{2923DB69-CBA3-42E7-AFB2-F0B08151E5F7}"/>
    <dgm:cxn modelId="{7A193937-2F3C-4578-A68B-2CC572883E11}" srcId="{F0B06F8E-742C-4F4A-BA11-8B04FD6E3C68}" destId="{8F96D02F-7B87-4FD0-BD15-A17CFB661466}" srcOrd="2" destOrd="0" parTransId="{C5FC691D-55E5-4D1A-AE52-D57133F986EA}" sibTransId="{83AAD5E4-B376-49FB-90F5-A41DE2F46792}"/>
    <dgm:cxn modelId="{78462BEB-2CE1-411A-BCD9-C525A2EDC39A}" type="presOf" srcId="{217CBC40-B743-4AE3-9D97-9D6611B435E3}" destId="{DB27042A-7DFD-4E27-958A-AA3308689601}" srcOrd="0" destOrd="0" presId="urn:microsoft.com/office/officeart/2005/8/layout/pyramid4"/>
    <dgm:cxn modelId="{DDD7127A-5E77-4863-ACD6-DD34E1BAD546}" type="presOf" srcId="{3A08FB91-0B1D-44C6-ACE9-7B195550E762}" destId="{4E2BB6C0-2EBE-455E-9116-972F897478E7}" srcOrd="0" destOrd="0" presId="urn:microsoft.com/office/officeart/2005/8/layout/pyramid4"/>
    <dgm:cxn modelId="{52C9B616-10DA-46C4-9751-55A055AEDF98}" type="presParOf" srcId="{93116C9F-C9C4-4491-8B75-C725F0AC8CBB}" destId="{4E2BB6C0-2EBE-455E-9116-972F897478E7}" srcOrd="0" destOrd="0" presId="urn:microsoft.com/office/officeart/2005/8/layout/pyramid4"/>
    <dgm:cxn modelId="{50A81EAC-7087-4597-9204-341F6306DE53}" type="presParOf" srcId="{93116C9F-C9C4-4491-8B75-C725F0AC8CBB}" destId="{E10E7828-FED5-44A5-BE6D-120AA5668D1A}" srcOrd="1" destOrd="0" presId="urn:microsoft.com/office/officeart/2005/8/layout/pyramid4"/>
    <dgm:cxn modelId="{530E5057-88AF-4E0F-B94B-E04B385FA729}" type="presParOf" srcId="{93116C9F-C9C4-4491-8B75-C725F0AC8CBB}" destId="{3F90C3B9-7DAC-4DAF-A546-631E68B0822E}" srcOrd="2" destOrd="0" presId="urn:microsoft.com/office/officeart/2005/8/layout/pyramid4"/>
    <dgm:cxn modelId="{520BAAE2-2FE9-41DD-AFF7-D0B725D97CF8}" type="presParOf" srcId="{93116C9F-C9C4-4491-8B75-C725F0AC8CBB}" destId="{DB27042A-7DFD-4E27-958A-AA330868960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709B48-9152-4B3E-B48C-15BDD048EAB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6D4B03-3BCE-48BF-901D-F3529968B472}">
      <dgm:prSet phldrT="[Texte]"/>
      <dgm:spPr/>
      <dgm:t>
        <a:bodyPr/>
        <a:lstStyle/>
        <a:p>
          <a:r>
            <a:rPr lang="fr-FR" dirty="0" smtClean="0"/>
            <a:t>RADIOPROTECTION</a:t>
          </a:r>
          <a:endParaRPr lang="fr-FR" dirty="0"/>
        </a:p>
      </dgm:t>
    </dgm:pt>
    <dgm:pt modelId="{ADDD86F4-5642-4BF5-ACBD-1CD86D1E9FEE}" type="parTrans" cxnId="{9AE10450-61B4-40B4-A479-F9F0A4612806}">
      <dgm:prSet/>
      <dgm:spPr/>
      <dgm:t>
        <a:bodyPr/>
        <a:lstStyle/>
        <a:p>
          <a:endParaRPr lang="fr-FR"/>
        </a:p>
      </dgm:t>
    </dgm:pt>
    <dgm:pt modelId="{7C7F38AC-2C89-419B-89EC-439A8445B1FB}" type="sibTrans" cxnId="{9AE10450-61B4-40B4-A479-F9F0A4612806}">
      <dgm:prSet/>
      <dgm:spPr/>
      <dgm:t>
        <a:bodyPr/>
        <a:lstStyle/>
        <a:p>
          <a:endParaRPr lang="fr-FR"/>
        </a:p>
      </dgm:t>
    </dgm:pt>
    <dgm:pt modelId="{180841B5-38E6-4E04-AF6D-401C8A486997}">
      <dgm:prSet phldrT="[Texte]" custT="1"/>
      <dgm:spPr/>
      <dgm:t>
        <a:bodyPr/>
        <a:lstStyle/>
        <a:p>
          <a:r>
            <a:rPr lang="fr-FR" sz="3200" dirty="0" smtClean="0"/>
            <a:t>SURVEILLANCE MEDICALE</a:t>
          </a:r>
          <a:endParaRPr lang="fr-FR" sz="3200" dirty="0"/>
        </a:p>
      </dgm:t>
    </dgm:pt>
    <dgm:pt modelId="{ED7A78B7-AC26-4C72-A346-530DB91BA75B}" type="parTrans" cxnId="{E16AC337-544F-4AA4-A525-4EA9E4BF2E83}">
      <dgm:prSet/>
      <dgm:spPr/>
      <dgm:t>
        <a:bodyPr/>
        <a:lstStyle/>
        <a:p>
          <a:endParaRPr lang="fr-FR"/>
        </a:p>
      </dgm:t>
    </dgm:pt>
    <dgm:pt modelId="{DCBE8116-2BA8-4693-9D16-4A73A7EF1FFC}" type="sibTrans" cxnId="{E16AC337-544F-4AA4-A525-4EA9E4BF2E83}">
      <dgm:prSet/>
      <dgm:spPr/>
      <dgm:t>
        <a:bodyPr/>
        <a:lstStyle/>
        <a:p>
          <a:endParaRPr lang="fr-FR"/>
        </a:p>
      </dgm:t>
    </dgm:pt>
    <dgm:pt modelId="{41838F7F-B268-4EE5-9F5A-DBF7DE264043}">
      <dgm:prSet phldrT="[Texte]" custT="1"/>
      <dgm:spPr/>
      <dgm:t>
        <a:bodyPr/>
        <a:lstStyle/>
        <a:p>
          <a:r>
            <a:rPr lang="fr-FR" sz="3200" b="1" dirty="0" smtClean="0"/>
            <a:t>PREVENTION TECHNIQUE</a:t>
          </a:r>
          <a:endParaRPr lang="fr-FR" sz="3200" b="1" dirty="0"/>
        </a:p>
      </dgm:t>
    </dgm:pt>
    <dgm:pt modelId="{0B6F2244-20DC-480C-8588-4F42E62C28ED}" type="parTrans" cxnId="{76F6B627-E895-427B-BEC8-52342AC0C16D}">
      <dgm:prSet/>
      <dgm:spPr/>
      <dgm:t>
        <a:bodyPr/>
        <a:lstStyle/>
        <a:p>
          <a:endParaRPr lang="fr-FR"/>
        </a:p>
      </dgm:t>
    </dgm:pt>
    <dgm:pt modelId="{017FE045-5C82-420A-948F-80EB46931331}" type="sibTrans" cxnId="{76F6B627-E895-427B-BEC8-52342AC0C16D}">
      <dgm:prSet/>
      <dgm:spPr/>
      <dgm:t>
        <a:bodyPr/>
        <a:lstStyle/>
        <a:p>
          <a:endParaRPr lang="fr-FR"/>
        </a:p>
      </dgm:t>
    </dgm:pt>
    <dgm:pt modelId="{A9887BDC-DBAD-4E58-AF30-0EA028CC641C}" type="pres">
      <dgm:prSet presAssocID="{96709B48-9152-4B3E-B48C-15BDD048EA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7336BA2-080A-496E-8578-786599796E8D}" type="pres">
      <dgm:prSet presAssocID="{DD6D4B03-3BCE-48BF-901D-F3529968B472}" presName="root" presStyleCnt="0"/>
      <dgm:spPr/>
    </dgm:pt>
    <dgm:pt modelId="{C30FD125-5147-4DBE-A798-FFF3B4C2B287}" type="pres">
      <dgm:prSet presAssocID="{DD6D4B03-3BCE-48BF-901D-F3529968B472}" presName="rootComposite" presStyleCnt="0"/>
      <dgm:spPr/>
    </dgm:pt>
    <dgm:pt modelId="{E690531F-4B48-40A1-A3F3-73002A71E574}" type="pres">
      <dgm:prSet presAssocID="{DD6D4B03-3BCE-48BF-901D-F3529968B472}" presName="rootText" presStyleLbl="node1" presStyleIdx="0" presStyleCnt="1" custScaleX="287954"/>
      <dgm:spPr/>
      <dgm:t>
        <a:bodyPr/>
        <a:lstStyle/>
        <a:p>
          <a:endParaRPr lang="fr-FR"/>
        </a:p>
      </dgm:t>
    </dgm:pt>
    <dgm:pt modelId="{B52A9903-87FD-482C-A239-321969E2DAA9}" type="pres">
      <dgm:prSet presAssocID="{DD6D4B03-3BCE-48BF-901D-F3529968B472}" presName="rootConnector" presStyleLbl="node1" presStyleIdx="0" presStyleCnt="1"/>
      <dgm:spPr/>
      <dgm:t>
        <a:bodyPr/>
        <a:lstStyle/>
        <a:p>
          <a:endParaRPr lang="fr-FR"/>
        </a:p>
      </dgm:t>
    </dgm:pt>
    <dgm:pt modelId="{AE4C2D5F-C876-4DA5-8326-AF80523848A6}" type="pres">
      <dgm:prSet presAssocID="{DD6D4B03-3BCE-48BF-901D-F3529968B472}" presName="childShape" presStyleCnt="0"/>
      <dgm:spPr/>
    </dgm:pt>
    <dgm:pt modelId="{281041F6-62F8-427B-B775-E1ADFC35FCF9}" type="pres">
      <dgm:prSet presAssocID="{ED7A78B7-AC26-4C72-A346-530DB91BA75B}" presName="Name13" presStyleLbl="parChTrans1D2" presStyleIdx="0" presStyleCnt="2"/>
      <dgm:spPr/>
      <dgm:t>
        <a:bodyPr/>
        <a:lstStyle/>
        <a:p>
          <a:endParaRPr lang="fr-FR"/>
        </a:p>
      </dgm:t>
    </dgm:pt>
    <dgm:pt modelId="{E1EB03B1-E07A-4218-9CF6-4B47C2FD6661}" type="pres">
      <dgm:prSet presAssocID="{180841B5-38E6-4E04-AF6D-401C8A486997}" presName="childText" presStyleLbl="bgAcc1" presStyleIdx="0" presStyleCnt="2" custScaleX="2738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230CBB-E413-4494-ABD4-4E09153D4ED9}" type="pres">
      <dgm:prSet presAssocID="{0B6F2244-20DC-480C-8588-4F42E62C28ED}" presName="Name13" presStyleLbl="parChTrans1D2" presStyleIdx="1" presStyleCnt="2"/>
      <dgm:spPr/>
      <dgm:t>
        <a:bodyPr/>
        <a:lstStyle/>
        <a:p>
          <a:endParaRPr lang="fr-FR"/>
        </a:p>
      </dgm:t>
    </dgm:pt>
    <dgm:pt modelId="{6EC690BC-B1E6-4BE1-9090-6EAC410CB10D}" type="pres">
      <dgm:prSet presAssocID="{41838F7F-B268-4EE5-9F5A-DBF7DE264043}" presName="childText" presStyleLbl="bgAcc1" presStyleIdx="1" presStyleCnt="2" custScaleX="278333" custLinFactNeighborX="-672" custLinFactNeighborY="-120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555032-96A8-4EE8-A10C-625E44DF3095}" type="presOf" srcId="{0B6F2244-20DC-480C-8588-4F42E62C28ED}" destId="{17230CBB-E413-4494-ABD4-4E09153D4ED9}" srcOrd="0" destOrd="0" presId="urn:microsoft.com/office/officeart/2005/8/layout/hierarchy3"/>
    <dgm:cxn modelId="{E16AC337-544F-4AA4-A525-4EA9E4BF2E83}" srcId="{DD6D4B03-3BCE-48BF-901D-F3529968B472}" destId="{180841B5-38E6-4E04-AF6D-401C8A486997}" srcOrd="0" destOrd="0" parTransId="{ED7A78B7-AC26-4C72-A346-530DB91BA75B}" sibTransId="{DCBE8116-2BA8-4693-9D16-4A73A7EF1FFC}"/>
    <dgm:cxn modelId="{76F6B627-E895-427B-BEC8-52342AC0C16D}" srcId="{DD6D4B03-3BCE-48BF-901D-F3529968B472}" destId="{41838F7F-B268-4EE5-9F5A-DBF7DE264043}" srcOrd="1" destOrd="0" parTransId="{0B6F2244-20DC-480C-8588-4F42E62C28ED}" sibTransId="{017FE045-5C82-420A-948F-80EB46931331}"/>
    <dgm:cxn modelId="{17A87015-96A3-4D09-A809-D8D955A2A3C5}" type="presOf" srcId="{ED7A78B7-AC26-4C72-A346-530DB91BA75B}" destId="{281041F6-62F8-427B-B775-E1ADFC35FCF9}" srcOrd="0" destOrd="0" presId="urn:microsoft.com/office/officeart/2005/8/layout/hierarchy3"/>
    <dgm:cxn modelId="{3B0863EE-265D-4B40-8161-148609C9AA01}" type="presOf" srcId="{DD6D4B03-3BCE-48BF-901D-F3529968B472}" destId="{B52A9903-87FD-482C-A239-321969E2DAA9}" srcOrd="1" destOrd="0" presId="urn:microsoft.com/office/officeart/2005/8/layout/hierarchy3"/>
    <dgm:cxn modelId="{D08C7526-155A-4ECD-8A31-CCAFBD4A4F06}" type="presOf" srcId="{96709B48-9152-4B3E-B48C-15BDD048EAB0}" destId="{A9887BDC-DBAD-4E58-AF30-0EA028CC641C}" srcOrd="0" destOrd="0" presId="urn:microsoft.com/office/officeart/2005/8/layout/hierarchy3"/>
    <dgm:cxn modelId="{0F267D50-36BB-47B1-82AE-92AB7541A65D}" type="presOf" srcId="{DD6D4B03-3BCE-48BF-901D-F3529968B472}" destId="{E690531F-4B48-40A1-A3F3-73002A71E574}" srcOrd="0" destOrd="0" presId="urn:microsoft.com/office/officeart/2005/8/layout/hierarchy3"/>
    <dgm:cxn modelId="{D85EB41E-EEE4-41AF-94C9-C528324C1022}" type="presOf" srcId="{41838F7F-B268-4EE5-9F5A-DBF7DE264043}" destId="{6EC690BC-B1E6-4BE1-9090-6EAC410CB10D}" srcOrd="0" destOrd="0" presId="urn:microsoft.com/office/officeart/2005/8/layout/hierarchy3"/>
    <dgm:cxn modelId="{B72D6948-BA99-4E22-8BDB-F3834A52DCD2}" type="presOf" srcId="{180841B5-38E6-4E04-AF6D-401C8A486997}" destId="{E1EB03B1-E07A-4218-9CF6-4B47C2FD6661}" srcOrd="0" destOrd="0" presId="urn:microsoft.com/office/officeart/2005/8/layout/hierarchy3"/>
    <dgm:cxn modelId="{9AE10450-61B4-40B4-A479-F9F0A4612806}" srcId="{96709B48-9152-4B3E-B48C-15BDD048EAB0}" destId="{DD6D4B03-3BCE-48BF-901D-F3529968B472}" srcOrd="0" destOrd="0" parTransId="{ADDD86F4-5642-4BF5-ACBD-1CD86D1E9FEE}" sibTransId="{7C7F38AC-2C89-419B-89EC-439A8445B1FB}"/>
    <dgm:cxn modelId="{60B1D19E-AC47-4F60-837E-239D914F5736}" type="presParOf" srcId="{A9887BDC-DBAD-4E58-AF30-0EA028CC641C}" destId="{F7336BA2-080A-496E-8578-786599796E8D}" srcOrd="0" destOrd="0" presId="urn:microsoft.com/office/officeart/2005/8/layout/hierarchy3"/>
    <dgm:cxn modelId="{0DBDDE97-7C9F-4C67-9B4E-CB3443ACB7A0}" type="presParOf" srcId="{F7336BA2-080A-496E-8578-786599796E8D}" destId="{C30FD125-5147-4DBE-A798-FFF3B4C2B287}" srcOrd="0" destOrd="0" presId="urn:microsoft.com/office/officeart/2005/8/layout/hierarchy3"/>
    <dgm:cxn modelId="{F75678F4-D71E-43A8-9E41-E3D93B21917A}" type="presParOf" srcId="{C30FD125-5147-4DBE-A798-FFF3B4C2B287}" destId="{E690531F-4B48-40A1-A3F3-73002A71E574}" srcOrd="0" destOrd="0" presId="urn:microsoft.com/office/officeart/2005/8/layout/hierarchy3"/>
    <dgm:cxn modelId="{EBA04FD4-344D-48A9-ACC1-C1DA3DDC5F5D}" type="presParOf" srcId="{C30FD125-5147-4DBE-A798-FFF3B4C2B287}" destId="{B52A9903-87FD-482C-A239-321969E2DAA9}" srcOrd="1" destOrd="0" presId="urn:microsoft.com/office/officeart/2005/8/layout/hierarchy3"/>
    <dgm:cxn modelId="{8BEFDF42-3AC9-4606-AEFA-15A60306055A}" type="presParOf" srcId="{F7336BA2-080A-496E-8578-786599796E8D}" destId="{AE4C2D5F-C876-4DA5-8326-AF80523848A6}" srcOrd="1" destOrd="0" presId="urn:microsoft.com/office/officeart/2005/8/layout/hierarchy3"/>
    <dgm:cxn modelId="{C4C2BDC7-7213-4627-992D-FBEF95E845CE}" type="presParOf" srcId="{AE4C2D5F-C876-4DA5-8326-AF80523848A6}" destId="{281041F6-62F8-427B-B775-E1ADFC35FCF9}" srcOrd="0" destOrd="0" presId="urn:microsoft.com/office/officeart/2005/8/layout/hierarchy3"/>
    <dgm:cxn modelId="{4CA809B9-66D7-45F1-B35B-C07A94E694A4}" type="presParOf" srcId="{AE4C2D5F-C876-4DA5-8326-AF80523848A6}" destId="{E1EB03B1-E07A-4218-9CF6-4B47C2FD6661}" srcOrd="1" destOrd="0" presId="urn:microsoft.com/office/officeart/2005/8/layout/hierarchy3"/>
    <dgm:cxn modelId="{4F1AC6BA-0FA9-4DC4-80C2-1EC8134CE758}" type="presParOf" srcId="{AE4C2D5F-C876-4DA5-8326-AF80523848A6}" destId="{17230CBB-E413-4494-ABD4-4E09153D4ED9}" srcOrd="2" destOrd="0" presId="urn:microsoft.com/office/officeart/2005/8/layout/hierarchy3"/>
    <dgm:cxn modelId="{AAC7051E-F8EE-440A-9ED2-29BDF947DC2C}" type="presParOf" srcId="{AE4C2D5F-C876-4DA5-8326-AF80523848A6}" destId="{6EC690BC-B1E6-4BE1-9090-6EAC410CB10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298E4-63AC-488F-8976-83D5063F22C2}">
      <dsp:nvSpPr>
        <dsp:cNvPr id="0" name=""/>
        <dsp:cNvSpPr/>
      </dsp:nvSpPr>
      <dsp:spPr>
        <a:xfrm rot="16200000">
          <a:off x="1157485" y="-1157485"/>
          <a:ext cx="1761728" cy="4076700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/>
            <a:t>Meilleure orientation de la stratégie thérapeutique </a:t>
          </a:r>
          <a:endParaRPr lang="fr-FR" sz="2300" b="1" kern="1200" dirty="0"/>
        </a:p>
      </dsp:txBody>
      <dsp:txXfrm rot="5400000">
        <a:off x="-1" y="1"/>
        <a:ext cx="4076700" cy="1321296"/>
      </dsp:txXfrm>
    </dsp:sp>
    <dsp:sp modelId="{16D2E687-866E-46FB-BAFD-2C232DB2D58A}">
      <dsp:nvSpPr>
        <dsp:cNvPr id="0" name=""/>
        <dsp:cNvSpPr/>
      </dsp:nvSpPr>
      <dsp:spPr>
        <a:xfrm>
          <a:off x="4076700" y="0"/>
          <a:ext cx="4076700" cy="1761728"/>
        </a:xfrm>
        <a:prstGeom prst="round1Rect">
          <a:avLst/>
        </a:prstGeom>
        <a:solidFill>
          <a:schemeClr val="accent1">
            <a:shade val="50000"/>
            <a:hueOff val="173080"/>
            <a:satOff val="-12641"/>
            <a:lumOff val="229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/>
            <a:t>Améliore l’évaluation de  l’efficacité des traitements</a:t>
          </a:r>
          <a:endParaRPr lang="fr-FR" sz="2300" b="1" kern="1200" dirty="0"/>
        </a:p>
      </dsp:txBody>
      <dsp:txXfrm>
        <a:off x="4076700" y="0"/>
        <a:ext cx="4076700" cy="1321296"/>
      </dsp:txXfrm>
    </dsp:sp>
    <dsp:sp modelId="{C5963816-6CF0-4202-8EEF-DB3B5FD2477C}">
      <dsp:nvSpPr>
        <dsp:cNvPr id="0" name=""/>
        <dsp:cNvSpPr/>
      </dsp:nvSpPr>
      <dsp:spPr>
        <a:xfrm rot="10800000">
          <a:off x="0" y="1761728"/>
          <a:ext cx="4076700" cy="1761728"/>
        </a:xfrm>
        <a:prstGeom prst="round1Rect">
          <a:avLst/>
        </a:prstGeom>
        <a:solidFill>
          <a:schemeClr val="accent1">
            <a:shade val="50000"/>
            <a:hueOff val="346160"/>
            <a:satOff val="-25283"/>
            <a:lumOff val="459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1"/>
              </a:solidFill>
            </a:rPr>
            <a:t>Radiothérapie du traitement des cancers avec taux de rémission de 80% (l’agence de sureté nucléaire ). </a:t>
          </a:r>
          <a:endParaRPr lang="fr-FR" sz="2300" b="1" kern="1200" dirty="0">
            <a:solidFill>
              <a:schemeClr val="tx1"/>
            </a:solidFill>
          </a:endParaRPr>
        </a:p>
      </dsp:txBody>
      <dsp:txXfrm rot="10800000">
        <a:off x="0" y="2202159"/>
        <a:ext cx="4076700" cy="1321296"/>
      </dsp:txXfrm>
    </dsp:sp>
    <dsp:sp modelId="{90A872E6-CE24-403E-A477-BB4973D673A6}">
      <dsp:nvSpPr>
        <dsp:cNvPr id="0" name=""/>
        <dsp:cNvSpPr/>
      </dsp:nvSpPr>
      <dsp:spPr>
        <a:xfrm rot="5400000">
          <a:off x="5234186" y="604242"/>
          <a:ext cx="1761728" cy="4076700"/>
        </a:xfrm>
        <a:prstGeom prst="round1Rect">
          <a:avLst/>
        </a:prstGeom>
        <a:solidFill>
          <a:schemeClr val="accent1">
            <a:shade val="50000"/>
            <a:hueOff val="173080"/>
            <a:satOff val="-12641"/>
            <a:lumOff val="229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/>
            <a:t>Permet des gestes thérapeutiques précis en chirurgie et   cancérologie</a:t>
          </a:r>
          <a:endParaRPr lang="fr-FR" sz="2300" b="1" kern="1200" dirty="0"/>
        </a:p>
      </dsp:txBody>
      <dsp:txXfrm rot="-5400000">
        <a:off x="4076700" y="2202159"/>
        <a:ext cx="4076700" cy="1321296"/>
      </dsp:txXfrm>
    </dsp:sp>
    <dsp:sp modelId="{DDE049BB-D843-4144-961B-76EB8A4CC33E}">
      <dsp:nvSpPr>
        <dsp:cNvPr id="0" name=""/>
        <dsp:cNvSpPr/>
      </dsp:nvSpPr>
      <dsp:spPr>
        <a:xfrm>
          <a:off x="2606825" y="1219199"/>
          <a:ext cx="2939749" cy="1085057"/>
        </a:xfrm>
        <a:prstGeom prst="roundRect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LES PROGRÈS DANS L’IMAGERIE MÉDICALE </a:t>
          </a:r>
          <a:endParaRPr lang="fr-FR" sz="2400" b="1" kern="1200" dirty="0"/>
        </a:p>
      </dsp:txBody>
      <dsp:txXfrm>
        <a:off x="2659793" y="1272167"/>
        <a:ext cx="2833813" cy="979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BB6C0-2EBE-455E-9116-972F897478E7}">
      <dsp:nvSpPr>
        <dsp:cNvPr id="0" name=""/>
        <dsp:cNvSpPr/>
      </dsp:nvSpPr>
      <dsp:spPr>
        <a:xfrm>
          <a:off x="1854823" y="0"/>
          <a:ext cx="1725724" cy="1725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CANCERS</a:t>
          </a:r>
          <a:endParaRPr lang="fr-FR" sz="1600" b="1" kern="1200" dirty="0"/>
        </a:p>
      </dsp:txBody>
      <dsp:txXfrm>
        <a:off x="2286254" y="862862"/>
        <a:ext cx="862862" cy="862862"/>
      </dsp:txXfrm>
    </dsp:sp>
    <dsp:sp modelId="{E10E7828-FED5-44A5-BE6D-120AA5668D1A}">
      <dsp:nvSpPr>
        <dsp:cNvPr id="0" name=""/>
        <dsp:cNvSpPr/>
      </dsp:nvSpPr>
      <dsp:spPr>
        <a:xfrm>
          <a:off x="810708" y="1725724"/>
          <a:ext cx="2088229" cy="1725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MORT EMBRYONNAIRE/ MALF.F</a:t>
          </a:r>
          <a:endParaRPr lang="fr-FR" sz="1600" b="1" kern="1200" dirty="0"/>
        </a:p>
      </dsp:txBody>
      <dsp:txXfrm>
        <a:off x="1332765" y="2588586"/>
        <a:ext cx="1044115" cy="862862"/>
      </dsp:txXfrm>
    </dsp:sp>
    <dsp:sp modelId="{3F90C3B9-7DAC-4DAF-A546-631E68B0822E}">
      <dsp:nvSpPr>
        <dsp:cNvPr id="0" name=""/>
        <dsp:cNvSpPr/>
      </dsp:nvSpPr>
      <dsp:spPr>
        <a:xfrm rot="10800000">
          <a:off x="1854823" y="1725724"/>
          <a:ext cx="1725724" cy="1725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STÉRILITÉ</a:t>
          </a:r>
          <a:endParaRPr lang="fr-FR" sz="1600" b="1" kern="1200" dirty="0"/>
        </a:p>
      </dsp:txBody>
      <dsp:txXfrm rot="10800000">
        <a:off x="2286254" y="1725724"/>
        <a:ext cx="862862" cy="862862"/>
      </dsp:txXfrm>
    </dsp:sp>
    <dsp:sp modelId="{DB27042A-7DFD-4E27-958A-AA3308689601}">
      <dsp:nvSpPr>
        <dsp:cNvPr id="0" name=""/>
        <dsp:cNvSpPr/>
      </dsp:nvSpPr>
      <dsp:spPr>
        <a:xfrm>
          <a:off x="2664300" y="1723256"/>
          <a:ext cx="1874671" cy="17257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CECITE</a:t>
          </a:r>
          <a:endParaRPr lang="fr-FR" sz="1600" b="1" kern="1200" dirty="0"/>
        </a:p>
      </dsp:txBody>
      <dsp:txXfrm>
        <a:off x="3132968" y="2586118"/>
        <a:ext cx="937335" cy="862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0531F-4B48-40A1-A3F3-73002A71E574}">
      <dsp:nvSpPr>
        <dsp:cNvPr id="0" name=""/>
        <dsp:cNvSpPr/>
      </dsp:nvSpPr>
      <dsp:spPr>
        <a:xfrm>
          <a:off x="1382686" y="1051"/>
          <a:ext cx="5388027" cy="935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400" kern="1200" dirty="0" smtClean="0"/>
            <a:t>RADIOPROTECTION</a:t>
          </a:r>
          <a:endParaRPr lang="fr-FR" sz="5400" kern="1200" dirty="0"/>
        </a:p>
      </dsp:txBody>
      <dsp:txXfrm>
        <a:off x="1410088" y="28453"/>
        <a:ext cx="5333223" cy="880766"/>
      </dsp:txXfrm>
    </dsp:sp>
    <dsp:sp modelId="{281041F6-62F8-427B-B775-E1ADFC35FCF9}">
      <dsp:nvSpPr>
        <dsp:cNvPr id="0" name=""/>
        <dsp:cNvSpPr/>
      </dsp:nvSpPr>
      <dsp:spPr>
        <a:xfrm>
          <a:off x="1921489" y="936621"/>
          <a:ext cx="538802" cy="701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678"/>
              </a:lnTo>
              <a:lnTo>
                <a:pt x="538802" y="7016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B03B1-E07A-4218-9CF6-4B47C2FD6661}">
      <dsp:nvSpPr>
        <dsp:cNvPr id="0" name=""/>
        <dsp:cNvSpPr/>
      </dsp:nvSpPr>
      <dsp:spPr>
        <a:xfrm>
          <a:off x="2460291" y="1170514"/>
          <a:ext cx="4099596" cy="935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SURVEILLANCE MEDICALE</a:t>
          </a:r>
          <a:endParaRPr lang="fr-FR" sz="3200" kern="1200" dirty="0"/>
        </a:p>
      </dsp:txBody>
      <dsp:txXfrm>
        <a:off x="2487693" y="1197916"/>
        <a:ext cx="4044792" cy="880766"/>
      </dsp:txXfrm>
    </dsp:sp>
    <dsp:sp modelId="{17230CBB-E413-4494-ABD4-4E09153D4ED9}">
      <dsp:nvSpPr>
        <dsp:cNvPr id="0" name=""/>
        <dsp:cNvSpPr/>
      </dsp:nvSpPr>
      <dsp:spPr>
        <a:xfrm>
          <a:off x="1921489" y="936621"/>
          <a:ext cx="528743" cy="1758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8480"/>
              </a:lnTo>
              <a:lnTo>
                <a:pt x="528743" y="17584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690BC-B1E6-4BE1-9090-6EAC410CB10D}">
      <dsp:nvSpPr>
        <dsp:cNvPr id="0" name=""/>
        <dsp:cNvSpPr/>
      </dsp:nvSpPr>
      <dsp:spPr>
        <a:xfrm>
          <a:off x="2450232" y="2227316"/>
          <a:ext cx="4166403" cy="935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PREVENTION TECHNIQUE</a:t>
          </a:r>
          <a:endParaRPr lang="fr-FR" sz="3200" b="1" kern="1200" dirty="0"/>
        </a:p>
      </dsp:txBody>
      <dsp:txXfrm>
        <a:off x="2477634" y="2254718"/>
        <a:ext cx="4111599" cy="880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0.18571</cdr:x>
      <cdr:y>0.91035</cdr:y>
    </cdr:from>
    <cdr:to>
      <cdr:x>0.60518</cdr:x>
      <cdr:y>0.98621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14128" y="3015408"/>
          <a:ext cx="3420152" cy="25127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0.00912</cdr:x>
      <cdr:y>0.85409</cdr:y>
    </cdr:from>
    <cdr:to>
      <cdr:x>0.98474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6200" y="2882221"/>
          <a:ext cx="8153400" cy="49237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A8ADFD5B-A66C-449C-B6E8-FB716D07777D}" type="datetimeFigureOut">
              <a:pPr/>
              <a:t>06/04/2015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CA5D3BF3-D352-46FC-8343-31F56E6730EA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93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94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05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04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fr-F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fr-F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A7E832AB-DD2C-4367-A356-993290EF3835}" type="datetime1">
              <a:rPr kumimoji="0" lang="fr-FR" smtClean="0">
                <a:solidFill>
                  <a:srgbClr val="FFFFFF"/>
                </a:solidFill>
              </a:rPr>
              <a:t>06/04/2015</a:t>
            </a:fld>
            <a:endParaRPr kumimoji="0"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fr-FR" cap="all" baseline="0"/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fr-F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fr-F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C8ACA-6021-43F8-A019-48E781CEE2D9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fr-F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2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94033CB-8D98-4A28-BF6B-C11FF2F8F16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fr-FR"/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9F2766D-E108-49DA-B955-148B27193D05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FB411-91AC-4567-9836-BD297BEDEC72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AEE08F-7A33-4BBC-A3A3-DF8F8E7CF55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fr-FR" sz="4200" b="0"/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B2D39-AB21-4214-8B95-446302AD2D70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fr-FR" sz="1800"/>
            </a:lvl1pPr>
            <a:lvl2pPr eaLnBrk="1" latinLnBrk="0" hangingPunct="1">
              <a:buNone/>
              <a:defRPr kumimoji="0" lang="fr-FR" sz="1200"/>
            </a:lvl2pPr>
            <a:lvl3pPr eaLnBrk="1" latinLnBrk="0" hangingPunct="1">
              <a:buNone/>
              <a:defRPr kumimoji="0" lang="fr-FR" sz="1000"/>
            </a:lvl3pPr>
            <a:lvl4pPr eaLnBrk="1" latinLnBrk="0" hangingPunct="1">
              <a:buNone/>
              <a:defRPr kumimoji="0" lang="fr-FR" sz="900"/>
            </a:lvl4pPr>
            <a:lvl5pPr eaLnBrk="1" latinLnBrk="0" hangingPunct="1"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fr-FR"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fr-FR" sz="1700"/>
            </a:lvl1pPr>
            <a:lvl2pPr eaLnBrk="1" latinLnBrk="0" hangingPunct="1">
              <a:buFontTx/>
              <a:buNone/>
              <a:defRPr kumimoji="0" lang="fr-FR" sz="1200"/>
            </a:lvl2pPr>
            <a:lvl3pPr eaLnBrk="1" latinLnBrk="0" hangingPunct="1">
              <a:buFontTx/>
              <a:buNone/>
              <a:defRPr kumimoji="0" lang="fr-FR" sz="1000"/>
            </a:lvl3pPr>
            <a:lvl4pPr eaLnBrk="1" latinLnBrk="0" hangingPunct="1">
              <a:buFontTx/>
              <a:buNone/>
              <a:defRPr kumimoji="0" lang="fr-FR" sz="900"/>
            </a:lvl4pPr>
            <a:lvl5pPr eaLnBrk="1" latinLnBrk="0" hangingPunct="1">
              <a:buFontTx/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fr-F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68BB96B5-34FD-42B1-9193-B2E08F9E6BE4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fr-FR" sz="2800"/>
            </a:lvl1pPr>
            <a:extLst/>
          </a:lstStyle>
          <a:p>
            <a:pPr algn="ctr"/>
            <a:fld id="{8F82E0A0-C266-4798-8C8F-B9F91E9DA37E}" type="slidenum">
              <a:rPr kumimoji="0" lang="fr-FR" sz="28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fld id="{6712A929-28D4-494A-BF8D-E07A6F2CFA18}" type="datetime1">
              <a:rPr lang="fr-FR" smtClean="0"/>
              <a:t>06/04/2015</a:t>
            </a:fld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fr-F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lang="fr-F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84976" cy="2038350"/>
          </a:xfrm>
        </p:spPr>
        <p:txBody>
          <a:bodyPr>
            <a:noAutofit/>
          </a:bodyPr>
          <a:lstStyle>
            <a:extLst/>
          </a:lstStyle>
          <a:p>
            <a:r>
              <a:rPr lang="fr-FR" sz="3200" b="1" dirty="0" smtClean="0"/>
              <a:t>Pratique </a:t>
            </a:r>
            <a:r>
              <a:rPr lang="fr-FR" sz="3200" b="1" dirty="0"/>
              <a:t>de la radioprotection dans les hôpitaux publics à Abidjan : Moyens techniques et niveau de connaissance du </a:t>
            </a:r>
            <a:r>
              <a:rPr lang="fr-FR" sz="3200" b="1" dirty="0" smtClean="0"/>
              <a:t>DATR</a:t>
            </a:r>
            <a:endParaRPr lang="fr-FR" sz="3200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51520" y="3291830"/>
            <a:ext cx="8280920" cy="936104"/>
          </a:xfrm>
        </p:spPr>
        <p:txBody>
          <a:bodyPr>
            <a:normAutofit fontScale="85000" lnSpcReduction="10000"/>
          </a:bodyPr>
          <a:lstStyle>
            <a:extLst/>
          </a:lstStyle>
          <a:p>
            <a:r>
              <a:rPr lang="fr-FR" b="1" dirty="0"/>
              <a:t>Tchicaya AF</a:t>
            </a:r>
            <a:r>
              <a:rPr lang="fr-FR" dirty="0"/>
              <a:t>, </a:t>
            </a:r>
            <a:r>
              <a:rPr lang="fr-FR" dirty="0" err="1"/>
              <a:t>Afane</a:t>
            </a:r>
            <a:r>
              <a:rPr lang="fr-FR" dirty="0"/>
              <a:t> LCR , </a:t>
            </a:r>
            <a:r>
              <a:rPr lang="fr-FR" dirty="0" err="1"/>
              <a:t>Aka</a:t>
            </a:r>
            <a:r>
              <a:rPr lang="fr-FR" dirty="0"/>
              <a:t> INA, </a:t>
            </a:r>
            <a:r>
              <a:rPr lang="fr-FR" dirty="0" err="1"/>
              <a:t>Wognin</a:t>
            </a:r>
            <a:r>
              <a:rPr lang="fr-FR" dirty="0"/>
              <a:t> SB, </a:t>
            </a:r>
            <a:r>
              <a:rPr lang="fr-FR" dirty="0" err="1"/>
              <a:t>Guiégui</a:t>
            </a:r>
            <a:r>
              <a:rPr lang="fr-FR" dirty="0"/>
              <a:t> CP, Kouassi YM, Bonny </a:t>
            </a:r>
            <a:r>
              <a:rPr lang="fr-FR" dirty="0" smtClean="0"/>
              <a:t>JS</a:t>
            </a:r>
            <a:endParaRPr lang="fr-FR" dirty="0"/>
          </a:p>
          <a:p>
            <a:r>
              <a:rPr lang="fr-FR" sz="2400" dirty="0"/>
              <a:t>Service de Médecine du Travail et Pathologie Professionnelle, CHU de Yopougon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RESULTATS (2):</a:t>
            </a:r>
            <a:r>
              <a:rPr lang="fr-FR" b="1" dirty="0"/>
              <a:t> </a:t>
            </a:r>
            <a:r>
              <a:rPr lang="fr-FR" sz="3200" dirty="0" smtClean="0">
                <a:solidFill>
                  <a:srgbClr val="002060"/>
                </a:solidFill>
              </a:rPr>
              <a:t>Niveau </a:t>
            </a:r>
            <a:r>
              <a:rPr lang="fr-FR" sz="3200" dirty="0">
                <a:solidFill>
                  <a:srgbClr val="002060"/>
                </a:solidFill>
              </a:rPr>
              <a:t>d</a:t>
            </a:r>
            <a:r>
              <a:rPr lang="fr-FR" sz="3200" dirty="0" smtClean="0">
                <a:solidFill>
                  <a:srgbClr val="002060"/>
                </a:solidFill>
              </a:rPr>
              <a:t>e connaissance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4497-B832-4A62-B30D-2C0A68802313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10</a:t>
            </a:fld>
            <a:endParaRPr kumimoji="0"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7544284"/>
              </p:ext>
            </p:extLst>
          </p:nvPr>
        </p:nvGraphicFramePr>
        <p:xfrm>
          <a:off x="533400" y="1429407"/>
          <a:ext cx="8357120" cy="325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3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797456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b="1" dirty="0"/>
              <a:t>Tableau </a:t>
            </a:r>
            <a:r>
              <a:rPr lang="fr-FR" sz="2000" b="1" dirty="0" smtClean="0"/>
              <a:t>I </a:t>
            </a:r>
            <a:r>
              <a:rPr lang="fr-FR" sz="2000" dirty="0"/>
              <a:t>: Evaluation de la connaissance des risques liés aux </a:t>
            </a:r>
            <a:r>
              <a:rPr lang="fr-FR" sz="2000" dirty="0" smtClean="0"/>
              <a:t>RI</a:t>
            </a:r>
          </a:p>
          <a:p>
            <a:pPr marL="0" indent="0">
              <a:buNone/>
            </a:pPr>
            <a:endParaRPr lang="fr-FR" sz="2000" b="1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11</a:t>
            </a:fld>
            <a:endParaRPr kumimoji="0"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64554"/>
              </p:ext>
            </p:extLst>
          </p:nvPr>
        </p:nvGraphicFramePr>
        <p:xfrm>
          <a:off x="609600" y="1743848"/>
          <a:ext cx="8229601" cy="3321667"/>
        </p:xfrm>
        <a:graphic>
          <a:graphicData uri="http://schemas.openxmlformats.org/drawingml/2006/table">
            <a:tbl>
              <a:tblPr firstRow="1" firstCol="1" bandRow="1"/>
              <a:tblGrid>
                <a:gridCol w="1517521"/>
                <a:gridCol w="1180389"/>
                <a:gridCol w="1187182"/>
                <a:gridCol w="1187182"/>
                <a:gridCol w="1055556"/>
                <a:gridCol w="1055556"/>
                <a:gridCol w="1046215"/>
              </a:tblGrid>
              <a:tr h="395854">
                <a:tc rowSpan="2"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Risques liés aux RI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Centres </a:t>
                      </a:r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hospitaliers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04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 de Cardiologie</a:t>
                      </a: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Hôpital Militaire d'Abidjan</a:t>
                      </a: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CHU de </a:t>
                      </a:r>
                      <a:r>
                        <a:rPr kumimoji="0" lang="fr-FR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Cocody</a:t>
                      </a:r>
                      <a:endParaRPr kumimoji="0" lang="fr-FR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CHU de Yopougon</a:t>
                      </a: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CHU de Treichville</a:t>
                      </a:r>
                    </a:p>
                  </a:txBody>
                  <a:tcPr marL="42870" marR="4287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Cancer</a:t>
                      </a:r>
                    </a:p>
                  </a:txBody>
                  <a:tcPr marL="42870" marR="428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920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sais pas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Maladie hématologique</a:t>
                      </a:r>
                    </a:p>
                  </a:txBody>
                  <a:tcPr marL="42870" marR="428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sais pas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Maladie dermatologique</a:t>
                      </a:r>
                    </a:p>
                  </a:txBody>
                  <a:tcPr marL="42870" marR="428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sais pas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 row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Stérilité</a:t>
                      </a:r>
                    </a:p>
                  </a:txBody>
                  <a:tcPr marL="42870" marR="4287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3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53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sais pas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2870" marR="4287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6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22784"/>
            <a:ext cx="8153400" cy="581432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Tableau 2: </a:t>
            </a:r>
            <a:r>
              <a:rPr lang="fr-FR" sz="2800" dirty="0" smtClean="0"/>
              <a:t>Connaissance des moyens de protection individuels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12</a:t>
            </a:fld>
            <a:endParaRPr kumimoji="0"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73102"/>
              </p:ext>
            </p:extLst>
          </p:nvPr>
        </p:nvGraphicFramePr>
        <p:xfrm>
          <a:off x="609600" y="1352550"/>
          <a:ext cx="7922838" cy="3712755"/>
        </p:xfrm>
        <a:graphic>
          <a:graphicData uri="http://schemas.openxmlformats.org/drawingml/2006/table">
            <a:tbl>
              <a:tblPr firstRow="1" firstCol="1" bandRow="1"/>
              <a:tblGrid>
                <a:gridCol w="1367409"/>
                <a:gridCol w="1226837"/>
                <a:gridCol w="504056"/>
                <a:gridCol w="1514888"/>
                <a:gridCol w="1103216"/>
                <a:gridCol w="1103216"/>
                <a:gridCol w="1103216"/>
              </a:tblGrid>
              <a:tr h="188741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Centres hospitaliers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2607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HMA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de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Cocody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de Yopougon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 de Treichville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Tabliers de 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plomb  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Gants plombés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C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ne sais pas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Coquille plombée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5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3BC"/>
                    </a:solidFill>
                  </a:tcPr>
                </a:tc>
              </a:tr>
              <a:tr h="1885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ne sais pas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7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Lunettes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anti-X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ne sais 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Chaussures de sécurité   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ne sais pas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5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strike="sngStrike" dirty="0" smtClean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LAIT</a:t>
                      </a:r>
                      <a:endParaRPr lang="fr-FR" sz="1100" b="1" strike="sngStrik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403152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85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ne sais pas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84807"/>
                          </a:solidFill>
                          <a:effectLst/>
                          <a:latin typeface="Agency FB" panose="020B05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12" marR="367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9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95486"/>
            <a:ext cx="8153400" cy="5040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RÉSULTATS: Connaissance des EIP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6B16-D9D8-4D6B-AF94-3698669EE782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13</a:t>
            </a:fld>
            <a:endParaRPr kumimoji="0" lang="fr-FR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232009"/>
              </p:ext>
            </p:extLst>
          </p:nvPr>
        </p:nvGraphicFramePr>
        <p:xfrm>
          <a:off x="683568" y="1352550"/>
          <a:ext cx="7920880" cy="373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82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RÉSULTATS: Utilisation des EIP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739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u="sng" dirty="0" smtClean="0"/>
              <a:t>Fig.4</a:t>
            </a:r>
            <a:r>
              <a:rPr lang="fr-FR" sz="2400" dirty="0" smtClean="0"/>
              <a:t>: Fréquence d’utilisation des EIP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B416-FCCD-48DF-9FD8-E0C93DE6659C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14</a:t>
            </a:fld>
            <a:endParaRPr kumimoji="0"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2125646661"/>
              </p:ext>
            </p:extLst>
          </p:nvPr>
        </p:nvGraphicFramePr>
        <p:xfrm>
          <a:off x="683568" y="1563638"/>
          <a:ext cx="7632848" cy="299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8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6534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RÉSULTATS: Radioprotection collective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607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1-Matériel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u="sng" dirty="0" smtClean="0"/>
              <a:t>Fig.5</a:t>
            </a:r>
            <a:r>
              <a:rPr lang="fr-FR" sz="2400" dirty="0"/>
              <a:t> : Connaissance </a:t>
            </a:r>
            <a:r>
              <a:rPr lang="fr-FR" sz="2400" dirty="0" smtClean="0"/>
              <a:t>du dispositif d’arrêt d’urgence</a:t>
            </a:r>
            <a:endParaRPr lang="fr-FR" sz="2400" b="1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2723-175C-45D6-A4FC-D66B8F98A02E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15</a:t>
            </a:fld>
            <a:endParaRPr kumimoji="0"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155257187"/>
              </p:ext>
            </p:extLst>
          </p:nvPr>
        </p:nvGraphicFramePr>
        <p:xfrm>
          <a:off x="755576" y="1851670"/>
          <a:ext cx="7344816" cy="260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8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16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379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2- Formation sur les RI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Fig.6. Répartition du personnel DATR en fonction de la formation sur </a:t>
            </a:r>
            <a:r>
              <a:rPr lang="fr-FR" sz="2400" dirty="0"/>
              <a:t>les RI</a:t>
            </a:r>
            <a:endParaRPr lang="fr-FR" sz="2400" b="1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2483274177"/>
              </p:ext>
            </p:extLst>
          </p:nvPr>
        </p:nvGraphicFramePr>
        <p:xfrm>
          <a:off x="622542" y="1707654"/>
          <a:ext cx="7045802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5814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RÉSULTATS: Radioprotection collective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9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17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4514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000" b="1" dirty="0"/>
              <a:t>3-</a:t>
            </a:r>
            <a:r>
              <a:rPr lang="fr-FR" sz="2000" b="1" dirty="0"/>
              <a:t>Existence des indicateurs de </a:t>
            </a:r>
            <a:r>
              <a:rPr lang="fr-FR" sz="2000" b="1" dirty="0" smtClean="0"/>
              <a:t>danger</a:t>
            </a:r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 smtClean="0"/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 smtClean="0"/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 smtClean="0"/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fr-FR" sz="2000" b="1" i="1" u="sng" dirty="0" smtClean="0"/>
              <a:t>Fig.7:</a:t>
            </a:r>
            <a:r>
              <a:rPr lang="fr-FR" sz="2000" i="1" dirty="0" smtClean="0"/>
              <a:t> Distribution des enquêtés selon la connaissance des indicateurs </a:t>
            </a:r>
            <a:r>
              <a:rPr lang="fr-FR" sz="2000" i="1" dirty="0"/>
              <a:t>de danger</a:t>
            </a:r>
            <a:endParaRPr lang="fr-FR" sz="2000" b="1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123478"/>
            <a:ext cx="8153400" cy="6534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RÉSULTATS: Radioprotection collective</a:t>
            </a:r>
            <a:endParaRPr lang="fr-FR" dirty="0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1387768164"/>
              </p:ext>
            </p:extLst>
          </p:nvPr>
        </p:nvGraphicFramePr>
        <p:xfrm>
          <a:off x="609600" y="1707654"/>
          <a:ext cx="72747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6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18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607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4-Indicateur de danger: les pictogrammes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i="1" dirty="0" smtClean="0"/>
          </a:p>
          <a:p>
            <a:pPr marL="0" indent="0">
              <a:buNone/>
            </a:pPr>
            <a:r>
              <a:rPr lang="fr-FR" sz="2000" u="sng" dirty="0" smtClean="0"/>
              <a:t>Fig.8</a:t>
            </a:r>
            <a:r>
              <a:rPr lang="fr-FR" sz="2000" dirty="0" smtClean="0"/>
              <a:t>: Connaissance de l’existence de pictogramme</a:t>
            </a:r>
            <a:endParaRPr lang="fr-FR" sz="2000" b="1" dirty="0"/>
          </a:p>
          <a:p>
            <a:pPr marL="0" indent="0">
              <a:buNone/>
            </a:pPr>
            <a:endParaRPr lang="fr-FR" sz="2000" dirty="0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826735039"/>
              </p:ext>
            </p:extLst>
          </p:nvPr>
        </p:nvGraphicFramePr>
        <p:xfrm>
          <a:off x="827584" y="1779662"/>
          <a:ext cx="76328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1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19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523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400" dirty="0" smtClean="0"/>
              <a:t>4-Signaux lumineux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Fig.9 </a:t>
            </a:r>
            <a:r>
              <a:rPr lang="fr-FR" sz="2400" dirty="0"/>
              <a:t>: </a:t>
            </a:r>
            <a:r>
              <a:rPr lang="fr-FR" sz="2400" dirty="0" smtClean="0"/>
              <a:t>Répartition des enquêtés selon la connaissance des signaux lumineux</a:t>
            </a:r>
            <a:endParaRPr lang="fr-FR" sz="2400" b="1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43204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RÉSULTATS: Radioprotection collective</a:t>
            </a:r>
            <a:endParaRPr lang="fr-FR" dirty="0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1596159255"/>
              </p:ext>
            </p:extLst>
          </p:nvPr>
        </p:nvGraphicFramePr>
        <p:xfrm>
          <a:off x="827584" y="1635646"/>
          <a:ext cx="67687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40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(1)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67913093"/>
              </p:ext>
            </p:extLst>
          </p:nvPr>
        </p:nvGraphicFramePr>
        <p:xfrm>
          <a:off x="609600" y="1352550"/>
          <a:ext cx="8153400" cy="3523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9B5B-2653-4CA4-A72B-C8CA9AE10C3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2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5649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20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33375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Les conditions de travail exposent le personnel DATR aux RI; 52% (31) ont une exposition de plus de 10 ans. Les principaux risques pour la santé sont connus</a:t>
            </a:r>
            <a:r>
              <a:rPr lang="fr-FR" dirty="0"/>
              <a:t> </a:t>
            </a:r>
            <a:r>
              <a:rPr lang="fr-FR" dirty="0" smtClean="0"/>
              <a:t>et sont dominés par les cancers. La gravité de ce risque contraste avec le faible niveau de protection.</a:t>
            </a:r>
          </a:p>
          <a:p>
            <a:pPr marL="0" indent="0">
              <a:buNone/>
            </a:pPr>
            <a:r>
              <a:rPr lang="fr-FR" dirty="0" smtClean="0"/>
              <a:t>La dotation suffisante en EIP, la sensibilisation au port régulier des équipements existants participerait à la réduction du risque d’exposition aux RI.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23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21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8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29AA-DE5E-4844-9FFF-BF2514EF7FD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22</a:t>
            </a:fld>
            <a:endParaRPr kumimoji="0"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8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droite 7"/>
          <p:cNvSpPr/>
          <p:nvPr/>
        </p:nvSpPr>
        <p:spPr>
          <a:xfrm>
            <a:off x="609600" y="2787774"/>
            <a:ext cx="525854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 Malgré ses AVANTAGES +++</a:t>
            </a:r>
          </a:p>
          <a:p>
            <a:pPr marL="0" indent="0">
              <a:buNone/>
            </a:pPr>
            <a:endParaRPr lang="fr-FR" sz="3200" b="1" dirty="0" smtClean="0"/>
          </a:p>
          <a:p>
            <a:endParaRPr lang="fr-FR" sz="3200" b="1" dirty="0"/>
          </a:p>
          <a:p>
            <a:pPr marL="0" indent="0">
              <a:buNone/>
            </a:pPr>
            <a:r>
              <a:rPr lang="fr-FR" sz="3200" b="1" dirty="0" smtClean="0">
                <a:solidFill>
                  <a:srgbClr val="FFC000"/>
                </a:solidFill>
              </a:rPr>
              <a:t>En dehors des règles de prévention</a:t>
            </a:r>
          </a:p>
          <a:p>
            <a:endParaRPr lang="fr-FR" sz="3200" b="1" dirty="0" smtClean="0">
              <a:solidFill>
                <a:srgbClr val="FFC000"/>
              </a:solidFill>
            </a:endParaRPr>
          </a:p>
          <a:p>
            <a:endParaRPr lang="fr-FR" sz="3200" b="1" dirty="0"/>
          </a:p>
          <a:p>
            <a:endParaRPr lang="fr-FR" sz="32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3400" y="4551358"/>
            <a:ext cx="2667000" cy="273844"/>
          </a:xfrm>
        </p:spPr>
        <p:txBody>
          <a:bodyPr/>
          <a:lstStyle/>
          <a:p>
            <a:fld id="{8298F4D1-7C53-47D3-8C82-4A647DF74FDD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3</a:t>
            </a:fld>
            <a:endParaRPr kumimoji="0" lang="fr-FR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945627417"/>
              </p:ext>
            </p:extLst>
          </p:nvPr>
        </p:nvGraphicFramePr>
        <p:xfrm>
          <a:off x="4499992" y="1306864"/>
          <a:ext cx="5328592" cy="345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30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797456"/>
          </a:xfrm>
        </p:spPr>
        <p:txBody>
          <a:bodyPr/>
          <a:lstStyle/>
          <a:p>
            <a:r>
              <a:rPr lang="fr-FR" dirty="0" smtClean="0"/>
              <a:t>INTRODUCTION (1): </a:t>
            </a:r>
            <a:r>
              <a:rPr lang="fr-FR" sz="3600" dirty="0" smtClean="0">
                <a:solidFill>
                  <a:srgbClr val="002060"/>
                </a:solidFill>
              </a:rPr>
              <a:t>INTÉRÊT=</a:t>
            </a:r>
            <a:r>
              <a:rPr lang="fr-FR" sz="3200" b="1" dirty="0" smtClean="0">
                <a:solidFill>
                  <a:srgbClr val="002060"/>
                </a:solidFill>
              </a:rPr>
              <a:t>PRÉVENTION</a:t>
            </a:r>
            <a:endParaRPr lang="fr-FR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2828406"/>
              </p:ext>
            </p:extLst>
          </p:nvPr>
        </p:nvGraphicFramePr>
        <p:xfrm>
          <a:off x="609600" y="1352550"/>
          <a:ext cx="8153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1419-66DB-4849-9D2C-3F7902B045C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4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7828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426896" cy="345144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3200" b="1" dirty="0" smtClean="0">
                <a:solidFill>
                  <a:srgbClr val="002060"/>
                </a:solidFill>
              </a:rPr>
              <a:t>1-</a:t>
            </a:r>
            <a:r>
              <a:rPr lang="fr-FR" sz="3200" b="1" dirty="0">
                <a:solidFill>
                  <a:srgbClr val="002060"/>
                </a:solidFill>
              </a:rPr>
              <a:t>Evaluer</a:t>
            </a:r>
            <a:r>
              <a:rPr lang="fr-FR" dirty="0"/>
              <a:t> </a:t>
            </a:r>
            <a:r>
              <a:rPr lang="fr-FR" sz="3200" b="1" dirty="0"/>
              <a:t>le niveau de connaissance des travailleurs DATR relativement aux effets des </a:t>
            </a:r>
            <a:r>
              <a:rPr lang="fr-FR" sz="3200" b="1" dirty="0" smtClean="0"/>
              <a:t>RI</a:t>
            </a:r>
            <a:r>
              <a:rPr lang="fr-FR" dirty="0"/>
              <a:t> </a:t>
            </a:r>
            <a:r>
              <a:rPr lang="fr-FR" dirty="0" smtClean="0"/>
              <a:t>;</a:t>
            </a:r>
          </a:p>
          <a:p>
            <a:pPr marL="0" lvl="0" indent="0">
              <a:buNone/>
            </a:pPr>
            <a:endParaRPr lang="fr-FR" sz="100" dirty="0"/>
          </a:p>
          <a:p>
            <a:pPr marL="0" lvl="0" indent="0">
              <a:buNone/>
            </a:pPr>
            <a:r>
              <a:rPr lang="fr-FR" sz="3200" b="1" dirty="0" smtClean="0">
                <a:solidFill>
                  <a:srgbClr val="00B050"/>
                </a:solidFill>
              </a:rPr>
              <a:t>2-Identifier</a:t>
            </a:r>
            <a:r>
              <a:rPr lang="fr-FR" dirty="0" smtClean="0"/>
              <a:t> </a:t>
            </a:r>
            <a:r>
              <a:rPr lang="fr-FR" sz="3200" b="1" dirty="0"/>
              <a:t>les moyens techniques de </a:t>
            </a:r>
            <a:r>
              <a:rPr lang="fr-FR" sz="3200" b="1" dirty="0" smtClean="0"/>
              <a:t>protection</a:t>
            </a:r>
          </a:p>
          <a:p>
            <a:pPr marL="0" lvl="0" indent="0">
              <a:buNone/>
            </a:pPr>
            <a:r>
              <a:rPr lang="fr-FR" sz="3200" b="1" dirty="0" smtClean="0"/>
              <a:t>3-</a:t>
            </a:r>
            <a:r>
              <a:rPr lang="fr-FR" sz="4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Proposer</a:t>
            </a:r>
            <a:r>
              <a:rPr lang="fr-FR" sz="3200" b="1" dirty="0" smtClean="0"/>
              <a:t> des mesures contribuant à améliorer la protection des personnels DATR</a:t>
            </a:r>
            <a:endParaRPr lang="fr-FR" sz="3200" b="1" dirty="0"/>
          </a:p>
          <a:p>
            <a:pPr marL="0" indent="0">
              <a:buNone/>
            </a:pPr>
            <a:endParaRPr lang="fr-FR" sz="3200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12DA-B883-4849-968F-5422384B48C1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5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9111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Introduction</a:t>
            </a:r>
          </a:p>
          <a:p>
            <a:pPr marL="0" indent="0">
              <a:buNone/>
            </a:pPr>
            <a:r>
              <a:rPr lang="fr-FR" dirty="0" smtClean="0"/>
              <a:t>I-Matériels et méthodes</a:t>
            </a:r>
          </a:p>
          <a:p>
            <a:pPr marL="0" indent="0">
              <a:buNone/>
            </a:pPr>
            <a:r>
              <a:rPr lang="fr-FR" dirty="0" smtClean="0"/>
              <a:t>II-Résultats et discussion</a:t>
            </a:r>
          </a:p>
          <a:p>
            <a:pPr marL="0" indent="0">
              <a:buNone/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048-8FCB-4DB4-A22D-1C862332C539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6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8473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I-Matériels et méthodes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3337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Etude transversale, rétrospective et descriptive d’une durée de 5 semaines (14 </a:t>
            </a:r>
            <a:r>
              <a:rPr lang="fr-FR" dirty="0"/>
              <a:t>Octobre </a:t>
            </a:r>
            <a:r>
              <a:rPr lang="fr-FR" dirty="0" smtClean="0"/>
              <a:t>au </a:t>
            </a:r>
            <a:r>
              <a:rPr lang="fr-FR" dirty="0"/>
              <a:t>18 Novembre </a:t>
            </a:r>
            <a:r>
              <a:rPr lang="fr-FR" dirty="0" smtClean="0"/>
              <a:t>2014).</a:t>
            </a:r>
          </a:p>
          <a:p>
            <a:pPr marL="0" indent="0" algn="just">
              <a:buNone/>
            </a:pPr>
            <a:r>
              <a:rPr lang="fr-FR" dirty="0" smtClean="0"/>
              <a:t>Elle a couvert une période d’activités de 0 à 20 ans des services de radiologie fonctionnels des hôpitaux publics du District d’Abidjan.</a:t>
            </a:r>
          </a:p>
          <a:p>
            <a:pPr marL="0" indent="0" algn="just">
              <a:buNone/>
            </a:pPr>
            <a:r>
              <a:rPr lang="fr-FR" dirty="0" smtClean="0"/>
              <a:t>L’étude a inclus les personnels DATR de ces services à l’exception des stagiaires, des absents et des non </a:t>
            </a:r>
            <a:r>
              <a:rPr lang="fr-FR" dirty="0" err="1" smtClean="0"/>
              <a:t>adhérants</a:t>
            </a:r>
            <a:r>
              <a:rPr lang="fr-FR" dirty="0" smtClean="0"/>
              <a:t>. Les données ont recueillies sur un questionnaire auto-administré.</a:t>
            </a: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FE95-1F70-447D-B4B8-084F473DC8E4}" type="datetime1">
              <a:rPr lang="fr-FR" b="1" smtClean="0"/>
              <a:t>06/04/2015</a:t>
            </a:fld>
            <a:endParaRPr kumimoji="0"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7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8405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RESULTATS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3400" y="1352550"/>
            <a:ext cx="8229600" cy="3333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1-Caractéristiques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socio-démographiques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 et professionnelles</a:t>
            </a:r>
          </a:p>
          <a:p>
            <a:pPr marL="0" indent="0" algn="just">
              <a:buNone/>
            </a:pPr>
            <a:r>
              <a:rPr lang="fr-FR" dirty="0" smtClean="0"/>
              <a:t>Nous avons enrôlé </a:t>
            </a:r>
            <a:r>
              <a:rPr lang="fr-FR" b="1" dirty="0" smtClean="0"/>
              <a:t>59 personnels DATR </a:t>
            </a:r>
            <a:r>
              <a:rPr lang="fr-FR" dirty="0"/>
              <a:t>dont 6 (10</a:t>
            </a:r>
            <a:r>
              <a:rPr lang="fr-FR" dirty="0" smtClean="0"/>
              <a:t>%) femmes, </a:t>
            </a:r>
            <a:r>
              <a:rPr lang="fr-FR" b="1" dirty="0" smtClean="0"/>
              <a:t>54 (92</a:t>
            </a:r>
            <a:r>
              <a:rPr lang="fr-FR" b="1" dirty="0"/>
              <a:t>%) </a:t>
            </a:r>
            <a:r>
              <a:rPr lang="fr-FR" b="1" dirty="0" smtClean="0"/>
              <a:t>techniciens </a:t>
            </a:r>
            <a:r>
              <a:rPr lang="fr-FR" b="1" dirty="0"/>
              <a:t>supérieurs et 5 (8%) ingénieurs</a:t>
            </a:r>
            <a:r>
              <a:rPr lang="fr-FR" b="1" dirty="0" smtClean="0"/>
              <a:t> en imagerie médicale</a:t>
            </a:r>
            <a:r>
              <a:rPr lang="fr-FR" dirty="0" smtClean="0"/>
              <a:t> repartis dans 5 hôpitaux: ICA, HMA, CHU (Yopougon, </a:t>
            </a:r>
            <a:r>
              <a:rPr lang="fr-FR" dirty="0" err="1" smtClean="0"/>
              <a:t>Cocody</a:t>
            </a:r>
            <a:r>
              <a:rPr lang="fr-FR" dirty="0" smtClean="0"/>
              <a:t> et Treichville). La </a:t>
            </a:r>
            <a:r>
              <a:rPr lang="fr-FR" dirty="0"/>
              <a:t>tranche d’âge cumulée des </a:t>
            </a:r>
            <a:r>
              <a:rPr lang="fr-FR" dirty="0" smtClean="0"/>
              <a:t>30-40 </a:t>
            </a:r>
            <a:r>
              <a:rPr lang="fr-FR" dirty="0"/>
              <a:t>ans constituait </a:t>
            </a:r>
            <a:r>
              <a:rPr lang="fr-FR" dirty="0" smtClean="0"/>
              <a:t>56% </a:t>
            </a:r>
            <a:r>
              <a:rPr lang="fr-FR" dirty="0"/>
              <a:t>des </a:t>
            </a:r>
            <a:r>
              <a:rPr lang="fr-FR" dirty="0" smtClean="0"/>
              <a:t>participants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3FB3-E016-4FF2-ADD4-DC517FED32DF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8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412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RESULTATS (Durée d’exposition) 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134F-FAEA-4683-A20B-EF376B559879}" type="datetime1">
              <a:rPr lang="fr-FR" smtClean="0"/>
              <a:t>06/04/2015</a:t>
            </a:fld>
            <a:endParaRPr kumimoji="0"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fld id="{8F82E0A0-C266-4798-8C8F-B9F91E9DA37E}" type="slidenum">
              <a:rPr kumimoji="0" lang="fr-FR" sz="1400" b="1" smtClean="0">
                <a:solidFill>
                  <a:srgbClr val="FFFFFF"/>
                </a:solidFill>
              </a:rPr>
              <a:pPr algn="ctr"/>
              <a:t>9</a:t>
            </a:fld>
            <a:endParaRPr kumimoji="0"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1838361"/>
              </p:ext>
            </p:extLst>
          </p:nvPr>
        </p:nvGraphicFramePr>
        <p:xfrm>
          <a:off x="609600" y="1419622"/>
          <a:ext cx="81534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09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16x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ersonnalisé 2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3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ED7D31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1D561D9-3D28-4F92-840C-AA49059402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pour écran large</Template>
  <TotalTime>0</TotalTime>
  <Words>927</Words>
  <Application>Microsoft Office PowerPoint</Application>
  <PresentationFormat>Affichage à l'écran (16:9)</PresentationFormat>
  <Paragraphs>355</Paragraphs>
  <Slides>22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Agency FB</vt:lpstr>
      <vt:lpstr>Calibri</vt:lpstr>
      <vt:lpstr>Times New Roman</vt:lpstr>
      <vt:lpstr>Wingdings</vt:lpstr>
      <vt:lpstr>Wingdings 2</vt:lpstr>
      <vt:lpstr>WidescreenPresentation16x9</vt:lpstr>
      <vt:lpstr>Pratique de la radioprotection dans les hôpitaux publics à Abidjan : Moyens techniques et niveau de connaissance du DATR</vt:lpstr>
      <vt:lpstr>INTRODUCTION (1)</vt:lpstr>
      <vt:lpstr>INTRODUCTION (1)</vt:lpstr>
      <vt:lpstr>INTRODUCTION (1): INTÉRÊT=PRÉVENTION</vt:lpstr>
      <vt:lpstr>Objectifs</vt:lpstr>
      <vt:lpstr>Plan</vt:lpstr>
      <vt:lpstr>I-Matériels et méthodes</vt:lpstr>
      <vt:lpstr>RESULTATS (1)</vt:lpstr>
      <vt:lpstr>RESULTATS (Durée d’exposition) </vt:lpstr>
      <vt:lpstr>RESULTATS (2): Niveau de connaissance</vt:lpstr>
      <vt:lpstr> </vt:lpstr>
      <vt:lpstr>Tableau 2: Connaissance des moyens de protection individuels</vt:lpstr>
      <vt:lpstr>RÉSULTATS: Connaissance des EIP</vt:lpstr>
      <vt:lpstr>RÉSULTATS: Utilisation des EIP</vt:lpstr>
      <vt:lpstr>RÉSULTATS: Radioprotection collective</vt:lpstr>
      <vt:lpstr>RÉSULTATS: Radioprotection collective</vt:lpstr>
      <vt:lpstr>RÉSULTATS: Radioprotection collective</vt:lpstr>
      <vt:lpstr>Présentation PowerPoint</vt:lpstr>
      <vt:lpstr>RÉSULTATS: Radioprotection collective</vt:lpstr>
      <vt:lpstr>CONCLUSION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2015-03-30T16:39:25Z</dcterms:created>
  <dcterms:modified xsi:type="dcterms:W3CDTF">2015-04-06T18:06:20Z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