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85" r:id="rId4"/>
    <p:sldId id="286" r:id="rId5"/>
    <p:sldId id="288" r:id="rId6"/>
    <p:sldId id="290" r:id="rId7"/>
    <p:sldId id="294" r:id="rId8"/>
    <p:sldId id="311" r:id="rId9"/>
    <p:sldId id="318" r:id="rId10"/>
    <p:sldId id="324" r:id="rId11"/>
    <p:sldId id="296" r:id="rId12"/>
    <p:sldId id="303" r:id="rId13"/>
    <p:sldId id="326" r:id="rId14"/>
    <p:sldId id="33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28" autoAdjust="0"/>
  </p:normalViewPr>
  <p:slideViewPr>
    <p:cSldViewPr>
      <p:cViewPr>
        <p:scale>
          <a:sx n="68" d="100"/>
          <a:sy n="68" d="100"/>
        </p:scale>
        <p:origin x="-1332"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BE85F-1470-401A-B037-DC35E1F9681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fr-FR"/>
        </a:p>
      </dgm:t>
    </dgm:pt>
    <dgm:pt modelId="{2F769371-82CC-4B4A-86D7-2F597F772256}">
      <dgm:prSet phldrT="[Texte]"/>
      <dgm:spPr/>
      <dgm:t>
        <a:bodyPr/>
        <a:lstStyle/>
        <a:p>
          <a:r>
            <a:rPr lang="fr-FR" b="1" dirty="0" smtClean="0">
              <a:solidFill>
                <a:srgbClr val="3366FF"/>
              </a:solidFill>
            </a:rPr>
            <a:t>1</a:t>
          </a:r>
          <a:endParaRPr lang="fr-FR" b="1" dirty="0">
            <a:solidFill>
              <a:srgbClr val="3366FF"/>
            </a:solidFill>
          </a:endParaRPr>
        </a:p>
      </dgm:t>
    </dgm:pt>
    <dgm:pt modelId="{D1242667-F8E0-4742-AC59-A15944FEF6AB}" type="parTrans" cxnId="{C76EAD7B-765F-45EF-BB2F-2E5DC545E933}">
      <dgm:prSet/>
      <dgm:spPr/>
      <dgm:t>
        <a:bodyPr/>
        <a:lstStyle/>
        <a:p>
          <a:endParaRPr lang="fr-FR"/>
        </a:p>
      </dgm:t>
    </dgm:pt>
    <dgm:pt modelId="{6CB36FCA-1231-4D6D-BAF4-D1FD22ECC734}" type="sibTrans" cxnId="{C76EAD7B-765F-45EF-BB2F-2E5DC545E933}">
      <dgm:prSet/>
      <dgm:spPr/>
      <dgm:t>
        <a:bodyPr/>
        <a:lstStyle/>
        <a:p>
          <a:endParaRPr lang="fr-FR"/>
        </a:p>
      </dgm:t>
    </dgm:pt>
    <dgm:pt modelId="{D440C813-7989-48DC-8B6A-CF8EAC09DF46}">
      <dgm:prSet phldrT="[Texte]" custT="1"/>
      <dgm:spPr>
        <a:ln>
          <a:solidFill>
            <a:srgbClr val="3366FF"/>
          </a:solidFill>
        </a:ln>
      </dgm:spPr>
      <dgm:t>
        <a:bodyPr/>
        <a:lstStyle/>
        <a:p>
          <a:r>
            <a:rPr lang="fr-FR" sz="1400" b="1" dirty="0" smtClean="0">
              <a:latin typeface="Times New Roman" pitchFamily="18" charset="0"/>
              <a:cs typeface="Times New Roman" pitchFamily="18" charset="0"/>
            </a:rPr>
            <a:t>Faire une description macroscopique des effluents industriels </a:t>
          </a:r>
          <a:endParaRPr lang="fr-FR" sz="1400" b="1" dirty="0">
            <a:latin typeface="Times New Roman" pitchFamily="18" charset="0"/>
            <a:cs typeface="Times New Roman" pitchFamily="18" charset="0"/>
          </a:endParaRPr>
        </a:p>
      </dgm:t>
    </dgm:pt>
    <dgm:pt modelId="{07C8AEA6-1A44-4BE4-934B-BF0EEAF4A0DC}" type="parTrans" cxnId="{B706B662-6C31-40BD-8AA3-F5DBB0635521}">
      <dgm:prSet/>
      <dgm:spPr/>
      <dgm:t>
        <a:bodyPr/>
        <a:lstStyle/>
        <a:p>
          <a:endParaRPr lang="fr-FR"/>
        </a:p>
      </dgm:t>
    </dgm:pt>
    <dgm:pt modelId="{B7389C2F-A450-4959-A7BA-EB4337309301}" type="sibTrans" cxnId="{B706B662-6C31-40BD-8AA3-F5DBB0635521}">
      <dgm:prSet/>
      <dgm:spPr/>
      <dgm:t>
        <a:bodyPr/>
        <a:lstStyle/>
        <a:p>
          <a:endParaRPr lang="fr-FR"/>
        </a:p>
      </dgm:t>
    </dgm:pt>
    <dgm:pt modelId="{98598607-F0FC-4875-9560-B4F9D2005AEA}">
      <dgm:prSet phldrT="[Texte]"/>
      <dgm:spPr/>
      <dgm:t>
        <a:bodyPr/>
        <a:lstStyle/>
        <a:p>
          <a:r>
            <a:rPr lang="fr-FR" dirty="0" smtClean="0">
              <a:solidFill>
                <a:srgbClr val="0000FF"/>
              </a:solidFill>
            </a:rPr>
            <a:t>2</a:t>
          </a:r>
          <a:endParaRPr lang="fr-FR" dirty="0">
            <a:solidFill>
              <a:srgbClr val="0000FF"/>
            </a:solidFill>
          </a:endParaRPr>
        </a:p>
      </dgm:t>
    </dgm:pt>
    <dgm:pt modelId="{408AF3DF-75F5-45D1-A788-735D59530039}" type="parTrans" cxnId="{A1F81C0B-DA3C-4FB9-8B82-7461DF2C465F}">
      <dgm:prSet/>
      <dgm:spPr/>
      <dgm:t>
        <a:bodyPr/>
        <a:lstStyle/>
        <a:p>
          <a:endParaRPr lang="fr-FR"/>
        </a:p>
      </dgm:t>
    </dgm:pt>
    <dgm:pt modelId="{FFC02491-9AB1-459C-99A0-3BB8FCEAEA6F}" type="sibTrans" cxnId="{A1F81C0B-DA3C-4FB9-8B82-7461DF2C465F}">
      <dgm:prSet/>
      <dgm:spPr/>
      <dgm:t>
        <a:bodyPr/>
        <a:lstStyle/>
        <a:p>
          <a:endParaRPr lang="fr-FR"/>
        </a:p>
      </dgm:t>
    </dgm:pt>
    <dgm:pt modelId="{15C20D53-BCD9-4652-AD06-156432714FB4}">
      <dgm:prSet phldrT="[Texte]" custT="1"/>
      <dgm:spPr>
        <a:ln>
          <a:solidFill>
            <a:srgbClr val="3366FF"/>
          </a:solidFill>
        </a:ln>
      </dgm:spPr>
      <dgm:t>
        <a:bodyPr/>
        <a:lstStyle/>
        <a:p>
          <a:r>
            <a:rPr lang="fr-FR" sz="1400" b="1" dirty="0" smtClean="0">
              <a:latin typeface="Times New Roman" pitchFamily="18" charset="0"/>
              <a:cs typeface="Times New Roman" pitchFamily="18" charset="0"/>
            </a:rPr>
            <a:t>Analyser les paramètres physico-chimiques et doser les métaux lourds dans les eaux rejetées dans l’environnement par ces industries</a:t>
          </a:r>
          <a:r>
            <a:rPr lang="fr-FR" sz="1400" b="1" dirty="0" smtClean="0"/>
            <a:t> </a:t>
          </a:r>
          <a:endParaRPr lang="fr-FR" sz="1400" b="1" dirty="0"/>
        </a:p>
      </dgm:t>
    </dgm:pt>
    <dgm:pt modelId="{3CD95396-C9AA-4F91-B059-72C4D2363E41}" type="parTrans" cxnId="{1357142E-BF90-4D44-9B07-5A18E3A4BBDD}">
      <dgm:prSet/>
      <dgm:spPr/>
      <dgm:t>
        <a:bodyPr/>
        <a:lstStyle/>
        <a:p>
          <a:endParaRPr lang="fr-FR"/>
        </a:p>
      </dgm:t>
    </dgm:pt>
    <dgm:pt modelId="{040196A6-BCB2-4B20-ACD0-7ABC9205D1E0}" type="sibTrans" cxnId="{1357142E-BF90-4D44-9B07-5A18E3A4BBDD}">
      <dgm:prSet/>
      <dgm:spPr/>
      <dgm:t>
        <a:bodyPr/>
        <a:lstStyle/>
        <a:p>
          <a:endParaRPr lang="fr-FR"/>
        </a:p>
      </dgm:t>
    </dgm:pt>
    <dgm:pt modelId="{BB31F18C-EB85-4980-89D5-C8FD1025CF0A}">
      <dgm:prSet phldrT="[Texte]"/>
      <dgm:spPr/>
      <dgm:t>
        <a:bodyPr/>
        <a:lstStyle/>
        <a:p>
          <a:r>
            <a:rPr lang="fr-FR" dirty="0" smtClean="0">
              <a:solidFill>
                <a:srgbClr val="0000FF"/>
              </a:solidFill>
            </a:rPr>
            <a:t>3</a:t>
          </a:r>
          <a:endParaRPr lang="fr-FR" dirty="0">
            <a:solidFill>
              <a:srgbClr val="0000FF"/>
            </a:solidFill>
          </a:endParaRPr>
        </a:p>
      </dgm:t>
    </dgm:pt>
    <dgm:pt modelId="{D8208169-E8BE-4152-8DE9-2C4357369E8C}" type="parTrans" cxnId="{CD372253-A4F5-4230-9083-806878C501F0}">
      <dgm:prSet/>
      <dgm:spPr/>
      <dgm:t>
        <a:bodyPr/>
        <a:lstStyle/>
        <a:p>
          <a:endParaRPr lang="fr-FR"/>
        </a:p>
      </dgm:t>
    </dgm:pt>
    <dgm:pt modelId="{05A92FCF-5BB5-472D-83C9-019097FB33C1}" type="sibTrans" cxnId="{CD372253-A4F5-4230-9083-806878C501F0}">
      <dgm:prSet/>
      <dgm:spPr/>
      <dgm:t>
        <a:bodyPr/>
        <a:lstStyle/>
        <a:p>
          <a:endParaRPr lang="fr-FR"/>
        </a:p>
      </dgm:t>
    </dgm:pt>
    <dgm:pt modelId="{9A6D5004-A29B-4F1B-9B1B-7EB90A28A42A}">
      <dgm:prSet phldrT="[Texte]" custT="1"/>
      <dgm:spPr>
        <a:ln>
          <a:solidFill>
            <a:srgbClr val="3366FF"/>
          </a:solidFill>
        </a:ln>
      </dgm:spPr>
      <dgm:t>
        <a:bodyPr/>
        <a:lstStyle/>
        <a:p>
          <a:r>
            <a:rPr lang="fr-FR" sz="1400" b="1" dirty="0" smtClean="0">
              <a:latin typeface="Times New Roman" pitchFamily="18" charset="0"/>
              <a:cs typeface="Times New Roman" pitchFamily="18" charset="0"/>
            </a:rPr>
            <a:t>Recenser les potentiels risques da santé pouvant résulter de cette pollution industrielle.</a:t>
          </a:r>
          <a:endParaRPr lang="fr-FR" sz="1400" b="1" dirty="0">
            <a:latin typeface="Times New Roman" pitchFamily="18" charset="0"/>
            <a:cs typeface="Times New Roman" pitchFamily="18" charset="0"/>
          </a:endParaRPr>
        </a:p>
      </dgm:t>
    </dgm:pt>
    <dgm:pt modelId="{E81762CD-0C70-4E3E-9EB6-711FE4053D38}" type="parTrans" cxnId="{ABC33C21-E3CD-4229-9CF0-B393527810DB}">
      <dgm:prSet/>
      <dgm:spPr/>
      <dgm:t>
        <a:bodyPr/>
        <a:lstStyle/>
        <a:p>
          <a:endParaRPr lang="fr-FR"/>
        </a:p>
      </dgm:t>
    </dgm:pt>
    <dgm:pt modelId="{708C81B3-5B40-49C3-A75C-4AFD36CB90EE}" type="sibTrans" cxnId="{ABC33C21-E3CD-4229-9CF0-B393527810DB}">
      <dgm:prSet/>
      <dgm:spPr/>
      <dgm:t>
        <a:bodyPr/>
        <a:lstStyle/>
        <a:p>
          <a:endParaRPr lang="fr-FR"/>
        </a:p>
      </dgm:t>
    </dgm:pt>
    <dgm:pt modelId="{5ED5B4BF-8C75-4DD9-81CD-4C52DB06396B}">
      <dgm:prSet phldrT="[Texte]"/>
      <dgm:spPr/>
      <dgm:t>
        <a:bodyPr/>
        <a:lstStyle/>
        <a:p>
          <a:r>
            <a:rPr lang="fr-FR" dirty="0" smtClean="0">
              <a:solidFill>
                <a:srgbClr val="0000FF"/>
              </a:solidFill>
            </a:rPr>
            <a:t>4</a:t>
          </a:r>
          <a:endParaRPr lang="fr-FR" dirty="0">
            <a:solidFill>
              <a:srgbClr val="0000FF"/>
            </a:solidFill>
          </a:endParaRPr>
        </a:p>
      </dgm:t>
    </dgm:pt>
    <dgm:pt modelId="{7C5E34C7-FE6B-4AB2-9110-2EDA2BFD0F22}" type="parTrans" cxnId="{44260170-ED5E-4E06-8E6B-C283637F5EFA}">
      <dgm:prSet/>
      <dgm:spPr/>
      <dgm:t>
        <a:bodyPr/>
        <a:lstStyle/>
        <a:p>
          <a:endParaRPr lang="fr-FR"/>
        </a:p>
      </dgm:t>
    </dgm:pt>
    <dgm:pt modelId="{59854A73-9A84-4F58-B3F0-57DE7850E8CD}" type="sibTrans" cxnId="{44260170-ED5E-4E06-8E6B-C283637F5EFA}">
      <dgm:prSet/>
      <dgm:spPr/>
      <dgm:t>
        <a:bodyPr/>
        <a:lstStyle/>
        <a:p>
          <a:endParaRPr lang="fr-FR"/>
        </a:p>
      </dgm:t>
    </dgm:pt>
    <dgm:pt modelId="{7D50D6C1-A884-4B5F-ABF9-B54D2E5225EE}">
      <dgm:prSet custT="1"/>
      <dgm:spPr>
        <a:ln>
          <a:solidFill>
            <a:srgbClr val="3366FF"/>
          </a:solidFill>
        </a:ln>
      </dgm:spPr>
      <dgm:t>
        <a:bodyPr/>
        <a:lstStyle/>
        <a:p>
          <a:r>
            <a:rPr lang="fr-FR" sz="1400" b="1" dirty="0" smtClean="0">
              <a:latin typeface="Times New Roman" pitchFamily="18" charset="0"/>
              <a:cs typeface="Times New Roman" pitchFamily="18" charset="0"/>
            </a:rPr>
            <a:t>Analyser la toxicité globale de ces eaux pour les organismes vivants </a:t>
          </a:r>
          <a:endParaRPr lang="fr-FR" sz="1400" b="1" dirty="0">
            <a:latin typeface="Times New Roman" pitchFamily="18" charset="0"/>
            <a:cs typeface="Times New Roman" pitchFamily="18" charset="0"/>
          </a:endParaRPr>
        </a:p>
      </dgm:t>
    </dgm:pt>
    <dgm:pt modelId="{6757C194-861F-4DE6-828D-4BD5E00E3E06}" type="parTrans" cxnId="{FCACA0F7-DD7A-4864-A61A-978B266BC186}">
      <dgm:prSet/>
      <dgm:spPr/>
      <dgm:t>
        <a:bodyPr/>
        <a:lstStyle/>
        <a:p>
          <a:endParaRPr lang="fr-FR"/>
        </a:p>
      </dgm:t>
    </dgm:pt>
    <dgm:pt modelId="{582EE9FE-08B2-40CA-B89D-BCFFE7DD49B1}" type="sibTrans" cxnId="{FCACA0F7-DD7A-4864-A61A-978B266BC186}">
      <dgm:prSet/>
      <dgm:spPr/>
      <dgm:t>
        <a:bodyPr/>
        <a:lstStyle/>
        <a:p>
          <a:endParaRPr lang="fr-FR"/>
        </a:p>
      </dgm:t>
    </dgm:pt>
    <dgm:pt modelId="{F44128D0-12E9-4A54-8535-FD9E24B8BCC1}" type="pres">
      <dgm:prSet presAssocID="{DBBBE85F-1470-401A-B037-DC35E1F9681F}" presName="linearFlow" presStyleCnt="0">
        <dgm:presLayoutVars>
          <dgm:dir/>
          <dgm:animLvl val="lvl"/>
          <dgm:resizeHandles val="exact"/>
        </dgm:presLayoutVars>
      </dgm:prSet>
      <dgm:spPr/>
      <dgm:t>
        <a:bodyPr/>
        <a:lstStyle/>
        <a:p>
          <a:endParaRPr lang="fr-FR"/>
        </a:p>
      </dgm:t>
    </dgm:pt>
    <dgm:pt modelId="{B7FB3F32-F96C-4470-8F7E-D302F85E1EA1}" type="pres">
      <dgm:prSet presAssocID="{2F769371-82CC-4B4A-86D7-2F597F772256}" presName="composite" presStyleCnt="0"/>
      <dgm:spPr/>
      <dgm:t>
        <a:bodyPr/>
        <a:lstStyle/>
        <a:p>
          <a:endParaRPr lang="en-US"/>
        </a:p>
      </dgm:t>
    </dgm:pt>
    <dgm:pt modelId="{B1B7AB0A-9EB2-4E1F-A253-7196DC6D7510}" type="pres">
      <dgm:prSet presAssocID="{2F769371-82CC-4B4A-86D7-2F597F772256}" presName="parentText" presStyleLbl="alignNode1" presStyleIdx="0" presStyleCnt="4">
        <dgm:presLayoutVars>
          <dgm:chMax val="1"/>
          <dgm:bulletEnabled val="1"/>
        </dgm:presLayoutVars>
      </dgm:prSet>
      <dgm:spPr/>
      <dgm:t>
        <a:bodyPr/>
        <a:lstStyle/>
        <a:p>
          <a:endParaRPr lang="fr-FR"/>
        </a:p>
      </dgm:t>
    </dgm:pt>
    <dgm:pt modelId="{F24A103B-FFBE-4382-A3EC-F5877847096F}" type="pres">
      <dgm:prSet presAssocID="{2F769371-82CC-4B4A-86D7-2F597F772256}" presName="descendantText" presStyleLbl="alignAcc1" presStyleIdx="0" presStyleCnt="4" custLinFactNeighborY="4254">
        <dgm:presLayoutVars>
          <dgm:bulletEnabled val="1"/>
        </dgm:presLayoutVars>
      </dgm:prSet>
      <dgm:spPr/>
      <dgm:t>
        <a:bodyPr/>
        <a:lstStyle/>
        <a:p>
          <a:endParaRPr lang="fr-FR"/>
        </a:p>
      </dgm:t>
    </dgm:pt>
    <dgm:pt modelId="{5EC6CF9D-70F8-494C-B8F7-8D1E1B85D24C}" type="pres">
      <dgm:prSet presAssocID="{6CB36FCA-1231-4D6D-BAF4-D1FD22ECC734}" presName="sp" presStyleCnt="0"/>
      <dgm:spPr/>
      <dgm:t>
        <a:bodyPr/>
        <a:lstStyle/>
        <a:p>
          <a:endParaRPr lang="en-US"/>
        </a:p>
      </dgm:t>
    </dgm:pt>
    <dgm:pt modelId="{4029F91D-DC73-4E55-8FE8-BD6D105E52CA}" type="pres">
      <dgm:prSet presAssocID="{98598607-F0FC-4875-9560-B4F9D2005AEA}" presName="composite" presStyleCnt="0"/>
      <dgm:spPr/>
      <dgm:t>
        <a:bodyPr/>
        <a:lstStyle/>
        <a:p>
          <a:endParaRPr lang="en-US"/>
        </a:p>
      </dgm:t>
    </dgm:pt>
    <dgm:pt modelId="{5A583342-561F-452A-BBDF-11BC5F20B892}" type="pres">
      <dgm:prSet presAssocID="{98598607-F0FC-4875-9560-B4F9D2005AEA}" presName="parentText" presStyleLbl="alignNode1" presStyleIdx="1" presStyleCnt="4">
        <dgm:presLayoutVars>
          <dgm:chMax val="1"/>
          <dgm:bulletEnabled val="1"/>
        </dgm:presLayoutVars>
      </dgm:prSet>
      <dgm:spPr/>
      <dgm:t>
        <a:bodyPr/>
        <a:lstStyle/>
        <a:p>
          <a:endParaRPr lang="fr-FR"/>
        </a:p>
      </dgm:t>
    </dgm:pt>
    <dgm:pt modelId="{E72B539A-5B56-4397-B93C-F11544EEF267}" type="pres">
      <dgm:prSet presAssocID="{98598607-F0FC-4875-9560-B4F9D2005AEA}" presName="descendantText" presStyleLbl="alignAcc1" presStyleIdx="1" presStyleCnt="4">
        <dgm:presLayoutVars>
          <dgm:bulletEnabled val="1"/>
        </dgm:presLayoutVars>
      </dgm:prSet>
      <dgm:spPr/>
      <dgm:t>
        <a:bodyPr/>
        <a:lstStyle/>
        <a:p>
          <a:endParaRPr lang="fr-FR"/>
        </a:p>
      </dgm:t>
    </dgm:pt>
    <dgm:pt modelId="{9CA61281-8B14-469D-82E4-663571AECB33}" type="pres">
      <dgm:prSet presAssocID="{FFC02491-9AB1-459C-99A0-3BB8FCEAEA6F}" presName="sp" presStyleCnt="0"/>
      <dgm:spPr/>
      <dgm:t>
        <a:bodyPr/>
        <a:lstStyle/>
        <a:p>
          <a:endParaRPr lang="en-US"/>
        </a:p>
      </dgm:t>
    </dgm:pt>
    <dgm:pt modelId="{E7BD6D31-26BB-43C3-A604-EED5C1247C8C}" type="pres">
      <dgm:prSet presAssocID="{BB31F18C-EB85-4980-89D5-C8FD1025CF0A}" presName="composite" presStyleCnt="0"/>
      <dgm:spPr/>
      <dgm:t>
        <a:bodyPr/>
        <a:lstStyle/>
        <a:p>
          <a:endParaRPr lang="en-US"/>
        </a:p>
      </dgm:t>
    </dgm:pt>
    <dgm:pt modelId="{AE96B74B-DB35-4DA9-967C-8302CDF5CA1D}" type="pres">
      <dgm:prSet presAssocID="{BB31F18C-EB85-4980-89D5-C8FD1025CF0A}" presName="parentText" presStyleLbl="alignNode1" presStyleIdx="2" presStyleCnt="4">
        <dgm:presLayoutVars>
          <dgm:chMax val="1"/>
          <dgm:bulletEnabled val="1"/>
        </dgm:presLayoutVars>
      </dgm:prSet>
      <dgm:spPr/>
      <dgm:t>
        <a:bodyPr/>
        <a:lstStyle/>
        <a:p>
          <a:endParaRPr lang="fr-FR"/>
        </a:p>
      </dgm:t>
    </dgm:pt>
    <dgm:pt modelId="{1A0C64DA-9FCB-447A-8E7C-C8F85A101D60}" type="pres">
      <dgm:prSet presAssocID="{BB31F18C-EB85-4980-89D5-C8FD1025CF0A}" presName="descendantText" presStyleLbl="alignAcc1" presStyleIdx="2" presStyleCnt="4">
        <dgm:presLayoutVars>
          <dgm:bulletEnabled val="1"/>
        </dgm:presLayoutVars>
      </dgm:prSet>
      <dgm:spPr/>
      <dgm:t>
        <a:bodyPr/>
        <a:lstStyle/>
        <a:p>
          <a:endParaRPr lang="fr-FR"/>
        </a:p>
      </dgm:t>
    </dgm:pt>
    <dgm:pt modelId="{C9D4D67E-20B2-46F9-B2B5-96E2E8A0C0FD}" type="pres">
      <dgm:prSet presAssocID="{05A92FCF-5BB5-472D-83C9-019097FB33C1}" presName="sp" presStyleCnt="0"/>
      <dgm:spPr/>
      <dgm:t>
        <a:bodyPr/>
        <a:lstStyle/>
        <a:p>
          <a:endParaRPr lang="en-US"/>
        </a:p>
      </dgm:t>
    </dgm:pt>
    <dgm:pt modelId="{15E0C350-CAC0-47C6-AE7C-6C814DA8A65C}" type="pres">
      <dgm:prSet presAssocID="{5ED5B4BF-8C75-4DD9-81CD-4C52DB06396B}" presName="composite" presStyleCnt="0"/>
      <dgm:spPr/>
      <dgm:t>
        <a:bodyPr/>
        <a:lstStyle/>
        <a:p>
          <a:endParaRPr lang="en-US"/>
        </a:p>
      </dgm:t>
    </dgm:pt>
    <dgm:pt modelId="{0E86F7F2-9E1F-4251-97F5-527CE50FE0CC}" type="pres">
      <dgm:prSet presAssocID="{5ED5B4BF-8C75-4DD9-81CD-4C52DB06396B}" presName="parentText" presStyleLbl="alignNode1" presStyleIdx="3" presStyleCnt="4">
        <dgm:presLayoutVars>
          <dgm:chMax val="1"/>
          <dgm:bulletEnabled val="1"/>
        </dgm:presLayoutVars>
      </dgm:prSet>
      <dgm:spPr/>
      <dgm:t>
        <a:bodyPr/>
        <a:lstStyle/>
        <a:p>
          <a:endParaRPr lang="fr-FR"/>
        </a:p>
      </dgm:t>
    </dgm:pt>
    <dgm:pt modelId="{97F87D63-ED49-49AD-914D-82AA64BF0E4D}" type="pres">
      <dgm:prSet presAssocID="{5ED5B4BF-8C75-4DD9-81CD-4C52DB06396B}" presName="descendantText" presStyleLbl="alignAcc1" presStyleIdx="3" presStyleCnt="4">
        <dgm:presLayoutVars>
          <dgm:bulletEnabled val="1"/>
        </dgm:presLayoutVars>
      </dgm:prSet>
      <dgm:spPr/>
      <dgm:t>
        <a:bodyPr/>
        <a:lstStyle/>
        <a:p>
          <a:endParaRPr lang="fr-FR"/>
        </a:p>
      </dgm:t>
    </dgm:pt>
  </dgm:ptLst>
  <dgm:cxnLst>
    <dgm:cxn modelId="{2D2A2622-81B0-4940-A381-C46E60E2E736}" type="presOf" srcId="{2F769371-82CC-4B4A-86D7-2F597F772256}" destId="{B1B7AB0A-9EB2-4E1F-A253-7196DC6D7510}" srcOrd="0" destOrd="0" presId="urn:microsoft.com/office/officeart/2005/8/layout/chevron2"/>
    <dgm:cxn modelId="{C76EAD7B-765F-45EF-BB2F-2E5DC545E933}" srcId="{DBBBE85F-1470-401A-B037-DC35E1F9681F}" destId="{2F769371-82CC-4B4A-86D7-2F597F772256}" srcOrd="0" destOrd="0" parTransId="{D1242667-F8E0-4742-AC59-A15944FEF6AB}" sibTransId="{6CB36FCA-1231-4D6D-BAF4-D1FD22ECC734}"/>
    <dgm:cxn modelId="{44260170-ED5E-4E06-8E6B-C283637F5EFA}" srcId="{DBBBE85F-1470-401A-B037-DC35E1F9681F}" destId="{5ED5B4BF-8C75-4DD9-81CD-4C52DB06396B}" srcOrd="3" destOrd="0" parTransId="{7C5E34C7-FE6B-4AB2-9110-2EDA2BFD0F22}" sibTransId="{59854A73-9A84-4F58-B3F0-57DE7850E8CD}"/>
    <dgm:cxn modelId="{A2D0A86F-F2C6-424C-98F5-2CB9D803B04E}" type="presOf" srcId="{D440C813-7989-48DC-8B6A-CF8EAC09DF46}" destId="{F24A103B-FFBE-4382-A3EC-F5877847096F}" srcOrd="0" destOrd="0" presId="urn:microsoft.com/office/officeart/2005/8/layout/chevron2"/>
    <dgm:cxn modelId="{2DB28010-35F4-1C42-9278-CCD767BD16A4}" type="presOf" srcId="{98598607-F0FC-4875-9560-B4F9D2005AEA}" destId="{5A583342-561F-452A-BBDF-11BC5F20B892}" srcOrd="0" destOrd="0" presId="urn:microsoft.com/office/officeart/2005/8/layout/chevron2"/>
    <dgm:cxn modelId="{D488A96F-1298-944F-B336-E256146D8E9F}" type="presOf" srcId="{9A6D5004-A29B-4F1B-9B1B-7EB90A28A42A}" destId="{97F87D63-ED49-49AD-914D-82AA64BF0E4D}" srcOrd="0" destOrd="0" presId="urn:microsoft.com/office/officeart/2005/8/layout/chevron2"/>
    <dgm:cxn modelId="{0B81C6AD-1CDD-704B-BC77-330379A40918}" type="presOf" srcId="{5ED5B4BF-8C75-4DD9-81CD-4C52DB06396B}" destId="{0E86F7F2-9E1F-4251-97F5-527CE50FE0CC}" srcOrd="0" destOrd="0" presId="urn:microsoft.com/office/officeart/2005/8/layout/chevron2"/>
    <dgm:cxn modelId="{1BECCD36-1C42-DE46-9C3C-57DB7F9896FC}" type="presOf" srcId="{7D50D6C1-A884-4B5F-ABF9-B54D2E5225EE}" destId="{1A0C64DA-9FCB-447A-8E7C-C8F85A101D60}" srcOrd="0" destOrd="0" presId="urn:microsoft.com/office/officeart/2005/8/layout/chevron2"/>
    <dgm:cxn modelId="{CD372253-A4F5-4230-9083-806878C501F0}" srcId="{DBBBE85F-1470-401A-B037-DC35E1F9681F}" destId="{BB31F18C-EB85-4980-89D5-C8FD1025CF0A}" srcOrd="2" destOrd="0" parTransId="{D8208169-E8BE-4152-8DE9-2C4357369E8C}" sibTransId="{05A92FCF-5BB5-472D-83C9-019097FB33C1}"/>
    <dgm:cxn modelId="{1357142E-BF90-4D44-9B07-5A18E3A4BBDD}" srcId="{98598607-F0FC-4875-9560-B4F9D2005AEA}" destId="{15C20D53-BCD9-4652-AD06-156432714FB4}" srcOrd="0" destOrd="0" parTransId="{3CD95396-C9AA-4F91-B059-72C4D2363E41}" sibTransId="{040196A6-BCB2-4B20-ACD0-7ABC9205D1E0}"/>
    <dgm:cxn modelId="{1BFB6EFB-B0A6-D440-82EF-899425BAF9B6}" type="presOf" srcId="{15C20D53-BCD9-4652-AD06-156432714FB4}" destId="{E72B539A-5B56-4397-B93C-F11544EEF267}" srcOrd="0" destOrd="0" presId="urn:microsoft.com/office/officeart/2005/8/layout/chevron2"/>
    <dgm:cxn modelId="{C0D91A58-9A01-4A40-AAF8-7C074310BDB8}" type="presOf" srcId="{BB31F18C-EB85-4980-89D5-C8FD1025CF0A}" destId="{AE96B74B-DB35-4DA9-967C-8302CDF5CA1D}" srcOrd="0" destOrd="0" presId="urn:microsoft.com/office/officeart/2005/8/layout/chevron2"/>
    <dgm:cxn modelId="{A27BC284-510B-4145-9721-C97051D126C3}" type="presOf" srcId="{DBBBE85F-1470-401A-B037-DC35E1F9681F}" destId="{F44128D0-12E9-4A54-8535-FD9E24B8BCC1}" srcOrd="0" destOrd="0" presId="urn:microsoft.com/office/officeart/2005/8/layout/chevron2"/>
    <dgm:cxn modelId="{ABC33C21-E3CD-4229-9CF0-B393527810DB}" srcId="{5ED5B4BF-8C75-4DD9-81CD-4C52DB06396B}" destId="{9A6D5004-A29B-4F1B-9B1B-7EB90A28A42A}" srcOrd="0" destOrd="0" parTransId="{E81762CD-0C70-4E3E-9EB6-711FE4053D38}" sibTransId="{708C81B3-5B40-49C3-A75C-4AFD36CB90EE}"/>
    <dgm:cxn modelId="{A1F81C0B-DA3C-4FB9-8B82-7461DF2C465F}" srcId="{DBBBE85F-1470-401A-B037-DC35E1F9681F}" destId="{98598607-F0FC-4875-9560-B4F9D2005AEA}" srcOrd="1" destOrd="0" parTransId="{408AF3DF-75F5-45D1-A788-735D59530039}" sibTransId="{FFC02491-9AB1-459C-99A0-3BB8FCEAEA6F}"/>
    <dgm:cxn modelId="{B706B662-6C31-40BD-8AA3-F5DBB0635521}" srcId="{2F769371-82CC-4B4A-86D7-2F597F772256}" destId="{D440C813-7989-48DC-8B6A-CF8EAC09DF46}" srcOrd="0" destOrd="0" parTransId="{07C8AEA6-1A44-4BE4-934B-BF0EEAF4A0DC}" sibTransId="{B7389C2F-A450-4959-A7BA-EB4337309301}"/>
    <dgm:cxn modelId="{FCACA0F7-DD7A-4864-A61A-978B266BC186}" srcId="{BB31F18C-EB85-4980-89D5-C8FD1025CF0A}" destId="{7D50D6C1-A884-4B5F-ABF9-B54D2E5225EE}" srcOrd="0" destOrd="0" parTransId="{6757C194-861F-4DE6-828D-4BD5E00E3E06}" sibTransId="{582EE9FE-08B2-40CA-B89D-BCFFE7DD49B1}"/>
    <dgm:cxn modelId="{80467462-1E8D-BC48-9FAE-46966966F409}" type="presParOf" srcId="{F44128D0-12E9-4A54-8535-FD9E24B8BCC1}" destId="{B7FB3F32-F96C-4470-8F7E-D302F85E1EA1}" srcOrd="0" destOrd="0" presId="urn:microsoft.com/office/officeart/2005/8/layout/chevron2"/>
    <dgm:cxn modelId="{A10B5088-6E92-A84E-8CC3-985A6371DF5B}" type="presParOf" srcId="{B7FB3F32-F96C-4470-8F7E-D302F85E1EA1}" destId="{B1B7AB0A-9EB2-4E1F-A253-7196DC6D7510}" srcOrd="0" destOrd="0" presId="urn:microsoft.com/office/officeart/2005/8/layout/chevron2"/>
    <dgm:cxn modelId="{370DED63-1535-3D41-96F7-7FC7F9BBD945}" type="presParOf" srcId="{B7FB3F32-F96C-4470-8F7E-D302F85E1EA1}" destId="{F24A103B-FFBE-4382-A3EC-F5877847096F}" srcOrd="1" destOrd="0" presId="urn:microsoft.com/office/officeart/2005/8/layout/chevron2"/>
    <dgm:cxn modelId="{9D36A497-BCC1-F445-8B3F-96FC20B9079B}" type="presParOf" srcId="{F44128D0-12E9-4A54-8535-FD9E24B8BCC1}" destId="{5EC6CF9D-70F8-494C-B8F7-8D1E1B85D24C}" srcOrd="1" destOrd="0" presId="urn:microsoft.com/office/officeart/2005/8/layout/chevron2"/>
    <dgm:cxn modelId="{5B3D3227-37EA-4545-BB95-42BE4863CB47}" type="presParOf" srcId="{F44128D0-12E9-4A54-8535-FD9E24B8BCC1}" destId="{4029F91D-DC73-4E55-8FE8-BD6D105E52CA}" srcOrd="2" destOrd="0" presId="urn:microsoft.com/office/officeart/2005/8/layout/chevron2"/>
    <dgm:cxn modelId="{75171847-C69A-344C-BE97-E5B18388BD2D}" type="presParOf" srcId="{4029F91D-DC73-4E55-8FE8-BD6D105E52CA}" destId="{5A583342-561F-452A-BBDF-11BC5F20B892}" srcOrd="0" destOrd="0" presId="urn:microsoft.com/office/officeart/2005/8/layout/chevron2"/>
    <dgm:cxn modelId="{EAD58666-CA98-E845-A80E-A50C554817D0}" type="presParOf" srcId="{4029F91D-DC73-4E55-8FE8-BD6D105E52CA}" destId="{E72B539A-5B56-4397-B93C-F11544EEF267}" srcOrd="1" destOrd="0" presId="urn:microsoft.com/office/officeart/2005/8/layout/chevron2"/>
    <dgm:cxn modelId="{D9B3EB6A-D6A8-D84E-A933-1BA593A06A07}" type="presParOf" srcId="{F44128D0-12E9-4A54-8535-FD9E24B8BCC1}" destId="{9CA61281-8B14-469D-82E4-663571AECB33}" srcOrd="3" destOrd="0" presId="urn:microsoft.com/office/officeart/2005/8/layout/chevron2"/>
    <dgm:cxn modelId="{52988F3C-837B-E34E-A1F8-AB4DB3C702C7}" type="presParOf" srcId="{F44128D0-12E9-4A54-8535-FD9E24B8BCC1}" destId="{E7BD6D31-26BB-43C3-A604-EED5C1247C8C}" srcOrd="4" destOrd="0" presId="urn:microsoft.com/office/officeart/2005/8/layout/chevron2"/>
    <dgm:cxn modelId="{EC285401-2748-9540-8C3E-BD7728DF684A}" type="presParOf" srcId="{E7BD6D31-26BB-43C3-A604-EED5C1247C8C}" destId="{AE96B74B-DB35-4DA9-967C-8302CDF5CA1D}" srcOrd="0" destOrd="0" presId="urn:microsoft.com/office/officeart/2005/8/layout/chevron2"/>
    <dgm:cxn modelId="{E5E6AA9D-5DFB-574F-9FF1-59FB86070CA4}" type="presParOf" srcId="{E7BD6D31-26BB-43C3-A604-EED5C1247C8C}" destId="{1A0C64DA-9FCB-447A-8E7C-C8F85A101D60}" srcOrd="1" destOrd="0" presId="urn:microsoft.com/office/officeart/2005/8/layout/chevron2"/>
    <dgm:cxn modelId="{9E21BF62-5F1D-B542-8C4B-E3C47293899F}" type="presParOf" srcId="{F44128D0-12E9-4A54-8535-FD9E24B8BCC1}" destId="{C9D4D67E-20B2-46F9-B2B5-96E2E8A0C0FD}" srcOrd="5" destOrd="0" presId="urn:microsoft.com/office/officeart/2005/8/layout/chevron2"/>
    <dgm:cxn modelId="{8297BF20-4024-4D4B-AC75-A859BA896845}" type="presParOf" srcId="{F44128D0-12E9-4A54-8535-FD9E24B8BCC1}" destId="{15E0C350-CAC0-47C6-AE7C-6C814DA8A65C}" srcOrd="6" destOrd="0" presId="urn:microsoft.com/office/officeart/2005/8/layout/chevron2"/>
    <dgm:cxn modelId="{9733BE54-E344-684D-A1E6-7C748A112388}" type="presParOf" srcId="{15E0C350-CAC0-47C6-AE7C-6C814DA8A65C}" destId="{0E86F7F2-9E1F-4251-97F5-527CE50FE0CC}" srcOrd="0" destOrd="0" presId="urn:microsoft.com/office/officeart/2005/8/layout/chevron2"/>
    <dgm:cxn modelId="{8F79418D-09F5-DB43-93C2-3DDF075E2252}" type="presParOf" srcId="{15E0C350-CAC0-47C6-AE7C-6C814DA8A65C}" destId="{97F87D63-ED49-49AD-914D-82AA64BF0E4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B7AB0A-9EB2-4E1F-A253-7196DC6D7510}">
      <dsp:nvSpPr>
        <dsp:cNvPr id="0" name=""/>
        <dsp:cNvSpPr/>
      </dsp:nvSpPr>
      <dsp:spPr>
        <a:xfrm rot="5400000">
          <a:off x="-170451" y="172455"/>
          <a:ext cx="1136341" cy="795438"/>
        </a:xfrm>
        <a:prstGeom prst="chevron">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3366FF"/>
              </a:solidFill>
            </a:rPr>
            <a:t>1</a:t>
          </a:r>
          <a:endParaRPr lang="fr-FR" sz="2300" b="1" kern="1200" dirty="0">
            <a:solidFill>
              <a:srgbClr val="3366FF"/>
            </a:solidFill>
          </a:endParaRPr>
        </a:p>
      </dsp:txBody>
      <dsp:txXfrm rot="5400000">
        <a:off x="-170451" y="172455"/>
        <a:ext cx="1136341" cy="795438"/>
      </dsp:txXfrm>
    </dsp:sp>
    <dsp:sp modelId="{F24A103B-FFBE-4382-A3EC-F5877847096F}">
      <dsp:nvSpPr>
        <dsp:cNvPr id="0" name=""/>
        <dsp:cNvSpPr/>
      </dsp:nvSpPr>
      <dsp:spPr>
        <a:xfrm rot="5400000">
          <a:off x="3412784" y="-2583920"/>
          <a:ext cx="738621" cy="5973313"/>
        </a:xfrm>
        <a:prstGeom prst="round2SameRect">
          <a:avLst/>
        </a:prstGeom>
        <a:solidFill>
          <a:schemeClr val="lt1">
            <a:alpha val="90000"/>
            <a:hueOff val="0"/>
            <a:satOff val="0"/>
            <a:lumOff val="0"/>
            <a:alphaOff val="0"/>
          </a:schemeClr>
        </a:solidFill>
        <a:ln w="9525" cap="flat" cmpd="sng" algn="ctr">
          <a:solidFill>
            <a:srgbClr val="3366FF"/>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latin typeface="Times New Roman" pitchFamily="18" charset="0"/>
              <a:cs typeface="Times New Roman" pitchFamily="18" charset="0"/>
            </a:rPr>
            <a:t>Faire une présentation descriptive macroscopique des effluents industriels </a:t>
          </a:r>
          <a:endParaRPr lang="fr-FR" sz="1400" b="1" kern="1200" dirty="0">
            <a:latin typeface="Times New Roman" pitchFamily="18" charset="0"/>
            <a:cs typeface="Times New Roman" pitchFamily="18" charset="0"/>
          </a:endParaRPr>
        </a:p>
      </dsp:txBody>
      <dsp:txXfrm rot="5400000">
        <a:off x="3412784" y="-2583920"/>
        <a:ext cx="738621" cy="5973313"/>
      </dsp:txXfrm>
    </dsp:sp>
    <dsp:sp modelId="{5A583342-561F-452A-BBDF-11BC5F20B892}">
      <dsp:nvSpPr>
        <dsp:cNvPr id="0" name=""/>
        <dsp:cNvSpPr/>
      </dsp:nvSpPr>
      <dsp:spPr>
        <a:xfrm rot="5400000">
          <a:off x="-170451" y="1160491"/>
          <a:ext cx="1136341" cy="795438"/>
        </a:xfrm>
        <a:prstGeom prst="chevron">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solidFill>
                <a:srgbClr val="0000FF"/>
              </a:solidFill>
            </a:rPr>
            <a:t>2</a:t>
          </a:r>
          <a:endParaRPr lang="fr-FR" sz="2300" kern="1200" dirty="0">
            <a:solidFill>
              <a:srgbClr val="0000FF"/>
            </a:solidFill>
          </a:endParaRPr>
        </a:p>
      </dsp:txBody>
      <dsp:txXfrm rot="5400000">
        <a:off x="-170451" y="1160491"/>
        <a:ext cx="1136341" cy="795438"/>
      </dsp:txXfrm>
    </dsp:sp>
    <dsp:sp modelId="{E72B539A-5B56-4397-B93C-F11544EEF267}">
      <dsp:nvSpPr>
        <dsp:cNvPr id="0" name=""/>
        <dsp:cNvSpPr/>
      </dsp:nvSpPr>
      <dsp:spPr>
        <a:xfrm rot="5400000">
          <a:off x="3412784" y="-1627305"/>
          <a:ext cx="738621" cy="5973313"/>
        </a:xfrm>
        <a:prstGeom prst="round2SameRect">
          <a:avLst/>
        </a:prstGeom>
        <a:solidFill>
          <a:schemeClr val="lt1">
            <a:alpha val="90000"/>
            <a:hueOff val="0"/>
            <a:satOff val="0"/>
            <a:lumOff val="0"/>
            <a:alphaOff val="0"/>
          </a:schemeClr>
        </a:solidFill>
        <a:ln w="9525" cap="flat" cmpd="sng" algn="ctr">
          <a:solidFill>
            <a:srgbClr val="3366FF"/>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latin typeface="Times New Roman" pitchFamily="18" charset="0"/>
              <a:cs typeface="Times New Roman" pitchFamily="18" charset="0"/>
            </a:rPr>
            <a:t>Réaliser une analyse physico-chimique et un dosage des métaux lourds dans les eaux rejetées dans l’environnement par ces industries</a:t>
          </a:r>
          <a:r>
            <a:rPr lang="fr-FR" sz="1400" b="1" kern="1200" dirty="0" smtClean="0"/>
            <a:t> </a:t>
          </a:r>
          <a:endParaRPr lang="fr-FR" sz="1400" b="1" kern="1200" dirty="0"/>
        </a:p>
      </dsp:txBody>
      <dsp:txXfrm rot="5400000">
        <a:off x="3412784" y="-1627305"/>
        <a:ext cx="738621" cy="5973313"/>
      </dsp:txXfrm>
    </dsp:sp>
    <dsp:sp modelId="{AE96B74B-DB35-4DA9-967C-8302CDF5CA1D}">
      <dsp:nvSpPr>
        <dsp:cNvPr id="0" name=""/>
        <dsp:cNvSpPr/>
      </dsp:nvSpPr>
      <dsp:spPr>
        <a:xfrm rot="5400000">
          <a:off x="-170451" y="2148526"/>
          <a:ext cx="1136341" cy="795438"/>
        </a:xfrm>
        <a:prstGeom prst="chevron">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solidFill>
                <a:srgbClr val="0000FF"/>
              </a:solidFill>
            </a:rPr>
            <a:t>3</a:t>
          </a:r>
          <a:endParaRPr lang="fr-FR" sz="2300" kern="1200" dirty="0">
            <a:solidFill>
              <a:srgbClr val="0000FF"/>
            </a:solidFill>
          </a:endParaRPr>
        </a:p>
      </dsp:txBody>
      <dsp:txXfrm rot="5400000">
        <a:off x="-170451" y="2148526"/>
        <a:ext cx="1136341" cy="795438"/>
      </dsp:txXfrm>
    </dsp:sp>
    <dsp:sp modelId="{1A0C64DA-9FCB-447A-8E7C-C8F85A101D60}">
      <dsp:nvSpPr>
        <dsp:cNvPr id="0" name=""/>
        <dsp:cNvSpPr/>
      </dsp:nvSpPr>
      <dsp:spPr>
        <a:xfrm rot="5400000">
          <a:off x="3412784" y="-639270"/>
          <a:ext cx="738621" cy="5973313"/>
        </a:xfrm>
        <a:prstGeom prst="round2SameRect">
          <a:avLst/>
        </a:prstGeom>
        <a:solidFill>
          <a:schemeClr val="lt1">
            <a:alpha val="90000"/>
            <a:hueOff val="0"/>
            <a:satOff val="0"/>
            <a:lumOff val="0"/>
            <a:alphaOff val="0"/>
          </a:schemeClr>
        </a:solidFill>
        <a:ln w="9525" cap="flat" cmpd="sng" algn="ctr">
          <a:solidFill>
            <a:srgbClr val="3366FF"/>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latin typeface="Times New Roman" pitchFamily="18" charset="0"/>
              <a:cs typeface="Times New Roman" pitchFamily="18" charset="0"/>
            </a:rPr>
            <a:t>Analyser la toxicité globale de ces eaux pour les organismes vivants </a:t>
          </a:r>
          <a:endParaRPr lang="fr-FR" sz="1400" b="1" kern="1200" dirty="0">
            <a:latin typeface="Times New Roman" pitchFamily="18" charset="0"/>
            <a:cs typeface="Times New Roman" pitchFamily="18" charset="0"/>
          </a:endParaRPr>
        </a:p>
      </dsp:txBody>
      <dsp:txXfrm rot="5400000">
        <a:off x="3412784" y="-639270"/>
        <a:ext cx="738621" cy="5973313"/>
      </dsp:txXfrm>
    </dsp:sp>
    <dsp:sp modelId="{0E86F7F2-9E1F-4251-97F5-527CE50FE0CC}">
      <dsp:nvSpPr>
        <dsp:cNvPr id="0" name=""/>
        <dsp:cNvSpPr/>
      </dsp:nvSpPr>
      <dsp:spPr>
        <a:xfrm rot="5400000">
          <a:off x="-170451" y="3136561"/>
          <a:ext cx="1136341" cy="795438"/>
        </a:xfrm>
        <a:prstGeom prst="chevron">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solidFill>
                <a:srgbClr val="0000FF"/>
              </a:solidFill>
            </a:rPr>
            <a:t>4</a:t>
          </a:r>
          <a:endParaRPr lang="fr-FR" sz="2300" kern="1200" dirty="0">
            <a:solidFill>
              <a:srgbClr val="0000FF"/>
            </a:solidFill>
          </a:endParaRPr>
        </a:p>
      </dsp:txBody>
      <dsp:txXfrm rot="5400000">
        <a:off x="-170451" y="3136561"/>
        <a:ext cx="1136341" cy="795438"/>
      </dsp:txXfrm>
    </dsp:sp>
    <dsp:sp modelId="{97F87D63-ED49-49AD-914D-82AA64BF0E4D}">
      <dsp:nvSpPr>
        <dsp:cNvPr id="0" name=""/>
        <dsp:cNvSpPr/>
      </dsp:nvSpPr>
      <dsp:spPr>
        <a:xfrm rot="5400000">
          <a:off x="3412784" y="348764"/>
          <a:ext cx="738621" cy="5973313"/>
        </a:xfrm>
        <a:prstGeom prst="round2SameRect">
          <a:avLst/>
        </a:prstGeom>
        <a:solidFill>
          <a:schemeClr val="lt1">
            <a:alpha val="90000"/>
            <a:hueOff val="0"/>
            <a:satOff val="0"/>
            <a:lumOff val="0"/>
            <a:alphaOff val="0"/>
          </a:schemeClr>
        </a:solidFill>
        <a:ln w="9525" cap="flat" cmpd="sng" algn="ctr">
          <a:solidFill>
            <a:srgbClr val="3366FF"/>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latin typeface="Times New Roman" pitchFamily="18" charset="0"/>
              <a:cs typeface="Times New Roman" pitchFamily="18" charset="0"/>
            </a:rPr>
            <a:t>Recenser les potentiels risques da santé pouvant résulter de cette pollution industrielle.</a:t>
          </a:r>
          <a:endParaRPr lang="fr-FR" sz="1400" b="1" kern="1200" dirty="0">
            <a:latin typeface="Times New Roman" pitchFamily="18" charset="0"/>
            <a:cs typeface="Times New Roman" pitchFamily="18" charset="0"/>
          </a:endParaRPr>
        </a:p>
      </dsp:txBody>
      <dsp:txXfrm rot="5400000">
        <a:off x="3412784" y="348764"/>
        <a:ext cx="738621" cy="59733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8474D-0826-4A1E-A368-CD7C8CD50C73}" type="datetimeFigureOut">
              <a:rPr lang="fr-FR" smtClean="0"/>
              <a:pPr/>
              <a:t>05/04/2015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263E3-3B90-426B-8A11-DE1746A45B17}" type="slidenum">
              <a:rPr lang="fr-FR" smtClean="0"/>
              <a:pPr/>
              <a:t>‹N°›</a:t>
            </a:fld>
            <a:endParaRPr lang="fr-FR"/>
          </a:p>
        </p:txBody>
      </p:sp>
    </p:spTree>
    <p:extLst>
      <p:ext uri="{BB962C8B-B14F-4D97-AF65-F5344CB8AC3E}">
        <p14:creationId xmlns:p14="http://schemas.microsoft.com/office/powerpoint/2010/main" xmlns="" val="220509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4CCEA6DA-163A-4E59-A9F2-ABF905CFAC2C}"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CEA6DA-163A-4E59-A9F2-ABF905CFAC2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CEA6DA-163A-4E59-A9F2-ABF905CFAC2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CEA6DA-163A-4E59-A9F2-ABF905CFAC2C}"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4CCEA6DA-163A-4E59-A9F2-ABF905CFAC2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CEA6DA-163A-4E59-A9F2-ABF905CFAC2C}"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CEA6DA-163A-4E59-A9F2-ABF905CFAC2C}"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CEA6DA-163A-4E59-A9F2-ABF905CFAC2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CEA6DA-163A-4E59-A9F2-ABF905CFAC2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CEA6DA-163A-4E59-A9F2-ABF905CFAC2C}"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03174D2-E3E1-42CF-9687-746F4259F49D}" type="datetimeFigureOut">
              <a:rPr lang="fr-FR" smtClean="0"/>
              <a:pPr/>
              <a:t>05/04/2015</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4CCEA6DA-163A-4E59-A9F2-ABF905CFAC2C}"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03174D2-E3E1-42CF-9687-746F4259F49D}" type="datetimeFigureOut">
              <a:rPr lang="fr-FR" smtClean="0"/>
              <a:pPr/>
              <a:t>05/04/2015</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CCEA6DA-163A-4E59-A9F2-ABF905CFAC2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png"/><Relationship Id="rId7" Type="http://schemas.openxmlformats.org/officeDocument/2006/relationships/package" Target="../embeddings/Document_Microsoft_Office_Word3.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Document_Microsoft_Office_Word2.docx"/><Relationship Id="rId5" Type="http://schemas.openxmlformats.org/officeDocument/2006/relationships/package" Target="../embeddings/Document_Microsoft_Office_Word1.docx"/><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
          </p:nvPr>
        </p:nvSpPr>
        <p:spPr>
          <a:xfrm>
            <a:off x="2339752" y="3933056"/>
            <a:ext cx="5112568" cy="2337123"/>
          </a:xfrm>
        </p:spPr>
        <p:txBody>
          <a:bodyPr>
            <a:normAutofit fontScale="62500" lnSpcReduction="20000"/>
          </a:bodyPr>
          <a:lstStyle/>
          <a:p>
            <a:pPr>
              <a:buNone/>
            </a:pPr>
            <a:r>
              <a:rPr lang="fr-FR" sz="2100" b="1" i="1" dirty="0" smtClean="0">
                <a:latin typeface="Times New Roman" pitchFamily="18" charset="0"/>
                <a:cs typeface="Times New Roman" pitchFamily="18" charset="0"/>
              </a:rPr>
              <a:t>                                         Présenté </a:t>
            </a:r>
            <a:r>
              <a:rPr lang="fr-FR" sz="2100" b="1" i="1" dirty="0">
                <a:latin typeface="Times New Roman" pitchFamily="18" charset="0"/>
                <a:cs typeface="Times New Roman" pitchFamily="18" charset="0"/>
              </a:rPr>
              <a:t>par </a:t>
            </a:r>
            <a:r>
              <a:rPr lang="fr-FR" sz="2100" b="1" i="1" dirty="0" smtClean="0">
                <a:latin typeface="Times New Roman" pitchFamily="18" charset="0"/>
                <a:cs typeface="Times New Roman" pitchFamily="18" charset="0"/>
              </a:rPr>
              <a:t>:</a:t>
            </a:r>
          </a:p>
          <a:p>
            <a:pPr>
              <a:buNone/>
            </a:pPr>
            <a:endParaRPr lang="fr-FR" sz="1100" i="1" dirty="0">
              <a:latin typeface="Times New Roman" pitchFamily="18" charset="0"/>
              <a:cs typeface="Times New Roman" pitchFamily="18" charset="0"/>
            </a:endParaRPr>
          </a:p>
          <a:p>
            <a:pPr>
              <a:buNone/>
            </a:pPr>
            <a:r>
              <a:rPr lang="fr-FR" sz="2200" dirty="0" smtClean="0">
                <a:latin typeface="Times New Roman" pitchFamily="18" charset="0"/>
                <a:cs typeface="Times New Roman" pitchFamily="18" charset="0"/>
              </a:rPr>
              <a:t>        Dr </a:t>
            </a:r>
            <a:r>
              <a:rPr lang="fr-FR" sz="2200" dirty="0">
                <a:latin typeface="Times New Roman" pitchFamily="18" charset="0"/>
                <a:cs typeface="Times New Roman" pitchFamily="18" charset="0"/>
              </a:rPr>
              <a:t>KAPSU TCHOUAMANI Epse KEMAYOU Armelle </a:t>
            </a:r>
            <a:r>
              <a:rPr lang="fr-FR" sz="2200" dirty="0" smtClean="0">
                <a:latin typeface="Times New Roman" pitchFamily="18" charset="0"/>
                <a:cs typeface="Times New Roman" pitchFamily="18" charset="0"/>
              </a:rPr>
              <a:t>Emilie </a:t>
            </a:r>
          </a:p>
          <a:p>
            <a:pPr>
              <a:buNone/>
            </a:pPr>
            <a:r>
              <a:rPr lang="fr-FR" sz="2200" b="1" dirty="0" smtClean="0">
                <a:latin typeface="Times New Roman" pitchFamily="18" charset="0"/>
                <a:cs typeface="Times New Roman" pitchFamily="18" charset="0"/>
              </a:rPr>
              <a:t>                                                       </a:t>
            </a:r>
          </a:p>
          <a:p>
            <a:pPr>
              <a:buNone/>
            </a:pPr>
            <a:r>
              <a:rPr lang="fr-FR" sz="2200" b="1" dirty="0">
                <a:latin typeface="Times New Roman" pitchFamily="18" charset="0"/>
                <a:cs typeface="Times New Roman" pitchFamily="18" charset="0"/>
              </a:rPr>
              <a:t> </a:t>
            </a:r>
            <a:r>
              <a:rPr lang="fr-FR" sz="2200" b="1" dirty="0" smtClean="0">
                <a:latin typeface="Times New Roman" pitchFamily="18" charset="0"/>
                <a:cs typeface="Times New Roman" pitchFamily="18" charset="0"/>
              </a:rPr>
              <a:t>                                       Directeur</a:t>
            </a:r>
            <a:endParaRPr lang="fr-FR" sz="2200" dirty="0">
              <a:latin typeface="Times New Roman" pitchFamily="18" charset="0"/>
              <a:cs typeface="Times New Roman" pitchFamily="18" charset="0"/>
            </a:endParaRPr>
          </a:p>
          <a:p>
            <a:pPr>
              <a:buNone/>
            </a:pPr>
            <a:r>
              <a:rPr lang="fr-FR" sz="2200" dirty="0" smtClean="0">
                <a:latin typeface="Times New Roman" pitchFamily="18" charset="0"/>
                <a:cs typeface="Times New Roman" pitchFamily="18" charset="0"/>
              </a:rPr>
              <a:t>                             Professeur </a:t>
            </a:r>
            <a:r>
              <a:rPr lang="fr-FR" sz="2200" dirty="0">
                <a:latin typeface="Times New Roman" pitchFamily="18" charset="0"/>
                <a:cs typeface="Times New Roman" pitchFamily="18" charset="0"/>
              </a:rPr>
              <a:t>Benjamin </a:t>
            </a:r>
            <a:r>
              <a:rPr lang="fr-FR" sz="2200" dirty="0" smtClean="0">
                <a:latin typeface="Times New Roman" pitchFamily="18" charset="0"/>
                <a:cs typeface="Times New Roman" pitchFamily="18" charset="0"/>
              </a:rPr>
              <a:t>FAYOMI</a:t>
            </a:r>
          </a:p>
          <a:p>
            <a:pPr>
              <a:buNone/>
            </a:pPr>
            <a:endParaRPr lang="fr-FR" sz="2200" dirty="0">
              <a:latin typeface="Times New Roman" pitchFamily="18" charset="0"/>
              <a:cs typeface="Times New Roman" pitchFamily="18" charset="0"/>
            </a:endParaRPr>
          </a:p>
          <a:p>
            <a:pPr>
              <a:buNone/>
            </a:pPr>
            <a:r>
              <a:rPr lang="fr-FR" sz="2200" b="1" dirty="0" smtClean="0">
                <a:latin typeface="Times New Roman" pitchFamily="18" charset="0"/>
                <a:cs typeface="Times New Roman" pitchFamily="18" charset="0"/>
              </a:rPr>
              <a:t>                                      Co-directeur</a:t>
            </a:r>
            <a:endParaRPr lang="fr-FR" sz="2200" dirty="0">
              <a:latin typeface="Times New Roman" pitchFamily="18" charset="0"/>
              <a:cs typeface="Times New Roman" pitchFamily="18" charset="0"/>
            </a:endParaRPr>
          </a:p>
          <a:p>
            <a:pPr>
              <a:buNone/>
            </a:pPr>
            <a:r>
              <a:rPr lang="fr-FR" sz="2200" dirty="0" smtClean="0">
                <a:latin typeface="Times New Roman" pitchFamily="18" charset="0"/>
                <a:cs typeface="Times New Roman" pitchFamily="18" charset="0"/>
              </a:rPr>
              <a:t>                              Docteur </a:t>
            </a:r>
            <a:r>
              <a:rPr lang="fr-FR" sz="2200" dirty="0">
                <a:latin typeface="Times New Roman" pitchFamily="18" charset="0"/>
                <a:cs typeface="Times New Roman" pitchFamily="18" charset="0"/>
              </a:rPr>
              <a:t>Rousseau DJOUAKA</a:t>
            </a:r>
          </a:p>
          <a:p>
            <a:pPr>
              <a:buNone/>
            </a:pPr>
            <a:endParaRPr lang="fr-FR" dirty="0"/>
          </a:p>
        </p:txBody>
      </p:sp>
      <p:sp>
        <p:nvSpPr>
          <p:cNvPr id="6" name="AutoShape 4" descr="Description : Papier de soie bleu"/>
          <p:cNvSpPr>
            <a:spLocks noChangeArrowheads="1"/>
          </p:cNvSpPr>
          <p:nvPr/>
        </p:nvSpPr>
        <p:spPr bwMode="auto">
          <a:xfrm>
            <a:off x="1403648" y="2276872"/>
            <a:ext cx="6552728" cy="1296144"/>
          </a:xfrm>
          <a:prstGeom prst="horizontalScroll">
            <a:avLst>
              <a:gd name="adj" fmla="val 125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buNone/>
            </a:pPr>
            <a:r>
              <a:rPr lang="fr-FR" sz="1600" b="1" dirty="0" smtClean="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ANALYSE DE LA TOXICITE DES EFFLUENTS INDUSTRIELS ET RISQUES DE SANTE : CAS DE TROIS INDUSTRIES DE LA VILLE DE DOUALA AU CAMEROUN</a:t>
            </a:r>
            <a:endParaRPr lang="fr-FR" sz="16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0689" y="44624"/>
            <a:ext cx="1445920" cy="129614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596336" y="0"/>
            <a:ext cx="1547664" cy="1475344"/>
          </a:xfrm>
          <a:prstGeom prst="rect">
            <a:avLst/>
          </a:prstGeom>
          <a:noFill/>
          <a:ln w="9525">
            <a:noFill/>
            <a:miter lim="800000"/>
            <a:headEnd/>
            <a:tailEnd/>
          </a:ln>
        </p:spPr>
      </p:pic>
      <p:sp>
        <p:nvSpPr>
          <p:cNvPr id="8" name="Rectangle 7"/>
          <p:cNvSpPr/>
          <p:nvPr/>
        </p:nvSpPr>
        <p:spPr>
          <a:xfrm>
            <a:off x="3263657" y="6237312"/>
            <a:ext cx="3108543" cy="369332"/>
          </a:xfrm>
          <a:prstGeom prst="rect">
            <a:avLst/>
          </a:prstGeom>
        </p:spPr>
        <p:txBody>
          <a:bodyPr wrap="none">
            <a:spAutoFit/>
          </a:bodyPr>
          <a:lstStyle/>
          <a:p>
            <a:r>
              <a:rPr lang="fr-FR" b="1" dirty="0" smtClean="0">
                <a:latin typeface="Times New Roman" pitchFamily="18" charset="0"/>
                <a:cs typeface="Times New Roman" pitchFamily="18" charset="0"/>
              </a:rPr>
              <a:t>Année académique 2013-2014</a:t>
            </a:r>
            <a:endParaRPr lang="fr-FR" b="1" dirty="0">
              <a:latin typeface="Times New Roman" pitchFamily="18" charset="0"/>
              <a:cs typeface="Times New Roman" pitchFamily="18" charset="0"/>
            </a:endParaRPr>
          </a:p>
        </p:txBody>
      </p:sp>
      <p:pic>
        <p:nvPicPr>
          <p:cNvPr id="2049" name="Image 1" descr="C:\Users\toshiba\Desktop\labo water quality\Tof SOP+manuel Metalyser\logo IIT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5837453"/>
            <a:ext cx="1584176" cy="797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467545" y="1268760"/>
            <a:ext cx="2376264" cy="1296144"/>
          </a:xfrm>
          <a:prstGeom prst="rect">
            <a:avLst/>
          </a:prstGeom>
          <a:noFill/>
          <a:ln w="9525">
            <a:solidFill>
              <a:srgbClr val="000000"/>
            </a:solidFill>
            <a:miter lim="800000"/>
            <a:headEnd/>
            <a:tailEnd/>
          </a:ln>
        </p:spPr>
      </p:pic>
      <p:pic>
        <p:nvPicPr>
          <p:cNvPr id="5" name="Image 4"/>
          <p:cNvPicPr/>
          <p:nvPr/>
        </p:nvPicPr>
        <p:blipFill>
          <a:blip r:embed="rId3" cstate="print"/>
          <a:srcRect/>
          <a:stretch>
            <a:fillRect/>
          </a:stretch>
        </p:blipFill>
        <p:spPr bwMode="auto">
          <a:xfrm>
            <a:off x="467544" y="2636912"/>
            <a:ext cx="2376264" cy="1296144"/>
          </a:xfrm>
          <a:prstGeom prst="rect">
            <a:avLst/>
          </a:prstGeom>
          <a:noFill/>
          <a:ln w="9525">
            <a:solidFill>
              <a:srgbClr val="000000"/>
            </a:solidFill>
            <a:miter lim="800000"/>
            <a:headEnd/>
            <a:tailEnd/>
          </a:ln>
        </p:spPr>
      </p:pic>
      <p:pic>
        <p:nvPicPr>
          <p:cNvPr id="6" name="Image 5"/>
          <p:cNvPicPr/>
          <p:nvPr/>
        </p:nvPicPr>
        <p:blipFill>
          <a:blip r:embed="rId4" cstate="print"/>
          <a:srcRect/>
          <a:stretch>
            <a:fillRect/>
          </a:stretch>
        </p:blipFill>
        <p:spPr bwMode="auto">
          <a:xfrm>
            <a:off x="467544" y="4005064"/>
            <a:ext cx="2376264" cy="1152128"/>
          </a:xfrm>
          <a:prstGeom prst="rect">
            <a:avLst/>
          </a:prstGeom>
          <a:noFill/>
          <a:ln w="9525">
            <a:noFill/>
            <a:miter lim="800000"/>
            <a:headEnd/>
            <a:tailEnd/>
          </a:ln>
        </p:spPr>
      </p:pic>
      <p:pic>
        <p:nvPicPr>
          <p:cNvPr id="7" name="Image 6" descr="IMAG6375"/>
          <p:cNvPicPr/>
          <p:nvPr/>
        </p:nvPicPr>
        <p:blipFill>
          <a:blip r:embed="rId5" cstate="print"/>
          <a:srcRect/>
          <a:stretch>
            <a:fillRect/>
          </a:stretch>
        </p:blipFill>
        <p:spPr bwMode="auto">
          <a:xfrm>
            <a:off x="539552" y="5229200"/>
            <a:ext cx="2304256" cy="1152128"/>
          </a:xfrm>
          <a:prstGeom prst="rect">
            <a:avLst/>
          </a:prstGeom>
          <a:noFill/>
          <a:ln w="9525">
            <a:solidFill>
              <a:srgbClr val="000000"/>
            </a:solidFill>
            <a:miter lim="800000"/>
            <a:headEnd/>
            <a:tailEnd/>
          </a:ln>
        </p:spPr>
      </p:pic>
      <p:sp>
        <p:nvSpPr>
          <p:cNvPr id="10" name="Rectangle 9"/>
          <p:cNvSpPr/>
          <p:nvPr/>
        </p:nvSpPr>
        <p:spPr>
          <a:xfrm>
            <a:off x="827584" y="1340768"/>
            <a:ext cx="1584176"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Savonnerie</a:t>
            </a:r>
            <a:endParaRPr lang="fr-FR" sz="1400" dirty="0">
              <a:latin typeface="Times New Roman" pitchFamily="18" charset="0"/>
              <a:cs typeface="Times New Roman" pitchFamily="18" charset="0"/>
            </a:endParaRPr>
          </a:p>
        </p:txBody>
      </p:sp>
      <p:sp>
        <p:nvSpPr>
          <p:cNvPr id="13" name="Rectangle 12"/>
          <p:cNvSpPr/>
          <p:nvPr/>
        </p:nvSpPr>
        <p:spPr>
          <a:xfrm>
            <a:off x="899592" y="4005064"/>
            <a:ext cx="1512168"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Textile</a:t>
            </a:r>
            <a:endParaRPr lang="fr-FR" sz="1400" dirty="0">
              <a:latin typeface="Times New Roman" pitchFamily="18" charset="0"/>
              <a:cs typeface="Times New Roman" pitchFamily="18" charset="0"/>
            </a:endParaRPr>
          </a:p>
        </p:txBody>
      </p:sp>
      <p:sp>
        <p:nvSpPr>
          <p:cNvPr id="14" name="Rectangle 13"/>
          <p:cNvSpPr/>
          <p:nvPr/>
        </p:nvSpPr>
        <p:spPr>
          <a:xfrm>
            <a:off x="683568" y="5229200"/>
            <a:ext cx="1872208"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Puits le long du drain</a:t>
            </a:r>
            <a:endParaRPr lang="fr-FR" sz="1400" dirty="0">
              <a:latin typeface="Times New Roman" pitchFamily="18" charset="0"/>
              <a:cs typeface="Times New Roman" pitchFamily="18" charset="0"/>
            </a:endParaRPr>
          </a:p>
        </p:txBody>
      </p:sp>
      <p:sp>
        <p:nvSpPr>
          <p:cNvPr id="15" name="Rectangle 14"/>
          <p:cNvSpPr/>
          <p:nvPr/>
        </p:nvSpPr>
        <p:spPr>
          <a:xfrm>
            <a:off x="1043608" y="2636912"/>
            <a:ext cx="1224136"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Brassicole</a:t>
            </a:r>
            <a:endParaRPr lang="fr-FR" sz="1400" dirty="0">
              <a:latin typeface="Times New Roman" pitchFamily="18" charset="0"/>
              <a:cs typeface="Times New Roman" pitchFamily="18" charset="0"/>
            </a:endParaRPr>
          </a:p>
        </p:txBody>
      </p:sp>
      <p:sp>
        <p:nvSpPr>
          <p:cNvPr id="12" name="TextBox 11"/>
          <p:cNvSpPr txBox="1"/>
          <p:nvPr/>
        </p:nvSpPr>
        <p:spPr>
          <a:xfrm>
            <a:off x="3023104" y="188640"/>
            <a:ext cx="3421104" cy="400110"/>
          </a:xfrm>
          <a:prstGeom prst="rect">
            <a:avLst/>
          </a:prstGeom>
          <a:noFill/>
          <a:ln w="12700" cmpd="sng">
            <a:solidFill>
              <a:schemeClr val="tx1"/>
            </a:solidFill>
          </a:ln>
        </p:spPr>
        <p:txBody>
          <a:bodyPr wrap="none" rtlCol="0">
            <a:spAutoFit/>
          </a:bodyPr>
          <a:lstStyle/>
          <a:p>
            <a:r>
              <a:rPr lang="en-US" sz="2000" b="1" dirty="0" smtClean="0"/>
              <a:t>RESULTATS ET DISCUSSIONS</a:t>
            </a:r>
            <a:endParaRPr lang="en-US" sz="2000" b="1" dirty="0"/>
          </a:p>
        </p:txBody>
      </p:sp>
      <p:sp>
        <p:nvSpPr>
          <p:cNvPr id="16" name="Espace réservé du contenu 2"/>
          <p:cNvSpPr txBox="1">
            <a:spLocks/>
          </p:cNvSpPr>
          <p:nvPr/>
        </p:nvSpPr>
        <p:spPr>
          <a:xfrm>
            <a:off x="2915816" y="6025746"/>
            <a:ext cx="5688632" cy="832254"/>
          </a:xfrm>
          <a:prstGeom prst="rect">
            <a:avLst/>
          </a:prstGeom>
          <a:ln>
            <a:solidFill>
              <a:srgbClr val="008000"/>
            </a:solidFill>
          </a:ln>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Font typeface="Wingdings" pitchFamily="2" charset="2"/>
              <a:buChar char="ü"/>
            </a:pPr>
            <a:r>
              <a:rPr lang="fr-FR" sz="1200" b="1" dirty="0" smtClean="0">
                <a:solidFill>
                  <a:srgbClr val="0000FF"/>
                </a:solidFill>
              </a:rPr>
              <a:t>Discussion: </a:t>
            </a:r>
            <a:r>
              <a:rPr lang="fr-FR" sz="1200" dirty="0">
                <a:latin typeface="Times New Roman" pitchFamily="18" charset="0"/>
                <a:cs typeface="Times New Roman" pitchFamily="18" charset="0"/>
              </a:rPr>
              <a:t>Norme OMS: </a:t>
            </a:r>
            <a:r>
              <a:rPr lang="fr-FR" sz="1200" dirty="0" smtClean="0">
                <a:latin typeface="Times New Roman" pitchFamily="18" charset="0"/>
                <a:cs typeface="Times New Roman" pitchFamily="18" charset="0"/>
              </a:rPr>
              <a:t>1UNT</a:t>
            </a:r>
            <a:endParaRPr lang="fr-FR" sz="1200" dirty="0">
              <a:latin typeface="Times New Roman" pitchFamily="18" charset="0"/>
              <a:cs typeface="Times New Roman" pitchFamily="18" charset="0"/>
            </a:endParaRPr>
          </a:p>
          <a:p>
            <a:pPr>
              <a:buFont typeface="Wingdings" pitchFamily="2" charset="2"/>
              <a:buChar char="ü"/>
            </a:pPr>
            <a:r>
              <a:rPr lang="fr-FR" sz="1200" dirty="0">
                <a:latin typeface="Times New Roman" pitchFamily="18" charset="0"/>
                <a:cs typeface="Times New Roman" pitchFamily="18" charset="0"/>
              </a:rPr>
              <a:t>Corrélation entre turbidité élevée de l’eau et le taux de prévalence élevé  des gastro-entérites résultant de la consommation de cette eau (Le Chevalier </a:t>
            </a:r>
            <a:r>
              <a:rPr lang="fr-FR" sz="1200" i="1" dirty="0">
                <a:latin typeface="Times New Roman" pitchFamily="18" charset="0"/>
                <a:cs typeface="Times New Roman" pitchFamily="18" charset="0"/>
              </a:rPr>
              <a:t>et al. </a:t>
            </a:r>
            <a:r>
              <a:rPr lang="fr-FR" sz="1200" dirty="0">
                <a:latin typeface="Times New Roman" pitchFamily="18" charset="0"/>
                <a:cs typeface="Times New Roman" pitchFamily="18" charset="0"/>
              </a:rPr>
              <a:t>2000).</a:t>
            </a:r>
          </a:p>
          <a:p>
            <a:pPr algn="ctr">
              <a:buNone/>
            </a:pPr>
            <a:endParaRPr lang="fr-FR" sz="1200" dirty="0"/>
          </a:p>
        </p:txBody>
      </p:sp>
      <p:graphicFrame>
        <p:nvGraphicFramePr>
          <p:cNvPr id="8" name="Table 7"/>
          <p:cNvGraphicFramePr>
            <a:graphicFrameLocks noGrp="1"/>
          </p:cNvGraphicFramePr>
          <p:nvPr>
            <p:extLst>
              <p:ext uri="{D42A27DB-BD31-4B8C-83A1-F6EECF244321}">
                <p14:modId xmlns:p14="http://schemas.microsoft.com/office/powerpoint/2010/main" xmlns="" val="3111564132"/>
              </p:ext>
            </p:extLst>
          </p:nvPr>
        </p:nvGraphicFramePr>
        <p:xfrm>
          <a:off x="3851920" y="963480"/>
          <a:ext cx="3528393" cy="5057808"/>
        </p:xfrm>
        <a:graphic>
          <a:graphicData uri="http://schemas.openxmlformats.org/drawingml/2006/table">
            <a:tbl>
              <a:tblPr firstRow="1" bandRow="1">
                <a:tableStyleId>{5C22544A-7EE6-4342-B048-85BDC9FD1C3A}</a:tableStyleId>
              </a:tblPr>
              <a:tblGrid>
                <a:gridCol w="732308"/>
                <a:gridCol w="865455"/>
                <a:gridCol w="1930630"/>
              </a:tblGrid>
              <a:tr h="360040">
                <a:tc>
                  <a:txBody>
                    <a:bodyPr/>
                    <a:lstStyle/>
                    <a:p>
                      <a:r>
                        <a:rPr lang="en-US" dirty="0" smtClean="0"/>
                        <a:t>Mai</a:t>
                      </a:r>
                      <a:endParaRPr lang="en-US" dirty="0"/>
                    </a:p>
                  </a:txBody>
                  <a:tcPr/>
                </a:tc>
                <a:tc>
                  <a:txBody>
                    <a:bodyPr/>
                    <a:lstStyle/>
                    <a:p>
                      <a:r>
                        <a:rPr lang="en-US" dirty="0" smtClean="0"/>
                        <a:t>JUIN</a:t>
                      </a:r>
                      <a:endParaRPr lang="en-US" dirty="0"/>
                    </a:p>
                  </a:txBody>
                  <a:tcPr/>
                </a:tc>
                <a:tc>
                  <a:txBody>
                    <a:bodyPr/>
                    <a:lstStyle/>
                    <a:p>
                      <a:r>
                        <a:rPr lang="en-US" dirty="0" smtClean="0"/>
                        <a:t>JUILLET</a:t>
                      </a:r>
                      <a:endParaRPr lang="en-US" dirty="0"/>
                    </a:p>
                  </a:txBody>
                  <a:tcPr/>
                </a:tc>
              </a:tr>
              <a:tr h="1173012">
                <a:tc>
                  <a:txBody>
                    <a:bodyPr/>
                    <a:lstStyle/>
                    <a:p>
                      <a:r>
                        <a:rPr lang="en-US" dirty="0" smtClean="0"/>
                        <a:t>-</a:t>
                      </a:r>
                      <a:r>
                        <a:rPr lang="en-US" baseline="0" dirty="0" smtClean="0"/>
                        <a:t> -</a:t>
                      </a:r>
                      <a:endParaRPr lang="en-US" dirty="0"/>
                    </a:p>
                  </a:txBody>
                  <a:tcPr/>
                </a:tc>
                <a:tc>
                  <a:txBody>
                    <a:bodyPr/>
                    <a:lstStyle/>
                    <a:p>
                      <a:r>
                        <a:rPr lang="en-US" dirty="0" smtClean="0"/>
                        <a:t>0,1</a:t>
                      </a:r>
                      <a:endParaRPr lang="en-US" dirty="0"/>
                    </a:p>
                  </a:txBody>
                  <a:tcPr/>
                </a:tc>
                <a:tc>
                  <a:txBody>
                    <a:bodyPr/>
                    <a:lstStyle/>
                    <a:p>
                      <a:r>
                        <a:rPr lang="en-US" dirty="0" smtClean="0"/>
                        <a:t>1,7</a:t>
                      </a:r>
                      <a:endParaRPr lang="en-US" dirty="0"/>
                    </a:p>
                  </a:txBody>
                  <a:tcPr/>
                </a:tc>
              </a:tr>
              <a:tr h="1173012">
                <a:tc>
                  <a:txBody>
                    <a:bodyPr/>
                    <a:lstStyle/>
                    <a:p>
                      <a:r>
                        <a:rPr lang="en-US" dirty="0" smtClean="0"/>
                        <a:t>-</a:t>
                      </a:r>
                      <a:r>
                        <a:rPr lang="en-US" baseline="0" dirty="0" smtClean="0"/>
                        <a:t> -</a:t>
                      </a:r>
                      <a:endParaRPr lang="en-US" dirty="0"/>
                    </a:p>
                  </a:txBody>
                  <a:tcPr/>
                </a:tc>
                <a:tc>
                  <a:txBody>
                    <a:bodyPr/>
                    <a:lstStyle/>
                    <a:p>
                      <a:r>
                        <a:rPr lang="en-US" dirty="0" smtClean="0"/>
                        <a:t>0,2</a:t>
                      </a:r>
                      <a:endParaRPr lang="en-US" dirty="0"/>
                    </a:p>
                  </a:txBody>
                  <a:tcPr/>
                </a:tc>
                <a:tc>
                  <a:txBody>
                    <a:bodyPr/>
                    <a:lstStyle/>
                    <a:p>
                      <a:r>
                        <a:rPr lang="en-US" dirty="0" smtClean="0"/>
                        <a:t>1,7</a:t>
                      </a:r>
                      <a:endParaRPr lang="en-US" dirty="0"/>
                    </a:p>
                  </a:txBody>
                  <a:tcPr/>
                </a:tc>
              </a:tr>
              <a:tr h="1173012">
                <a:tc>
                  <a:txBody>
                    <a:bodyPr/>
                    <a:lstStyle/>
                    <a:p>
                      <a:r>
                        <a:rPr lang="en-US" dirty="0" smtClean="0"/>
                        <a:t>-</a:t>
                      </a:r>
                      <a:r>
                        <a:rPr lang="en-US" baseline="0" dirty="0" smtClean="0"/>
                        <a:t> -</a:t>
                      </a:r>
                      <a:endParaRPr lang="en-US" dirty="0"/>
                    </a:p>
                  </a:txBody>
                  <a:tcPr/>
                </a:tc>
                <a:tc>
                  <a:txBody>
                    <a:bodyPr/>
                    <a:lstStyle/>
                    <a:p>
                      <a:r>
                        <a:rPr lang="en-US" dirty="0" smtClean="0"/>
                        <a:t>0,2</a:t>
                      </a:r>
                      <a:endParaRPr lang="en-US" dirty="0"/>
                    </a:p>
                  </a:txBody>
                  <a:tcPr/>
                </a:tc>
                <a:tc>
                  <a:txBody>
                    <a:bodyPr/>
                    <a:lstStyle/>
                    <a:p>
                      <a:r>
                        <a:rPr lang="en-US" dirty="0" smtClean="0"/>
                        <a:t>1,7</a:t>
                      </a:r>
                      <a:endParaRPr lang="en-US" dirty="0"/>
                    </a:p>
                  </a:txBody>
                  <a:tcPr/>
                </a:tc>
              </a:tr>
              <a:tr h="1173012">
                <a:tc>
                  <a:txBody>
                    <a:bodyPr/>
                    <a:lstStyle/>
                    <a:p>
                      <a:endParaRPr lang="en-US" dirty="0"/>
                    </a:p>
                  </a:txBody>
                  <a:tcPr/>
                </a:tc>
                <a:tc>
                  <a:txBody>
                    <a:bodyPr/>
                    <a:lstStyle/>
                    <a:p>
                      <a:endParaRPr lang="en-US" dirty="0"/>
                    </a:p>
                  </a:txBody>
                  <a:tcPr/>
                </a:tc>
                <a:tc>
                  <a:txBody>
                    <a:bodyPr/>
                    <a:lstStyle/>
                    <a:p>
                      <a:r>
                        <a:rPr lang="en-US" dirty="0" err="1" smtClean="0"/>
                        <a:t>Puits</a:t>
                      </a:r>
                      <a:r>
                        <a:rPr lang="en-US" dirty="0" smtClean="0"/>
                        <a:t> </a:t>
                      </a:r>
                      <a:r>
                        <a:rPr lang="en-US" baseline="0" dirty="0" smtClean="0"/>
                        <a:t> à 5m:1,8</a:t>
                      </a:r>
                    </a:p>
                    <a:p>
                      <a:endParaRPr lang="en-US" baseline="0" dirty="0" smtClean="0"/>
                    </a:p>
                    <a:p>
                      <a:r>
                        <a:rPr lang="en-US" baseline="0" dirty="0" err="1" smtClean="0"/>
                        <a:t>Puits</a:t>
                      </a:r>
                      <a:r>
                        <a:rPr lang="en-US" baseline="0" dirty="0" smtClean="0"/>
                        <a:t> à 50 m: 1,6</a:t>
                      </a:r>
                      <a:endParaRPr lang="en-US" dirty="0"/>
                    </a:p>
                  </a:txBody>
                  <a:tcPr/>
                </a:tc>
              </a:tr>
            </a:tbl>
          </a:graphicData>
        </a:graphic>
      </p:graphicFrame>
      <p:sp>
        <p:nvSpPr>
          <p:cNvPr id="17" name="Rectangle 16"/>
          <p:cNvSpPr/>
          <p:nvPr/>
        </p:nvSpPr>
        <p:spPr>
          <a:xfrm>
            <a:off x="2339752" y="786190"/>
            <a:ext cx="1137234" cy="338554"/>
          </a:xfrm>
          <a:prstGeom prst="rect">
            <a:avLst/>
          </a:prstGeom>
        </p:spPr>
        <p:txBody>
          <a:bodyPr wrap="none">
            <a:spAutoFit/>
          </a:bodyPr>
          <a:lstStyle/>
          <a:p>
            <a:pPr marL="342900" lvl="2" indent="-342900">
              <a:buNone/>
            </a:pPr>
            <a:r>
              <a:rPr lang="fr-FR" sz="1600" b="1" dirty="0" smtClean="0">
                <a:latin typeface="Times New Roman" pitchFamily="18" charset="0"/>
                <a:cs typeface="Times New Roman" pitchFamily="18" charset="0"/>
              </a:rPr>
              <a:t>3</a:t>
            </a:r>
            <a:r>
              <a:rPr lang="fr-FR" sz="1600" b="1" dirty="0" smtClean="0">
                <a:latin typeface="Times New Roman" pitchFamily="18" charset="0"/>
                <a:cs typeface="Times New Roman" pitchFamily="18" charset="0"/>
              </a:rPr>
              <a:t>)</a:t>
            </a:r>
            <a:r>
              <a:rPr lang="fr-FR" sz="1600" b="1" dirty="0" err="1" smtClean="0">
                <a:latin typeface="Times New Roman" pitchFamily="18" charset="0"/>
                <a:cs typeface="Times New Roman" pitchFamily="18" charset="0"/>
              </a:rPr>
              <a:t>Turbitité</a:t>
            </a:r>
            <a:endParaRPr lang="fr-FR" sz="1600" b="1" baseline="-25000" dirty="0" smtClean="0">
              <a:latin typeface="Times New Roman" pitchFamily="18" charset="0"/>
              <a:cs typeface="Times New Roman" pitchFamily="18" charset="0"/>
            </a:endParaRPr>
          </a:p>
        </p:txBody>
      </p:sp>
      <p:sp>
        <p:nvSpPr>
          <p:cNvPr id="18" name="Right Arrow 17"/>
          <p:cNvSpPr/>
          <p:nvPr/>
        </p:nvSpPr>
        <p:spPr>
          <a:xfrm>
            <a:off x="2987824" y="1844824"/>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3059832" y="3068960"/>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059832" y="4365104"/>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059832" y="5517232"/>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90343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23104" y="188640"/>
            <a:ext cx="3421104" cy="400110"/>
          </a:xfrm>
          <a:prstGeom prst="rect">
            <a:avLst/>
          </a:prstGeom>
          <a:noFill/>
          <a:ln w="12700" cmpd="sng">
            <a:solidFill>
              <a:schemeClr val="tx1"/>
            </a:solidFill>
          </a:ln>
        </p:spPr>
        <p:txBody>
          <a:bodyPr wrap="none" rtlCol="0">
            <a:spAutoFit/>
          </a:bodyPr>
          <a:lstStyle/>
          <a:p>
            <a:r>
              <a:rPr lang="en-US" sz="2000" b="1" dirty="0" smtClean="0"/>
              <a:t>RESULTATS ET DISCUSSIONS</a:t>
            </a:r>
            <a:endParaRPr lang="en-US" sz="2000" b="1" dirty="0"/>
          </a:p>
        </p:txBody>
      </p:sp>
      <p:sp>
        <p:nvSpPr>
          <p:cNvPr id="10" name="Rectangle 9"/>
          <p:cNvSpPr/>
          <p:nvPr/>
        </p:nvSpPr>
        <p:spPr>
          <a:xfrm>
            <a:off x="2915816" y="786190"/>
            <a:ext cx="1685077" cy="338554"/>
          </a:xfrm>
          <a:prstGeom prst="rect">
            <a:avLst/>
          </a:prstGeom>
        </p:spPr>
        <p:txBody>
          <a:bodyPr wrap="none">
            <a:spAutoFit/>
          </a:bodyPr>
          <a:lstStyle/>
          <a:p>
            <a:pPr marL="342900" lvl="2" indent="-342900"/>
            <a:r>
              <a:rPr lang="fr-FR" sz="1600" b="1" dirty="0" smtClean="0"/>
              <a:t>4</a:t>
            </a:r>
            <a:r>
              <a:rPr lang="fr-FR" sz="1600" b="1" dirty="0" smtClean="0"/>
              <a:t>) </a:t>
            </a:r>
            <a:r>
              <a:rPr lang="fr-FR" sz="1600" b="1" dirty="0" err="1" smtClean="0"/>
              <a:t>Metaux</a:t>
            </a:r>
            <a:r>
              <a:rPr lang="fr-FR" sz="1600" b="1" dirty="0" smtClean="0"/>
              <a:t> lourds</a:t>
            </a:r>
            <a:endParaRPr lang="fr-FR" sz="1600" b="1" dirty="0"/>
          </a:p>
        </p:txBody>
      </p:sp>
      <p:pic>
        <p:nvPicPr>
          <p:cNvPr id="12" name="Image 4"/>
          <p:cNvPicPr/>
          <p:nvPr/>
        </p:nvPicPr>
        <p:blipFill>
          <a:blip r:embed="rId3" cstate="print"/>
          <a:srcRect/>
          <a:stretch>
            <a:fillRect/>
          </a:stretch>
        </p:blipFill>
        <p:spPr bwMode="auto">
          <a:xfrm>
            <a:off x="4932040" y="1052736"/>
            <a:ext cx="1872208" cy="1296144"/>
          </a:xfrm>
          <a:prstGeom prst="rect">
            <a:avLst/>
          </a:prstGeom>
          <a:noFill/>
          <a:ln w="9525">
            <a:solidFill>
              <a:srgbClr val="000000"/>
            </a:solidFill>
            <a:miter lim="800000"/>
            <a:headEnd/>
            <a:tailEnd/>
          </a:ln>
        </p:spPr>
      </p:pic>
      <p:pic>
        <p:nvPicPr>
          <p:cNvPr id="13" name="Image 5"/>
          <p:cNvPicPr/>
          <p:nvPr/>
        </p:nvPicPr>
        <p:blipFill>
          <a:blip r:embed="rId4" cstate="print"/>
          <a:srcRect/>
          <a:stretch>
            <a:fillRect/>
          </a:stretch>
        </p:blipFill>
        <p:spPr bwMode="auto">
          <a:xfrm>
            <a:off x="7092280" y="1124744"/>
            <a:ext cx="1944216" cy="1296144"/>
          </a:xfrm>
          <a:prstGeom prst="rect">
            <a:avLst/>
          </a:prstGeom>
          <a:noFill/>
          <a:ln w="9525">
            <a:noFill/>
            <a:miter lim="800000"/>
            <a:headEnd/>
            <a:tailEnd/>
          </a:ln>
        </p:spPr>
      </p:pic>
      <p:sp>
        <p:nvSpPr>
          <p:cNvPr id="16" name="Rectangle 15"/>
          <p:cNvSpPr/>
          <p:nvPr/>
        </p:nvSpPr>
        <p:spPr>
          <a:xfrm>
            <a:off x="7308304" y="908720"/>
            <a:ext cx="1512168" cy="34203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Textile</a:t>
            </a:r>
            <a:endParaRPr lang="fr-FR" sz="1400" dirty="0">
              <a:latin typeface="Times New Roman" pitchFamily="18" charset="0"/>
              <a:cs typeface="Times New Roman" pitchFamily="18" charset="0"/>
            </a:endParaRPr>
          </a:p>
        </p:txBody>
      </p:sp>
      <p:sp>
        <p:nvSpPr>
          <p:cNvPr id="18" name="Rectangle 17"/>
          <p:cNvSpPr/>
          <p:nvPr/>
        </p:nvSpPr>
        <p:spPr>
          <a:xfrm>
            <a:off x="5292080" y="836712"/>
            <a:ext cx="1224136"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Brassicole</a:t>
            </a:r>
            <a:endParaRPr lang="fr-FR" sz="1400" dirty="0">
              <a:latin typeface="Times New Roman" pitchFamily="18" charset="0"/>
              <a:cs typeface="Times New Roman"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xmlns="" val="3767955437"/>
              </p:ext>
            </p:extLst>
          </p:nvPr>
        </p:nvGraphicFramePr>
        <p:xfrm>
          <a:off x="179512" y="2924944"/>
          <a:ext cx="5040312" cy="1225550"/>
        </p:xfrm>
        <a:graphic>
          <a:graphicData uri="http://schemas.openxmlformats.org/presentationml/2006/ole">
            <p:oleObj spid="_x0000_s1056" name="Document" r:id="rId5" imgW="5942520" imgH="1371240" progId="Word.Document.12">
              <p:embed/>
            </p:oleObj>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xmlns="" val="2640012190"/>
              </p:ext>
            </p:extLst>
          </p:nvPr>
        </p:nvGraphicFramePr>
        <p:xfrm>
          <a:off x="188824" y="3934470"/>
          <a:ext cx="4896544" cy="1296144"/>
        </p:xfrm>
        <a:graphic>
          <a:graphicData uri="http://schemas.openxmlformats.org/presentationml/2006/ole">
            <p:oleObj spid="_x0000_s1057" name="Document" r:id="rId6" imgW="6222771" imgH="1511244" progId="Word.Document.12">
              <p:embed/>
            </p:oleObj>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xmlns="" val="3977024639"/>
              </p:ext>
            </p:extLst>
          </p:nvPr>
        </p:nvGraphicFramePr>
        <p:xfrm>
          <a:off x="179512" y="5013176"/>
          <a:ext cx="4824536" cy="1440160"/>
        </p:xfrm>
        <a:graphic>
          <a:graphicData uri="http://schemas.openxmlformats.org/presentationml/2006/ole">
            <p:oleObj spid="_x0000_s1058" name="Document" r:id="rId7" imgW="6451363" imgH="1739836" progId="Word.Document.12">
              <p:embed/>
            </p:oleObj>
          </a:graphicData>
        </a:graphic>
      </p:graphicFrame>
      <p:sp>
        <p:nvSpPr>
          <p:cNvPr id="30" name="Rectangle 29"/>
          <p:cNvSpPr/>
          <p:nvPr/>
        </p:nvSpPr>
        <p:spPr>
          <a:xfrm>
            <a:off x="5220072" y="2996952"/>
            <a:ext cx="3816424" cy="1015663"/>
          </a:xfrm>
          <a:prstGeom prst="rect">
            <a:avLst/>
          </a:prstGeom>
        </p:spPr>
        <p:txBody>
          <a:bodyPr wrap="square">
            <a:spAutoFit/>
          </a:bodyPr>
          <a:lstStyle/>
          <a:p>
            <a:pPr>
              <a:buNone/>
            </a:pPr>
            <a:r>
              <a:rPr lang="fr-FR" sz="1400" dirty="0" smtClean="0"/>
              <a:t>Le </a:t>
            </a:r>
            <a:r>
              <a:rPr lang="fr-FR" sz="1400" b="1" dirty="0" smtClean="0"/>
              <a:t>Plomb</a:t>
            </a:r>
            <a:r>
              <a:rPr lang="fr-FR" sz="1400" dirty="0" smtClean="0"/>
              <a:t> </a:t>
            </a:r>
            <a:r>
              <a:rPr lang="fr-FR" sz="1400" dirty="0"/>
              <a:t>et </a:t>
            </a:r>
            <a:r>
              <a:rPr lang="fr-FR" sz="1400" dirty="0" smtClean="0"/>
              <a:t>le</a:t>
            </a:r>
            <a:r>
              <a:rPr lang="fr-FR" sz="1400" b="1" dirty="0" smtClean="0"/>
              <a:t> </a:t>
            </a:r>
            <a:r>
              <a:rPr lang="fr-FR" sz="1400" b="1" dirty="0"/>
              <a:t>Mercure</a:t>
            </a:r>
            <a:r>
              <a:rPr lang="fr-FR" sz="1400" b="1" dirty="0" smtClean="0"/>
              <a:t>, (</a:t>
            </a:r>
            <a:r>
              <a:rPr lang="fr-FR" sz="1400" b="1" dirty="0" smtClean="0">
                <a:solidFill>
                  <a:srgbClr val="0000FF"/>
                </a:solidFill>
              </a:rPr>
              <a:t>Rejet Brassicole</a:t>
            </a:r>
            <a:r>
              <a:rPr lang="fr-FR" sz="1400" b="1" dirty="0" smtClean="0"/>
              <a:t>) </a:t>
            </a:r>
            <a:r>
              <a:rPr lang="fr-FR" sz="1400" dirty="0" smtClean="0"/>
              <a:t>étaient </a:t>
            </a:r>
            <a:r>
              <a:rPr lang="fr-FR" sz="1400" dirty="0"/>
              <a:t>respectivement</a:t>
            </a:r>
            <a:r>
              <a:rPr lang="fr-FR" sz="1400" b="1" dirty="0"/>
              <a:t> </a:t>
            </a:r>
            <a:r>
              <a:rPr lang="fr-FR" sz="1400" dirty="0"/>
              <a:t>de </a:t>
            </a:r>
          </a:p>
          <a:p>
            <a:pPr>
              <a:buNone/>
            </a:pPr>
            <a:r>
              <a:rPr lang="fr-FR" sz="1600" dirty="0"/>
              <a:t>   </a:t>
            </a:r>
            <a:r>
              <a:rPr lang="fr-FR" sz="1600" b="1" dirty="0">
                <a:solidFill>
                  <a:srgbClr val="FF0000"/>
                </a:solidFill>
              </a:rPr>
              <a:t>    - 29,44 </a:t>
            </a:r>
            <a:r>
              <a:rPr lang="fr-FR" sz="1600" b="1" dirty="0" err="1">
                <a:solidFill>
                  <a:srgbClr val="FF0000"/>
                </a:solidFill>
              </a:rPr>
              <a:t>ppb</a:t>
            </a:r>
            <a:r>
              <a:rPr lang="fr-FR" sz="1600" b="1" dirty="0">
                <a:solidFill>
                  <a:srgbClr val="FF0000"/>
                </a:solidFill>
              </a:rPr>
              <a:t> </a:t>
            </a:r>
            <a:r>
              <a:rPr lang="fr-FR" sz="1600" b="1" dirty="0" smtClean="0">
                <a:solidFill>
                  <a:srgbClr val="FF0000"/>
                </a:solidFill>
              </a:rPr>
              <a:t>et &gt; à 500 </a:t>
            </a:r>
            <a:r>
              <a:rPr lang="fr-FR" sz="1600" b="1" dirty="0" err="1" smtClean="0">
                <a:solidFill>
                  <a:srgbClr val="FF0000"/>
                </a:solidFill>
              </a:rPr>
              <a:t>ppb</a:t>
            </a:r>
            <a:r>
              <a:rPr lang="fr-FR" sz="1600" b="1" dirty="0">
                <a:solidFill>
                  <a:srgbClr val="FF0000"/>
                </a:solidFill>
              </a:rPr>
              <a:t> </a:t>
            </a:r>
            <a:r>
              <a:rPr lang="fr-FR" sz="1600" b="1" dirty="0" smtClean="0">
                <a:solidFill>
                  <a:srgbClr val="FF0000"/>
                </a:solidFill>
              </a:rPr>
              <a:t>en Juin</a:t>
            </a:r>
            <a:r>
              <a:rPr lang="fr-FR" sz="1600" b="1" dirty="0">
                <a:solidFill>
                  <a:srgbClr val="FF0000"/>
                </a:solidFill>
              </a:rPr>
              <a:t> </a:t>
            </a:r>
            <a:r>
              <a:rPr lang="fr-FR" sz="1600" b="1" dirty="0" smtClean="0">
                <a:solidFill>
                  <a:srgbClr val="FF0000"/>
                </a:solidFill>
              </a:rPr>
              <a:t>; </a:t>
            </a:r>
            <a:endParaRPr lang="fr-FR" sz="1600" b="1" dirty="0">
              <a:solidFill>
                <a:srgbClr val="FF0000"/>
              </a:solidFill>
            </a:endParaRPr>
          </a:p>
          <a:p>
            <a:pPr>
              <a:buNone/>
            </a:pPr>
            <a:r>
              <a:rPr lang="fr-FR" sz="1400" dirty="0"/>
              <a:t> </a:t>
            </a:r>
            <a:r>
              <a:rPr lang="fr-FR" sz="1400" dirty="0">
                <a:solidFill>
                  <a:srgbClr val="FF0000"/>
                </a:solidFill>
              </a:rPr>
              <a:t>   </a:t>
            </a:r>
            <a:r>
              <a:rPr lang="fr-FR" sz="1600" b="1" dirty="0">
                <a:solidFill>
                  <a:srgbClr val="FF0000"/>
                </a:solidFill>
              </a:rPr>
              <a:t>   - 41,32ppb et 83,32 </a:t>
            </a:r>
            <a:r>
              <a:rPr lang="fr-FR" sz="1600" b="1" dirty="0" err="1">
                <a:solidFill>
                  <a:srgbClr val="FF0000"/>
                </a:solidFill>
              </a:rPr>
              <a:t>ppb</a:t>
            </a:r>
            <a:r>
              <a:rPr lang="fr-FR" sz="1600" b="1" dirty="0">
                <a:solidFill>
                  <a:srgbClr val="FF0000"/>
                </a:solidFill>
              </a:rPr>
              <a:t> en Juillet. </a:t>
            </a:r>
          </a:p>
        </p:txBody>
      </p:sp>
      <p:sp>
        <p:nvSpPr>
          <p:cNvPr id="31" name="Rectangle 30"/>
          <p:cNvSpPr/>
          <p:nvPr/>
        </p:nvSpPr>
        <p:spPr>
          <a:xfrm>
            <a:off x="5364088" y="5085184"/>
            <a:ext cx="3600400" cy="1569660"/>
          </a:xfrm>
          <a:prstGeom prst="rect">
            <a:avLst/>
          </a:prstGeom>
          <a:ln>
            <a:solidFill>
              <a:schemeClr val="accent1">
                <a:lumMod val="60000"/>
                <a:lumOff val="40000"/>
              </a:schemeClr>
            </a:solidFill>
          </a:ln>
        </p:spPr>
        <p:txBody>
          <a:bodyPr wrap="square">
            <a:spAutoFit/>
          </a:bodyPr>
          <a:lstStyle/>
          <a:p>
            <a:pPr>
              <a:buNone/>
            </a:pPr>
            <a:r>
              <a:rPr lang="fr-FR" sz="1200" dirty="0">
                <a:solidFill>
                  <a:srgbClr val="0000FF"/>
                </a:solidFill>
              </a:rPr>
              <a:t>Ceci pousse à s’interroger sur les origines de la présence de ces métaux lourds à des valeurs aussi élevées dans les effluents d’une industrie de fabrication de produits de consommation. </a:t>
            </a:r>
            <a:endParaRPr lang="fr-FR" sz="1200" dirty="0" smtClean="0">
              <a:solidFill>
                <a:srgbClr val="0000FF"/>
              </a:solidFill>
            </a:endParaRPr>
          </a:p>
          <a:p>
            <a:pPr>
              <a:buNone/>
            </a:pPr>
            <a:endParaRPr lang="fr-FR" sz="1200" dirty="0">
              <a:solidFill>
                <a:srgbClr val="0000FF"/>
              </a:solidFill>
            </a:endParaRPr>
          </a:p>
          <a:p>
            <a:pPr>
              <a:buNone/>
            </a:pPr>
            <a:r>
              <a:rPr lang="fr-FR" sz="1200" dirty="0">
                <a:solidFill>
                  <a:srgbClr val="0000FF"/>
                </a:solidFill>
              </a:rPr>
              <a:t>Ces métaux pourraient provenir des produits de nettoyage des cuves. Il serait judicieux de faire une analyse similaire des produits finis afin d’éliminer une origine quelconque dans le processus de fabrication de ces boissons.</a:t>
            </a:r>
          </a:p>
        </p:txBody>
      </p:sp>
      <p:pic>
        <p:nvPicPr>
          <p:cNvPr id="14" name="Image 59" descr="IMAG6375"/>
          <p:cNvPicPr/>
          <p:nvPr/>
        </p:nvPicPr>
        <p:blipFill rotWithShape="1">
          <a:blip r:embed="rId8" cstate="print">
            <a:extLst>
              <a:ext uri="{28A0092B-C50C-407E-A947-70E740481C1C}">
                <a14:useLocalDpi xmlns:a14="http://schemas.microsoft.com/office/drawing/2010/main" xmlns="" val="0"/>
              </a:ext>
            </a:extLst>
          </a:blip>
          <a:srcRect l="621" t="25159" r="-125" b="6254"/>
          <a:stretch/>
        </p:blipFill>
        <p:spPr bwMode="auto">
          <a:xfrm>
            <a:off x="1071538" y="1142984"/>
            <a:ext cx="2160413" cy="1160678"/>
          </a:xfrm>
          <a:prstGeom prst="rect">
            <a:avLst/>
          </a:prstGeom>
          <a:noFill/>
          <a:ln w="9525">
            <a:solidFill>
              <a:srgbClr val="000000"/>
            </a:solidFill>
            <a:miter lim="800000"/>
            <a:headEnd/>
            <a:tailEnd/>
          </a:ln>
        </p:spPr>
      </p:pic>
      <p:sp>
        <p:nvSpPr>
          <p:cNvPr id="15" name="Rectangle 14"/>
          <p:cNvSpPr/>
          <p:nvPr/>
        </p:nvSpPr>
        <p:spPr>
          <a:xfrm>
            <a:off x="1000100" y="2285992"/>
            <a:ext cx="2143140" cy="769441"/>
          </a:xfrm>
          <a:prstGeom prst="rect">
            <a:avLst/>
          </a:prstGeom>
        </p:spPr>
        <p:txBody>
          <a:bodyPr wrap="square">
            <a:spAutoFit/>
          </a:bodyPr>
          <a:lstStyle/>
          <a:p>
            <a:pPr marL="342900" lvl="2" indent="-342900" algn="ctr"/>
            <a:r>
              <a:rPr lang="fr-FR" sz="1600" b="1" dirty="0" smtClean="0">
                <a:solidFill>
                  <a:srgbClr val="800000"/>
                </a:solidFill>
              </a:rPr>
              <a:t>Mercure:9,606ppb</a:t>
            </a:r>
            <a:endParaRPr lang="fr-FR" sz="1000" b="1" dirty="0" smtClean="0">
              <a:solidFill>
                <a:srgbClr val="800000"/>
              </a:solidFill>
            </a:endParaRPr>
          </a:p>
          <a:p>
            <a:pPr marL="342900" lvl="2" indent="-342900" algn="ctr"/>
            <a:r>
              <a:rPr lang="fr-FR" sz="1400" b="1" dirty="0" smtClean="0">
                <a:solidFill>
                  <a:srgbClr val="800000"/>
                </a:solidFill>
              </a:rPr>
              <a:t>Bioaccumulation/Cancers</a:t>
            </a:r>
            <a:endParaRPr lang="fr-FR" sz="1400" b="1" dirty="0">
              <a:solidFill>
                <a:srgbClr val="800000"/>
              </a:solidFill>
            </a:endParaRPr>
          </a:p>
        </p:txBody>
      </p:sp>
    </p:spTree>
    <p:extLst>
      <p:ext uri="{BB962C8B-B14F-4D97-AF65-F5344CB8AC3E}">
        <p14:creationId xmlns:p14="http://schemas.microsoft.com/office/powerpoint/2010/main" xmlns="" val="2267634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67" descr="DSCN0014"/>
          <p:cNvPicPr/>
          <p:nvPr/>
        </p:nvPicPr>
        <p:blipFill rotWithShape="1">
          <a:blip r:embed="rId2" cstate="print">
            <a:extLst>
              <a:ext uri="{28A0092B-C50C-407E-A947-70E740481C1C}">
                <a14:useLocalDpi xmlns:a14="http://schemas.microsoft.com/office/drawing/2010/main" xmlns="" val="0"/>
              </a:ext>
            </a:extLst>
          </a:blip>
          <a:srcRect l="5961" r="40559" b="23440"/>
          <a:stretch/>
        </p:blipFill>
        <p:spPr bwMode="auto">
          <a:xfrm>
            <a:off x="179512" y="3360847"/>
            <a:ext cx="1368152" cy="1368152"/>
          </a:xfrm>
          <a:prstGeom prst="rect">
            <a:avLst/>
          </a:prstGeom>
          <a:noFill/>
          <a:ln w="9525">
            <a:solidFill>
              <a:srgbClr val="000000"/>
            </a:solidFill>
            <a:miter lim="800000"/>
            <a:headEnd/>
            <a:tailEnd/>
          </a:ln>
        </p:spPr>
      </p:pic>
      <p:pic>
        <p:nvPicPr>
          <p:cNvPr id="7" name="Image 68" descr="DSCN0041"/>
          <p:cNvPicPr/>
          <p:nvPr/>
        </p:nvPicPr>
        <p:blipFill rotWithShape="1">
          <a:blip r:embed="rId3" cstate="print">
            <a:extLst>
              <a:ext uri="{28A0092B-C50C-407E-A947-70E740481C1C}">
                <a14:useLocalDpi xmlns:a14="http://schemas.microsoft.com/office/drawing/2010/main" xmlns="" val="0"/>
              </a:ext>
            </a:extLst>
          </a:blip>
          <a:srcRect r="41982" b="27355"/>
          <a:stretch/>
        </p:blipFill>
        <p:spPr bwMode="auto">
          <a:xfrm>
            <a:off x="2319310" y="2060848"/>
            <a:ext cx="1800200" cy="1584176"/>
          </a:xfrm>
          <a:prstGeom prst="rect">
            <a:avLst/>
          </a:prstGeom>
          <a:noFill/>
          <a:ln w="9525">
            <a:solidFill>
              <a:srgbClr val="000000"/>
            </a:solidFill>
            <a:miter lim="800000"/>
            <a:headEnd/>
            <a:tailEnd/>
          </a:ln>
        </p:spPr>
      </p:pic>
      <p:pic>
        <p:nvPicPr>
          <p:cNvPr id="8" name="Image 69" descr="DSCN0033"/>
          <p:cNvPicPr/>
          <p:nvPr/>
        </p:nvPicPr>
        <p:blipFill rotWithShape="1">
          <a:blip r:embed="rId4" cstate="print">
            <a:extLst>
              <a:ext uri="{28A0092B-C50C-407E-A947-70E740481C1C}">
                <a14:useLocalDpi xmlns:a14="http://schemas.microsoft.com/office/drawing/2010/main" xmlns="" val="0"/>
              </a:ext>
            </a:extLst>
          </a:blip>
          <a:srcRect r="24205"/>
          <a:stretch/>
        </p:blipFill>
        <p:spPr bwMode="auto">
          <a:xfrm>
            <a:off x="4551558" y="2060848"/>
            <a:ext cx="1800200" cy="1584176"/>
          </a:xfrm>
          <a:prstGeom prst="rect">
            <a:avLst/>
          </a:prstGeom>
          <a:noFill/>
          <a:ln w="9525">
            <a:solidFill>
              <a:srgbClr val="000000"/>
            </a:solidFill>
            <a:miter lim="800000"/>
            <a:headEnd/>
            <a:tailEnd/>
          </a:ln>
        </p:spPr>
      </p:pic>
      <p:pic>
        <p:nvPicPr>
          <p:cNvPr id="9" name="Image 74" descr="DSCN0059"/>
          <p:cNvPicPr/>
          <p:nvPr/>
        </p:nvPicPr>
        <p:blipFill rotWithShape="1">
          <a:blip r:embed="rId5" cstate="print">
            <a:extLst>
              <a:ext uri="{28A0092B-C50C-407E-A947-70E740481C1C}">
                <a14:useLocalDpi xmlns:a14="http://schemas.microsoft.com/office/drawing/2010/main" xmlns="" val="0"/>
              </a:ext>
            </a:extLst>
          </a:blip>
          <a:srcRect l="36418"/>
          <a:stretch/>
        </p:blipFill>
        <p:spPr bwMode="auto">
          <a:xfrm>
            <a:off x="2673958" y="4080927"/>
            <a:ext cx="1373544" cy="1368152"/>
          </a:xfrm>
          <a:prstGeom prst="rect">
            <a:avLst/>
          </a:prstGeom>
          <a:noFill/>
          <a:ln w="9525">
            <a:solidFill>
              <a:srgbClr val="000000"/>
            </a:solidFill>
            <a:miter lim="800000"/>
            <a:headEnd/>
            <a:tailEnd/>
          </a:ln>
        </p:spPr>
      </p:pic>
      <p:pic>
        <p:nvPicPr>
          <p:cNvPr id="10" name="Image 76" descr="DSCN0073"/>
          <p:cNvPicPr/>
          <p:nvPr/>
        </p:nvPicPr>
        <p:blipFill rotWithShape="1">
          <a:blip r:embed="rId6" cstate="print">
            <a:extLst>
              <a:ext uri="{28A0092B-C50C-407E-A947-70E740481C1C}">
                <a14:useLocalDpi xmlns:a14="http://schemas.microsoft.com/office/drawing/2010/main" xmlns="" val="0"/>
              </a:ext>
            </a:extLst>
          </a:blip>
          <a:srcRect l="16335"/>
          <a:stretch/>
        </p:blipFill>
        <p:spPr bwMode="auto">
          <a:xfrm>
            <a:off x="4783952" y="4080927"/>
            <a:ext cx="1351782" cy="1397258"/>
          </a:xfrm>
          <a:prstGeom prst="rect">
            <a:avLst/>
          </a:prstGeom>
          <a:noFill/>
          <a:ln w="9525">
            <a:solidFill>
              <a:srgbClr val="000000"/>
            </a:solidFill>
            <a:miter lim="800000"/>
            <a:headEnd/>
            <a:tailEnd/>
          </a:ln>
        </p:spPr>
      </p:pic>
      <p:pic>
        <p:nvPicPr>
          <p:cNvPr id="11" name="Image 82" descr="DSCN0053"/>
          <p:cNvPicPr/>
          <p:nvPr/>
        </p:nvPicPr>
        <p:blipFill rotWithShape="1">
          <a:blip r:embed="rId7" cstate="print">
            <a:extLst>
              <a:ext uri="{28A0092B-C50C-407E-A947-70E740481C1C}">
                <a14:useLocalDpi xmlns:a14="http://schemas.microsoft.com/office/drawing/2010/main" xmlns="" val="0"/>
              </a:ext>
            </a:extLst>
          </a:blip>
          <a:srcRect l="35918" r="15241"/>
          <a:stretch/>
        </p:blipFill>
        <p:spPr bwMode="auto">
          <a:xfrm>
            <a:off x="6999830" y="4080927"/>
            <a:ext cx="1296144" cy="1444015"/>
          </a:xfrm>
          <a:prstGeom prst="rect">
            <a:avLst/>
          </a:prstGeom>
          <a:noFill/>
          <a:ln w="9525">
            <a:solidFill>
              <a:srgbClr val="000000"/>
            </a:solidFill>
            <a:miter lim="800000"/>
            <a:headEnd/>
            <a:tailEnd/>
          </a:ln>
        </p:spPr>
      </p:pic>
      <p:pic>
        <p:nvPicPr>
          <p:cNvPr id="12" name="Image 73" descr="DSCN0026"/>
          <p:cNvPicPr/>
          <p:nvPr/>
        </p:nvPicPr>
        <p:blipFill rotWithShape="1">
          <a:blip r:embed="rId8" cstate="print">
            <a:extLst>
              <a:ext uri="{28A0092B-C50C-407E-A947-70E740481C1C}">
                <a14:useLocalDpi xmlns:a14="http://schemas.microsoft.com/office/drawing/2010/main" xmlns="" val="0"/>
              </a:ext>
            </a:extLst>
          </a:blip>
          <a:srcRect l="31720" r="26538" b="25969"/>
          <a:stretch/>
        </p:blipFill>
        <p:spPr bwMode="auto">
          <a:xfrm>
            <a:off x="6711798" y="2060848"/>
            <a:ext cx="1800200" cy="1584176"/>
          </a:xfrm>
          <a:prstGeom prst="rect">
            <a:avLst/>
          </a:prstGeom>
          <a:noFill/>
          <a:ln w="9525">
            <a:solidFill>
              <a:srgbClr val="000000"/>
            </a:solidFill>
            <a:miter lim="800000"/>
            <a:headEnd/>
            <a:tailEnd/>
          </a:ln>
        </p:spPr>
      </p:pic>
      <p:sp>
        <p:nvSpPr>
          <p:cNvPr id="13" name="Oval 12"/>
          <p:cNvSpPr/>
          <p:nvPr/>
        </p:nvSpPr>
        <p:spPr>
          <a:xfrm>
            <a:off x="2463326" y="1340768"/>
            <a:ext cx="1368152" cy="576064"/>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Textile</a:t>
            </a:r>
            <a:endParaRPr lang="en-US" b="1" dirty="0">
              <a:solidFill>
                <a:srgbClr val="800000"/>
              </a:solidFill>
            </a:endParaRPr>
          </a:p>
        </p:txBody>
      </p:sp>
      <p:sp>
        <p:nvSpPr>
          <p:cNvPr id="14" name="Oval 13"/>
          <p:cNvSpPr/>
          <p:nvPr/>
        </p:nvSpPr>
        <p:spPr>
          <a:xfrm>
            <a:off x="4479550" y="1340768"/>
            <a:ext cx="1728192" cy="576064"/>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800000"/>
                </a:solidFill>
              </a:rPr>
              <a:t>Brassicole</a:t>
            </a:r>
            <a:endParaRPr lang="en-US" b="1" dirty="0">
              <a:solidFill>
                <a:srgbClr val="800000"/>
              </a:solidFill>
            </a:endParaRPr>
          </a:p>
        </p:txBody>
      </p:sp>
      <p:sp>
        <p:nvSpPr>
          <p:cNvPr id="15" name="Oval 14"/>
          <p:cNvSpPr/>
          <p:nvPr/>
        </p:nvSpPr>
        <p:spPr>
          <a:xfrm>
            <a:off x="6783806" y="1340768"/>
            <a:ext cx="1800200" cy="576064"/>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800000"/>
                </a:solidFill>
              </a:rPr>
              <a:t>Savonniere</a:t>
            </a:r>
            <a:endParaRPr lang="en-US" b="1" dirty="0">
              <a:solidFill>
                <a:srgbClr val="800000"/>
              </a:solidFill>
            </a:endParaRPr>
          </a:p>
        </p:txBody>
      </p:sp>
      <p:sp>
        <p:nvSpPr>
          <p:cNvPr id="16" name="Oval 15"/>
          <p:cNvSpPr/>
          <p:nvPr/>
        </p:nvSpPr>
        <p:spPr>
          <a:xfrm>
            <a:off x="179512" y="2496751"/>
            <a:ext cx="1368152" cy="576064"/>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FF"/>
                </a:solidFill>
              </a:rPr>
              <a:t>D-H</a:t>
            </a:r>
            <a:r>
              <a:rPr lang="en-US" b="1" baseline="-25000" dirty="0" smtClean="0">
                <a:solidFill>
                  <a:srgbClr val="0000FF"/>
                </a:solidFill>
              </a:rPr>
              <a:t>2</a:t>
            </a:r>
            <a:r>
              <a:rPr lang="en-US" b="1" dirty="0" smtClean="0">
                <a:solidFill>
                  <a:srgbClr val="0000FF"/>
                </a:solidFill>
              </a:rPr>
              <a:t>O</a:t>
            </a:r>
          </a:p>
          <a:p>
            <a:pPr algn="ctr"/>
            <a:r>
              <a:rPr lang="en-US" sz="1400" b="1" dirty="0" smtClean="0">
                <a:solidFill>
                  <a:srgbClr val="0000FF"/>
                </a:solidFill>
              </a:rPr>
              <a:t>(</a:t>
            </a:r>
            <a:r>
              <a:rPr lang="en-US" sz="1400" b="1" dirty="0" err="1" smtClean="0">
                <a:solidFill>
                  <a:srgbClr val="0000FF"/>
                </a:solidFill>
              </a:rPr>
              <a:t>Temoin</a:t>
            </a:r>
            <a:r>
              <a:rPr lang="en-US" sz="1400" b="1" dirty="0" smtClean="0">
                <a:solidFill>
                  <a:srgbClr val="0000FF"/>
                </a:solidFill>
              </a:rPr>
              <a:t>)</a:t>
            </a:r>
            <a:endParaRPr lang="en-US" sz="1400" b="1" dirty="0">
              <a:solidFill>
                <a:srgbClr val="0000FF"/>
              </a:solidFill>
            </a:endParaRPr>
          </a:p>
        </p:txBody>
      </p:sp>
      <p:sp>
        <p:nvSpPr>
          <p:cNvPr id="17" name="TextBox 16"/>
          <p:cNvSpPr txBox="1"/>
          <p:nvPr/>
        </p:nvSpPr>
        <p:spPr>
          <a:xfrm>
            <a:off x="1599230" y="2784783"/>
            <a:ext cx="573544" cy="307777"/>
          </a:xfrm>
          <a:prstGeom prst="rect">
            <a:avLst/>
          </a:prstGeom>
          <a:noFill/>
        </p:spPr>
        <p:txBody>
          <a:bodyPr wrap="none" rtlCol="0">
            <a:spAutoFit/>
          </a:bodyPr>
          <a:lstStyle/>
          <a:p>
            <a:r>
              <a:rPr lang="en-US" sz="1400" b="1" dirty="0" smtClean="0">
                <a:solidFill>
                  <a:srgbClr val="FF0000"/>
                </a:solidFill>
              </a:rPr>
              <a:t>100%</a:t>
            </a:r>
            <a:endParaRPr lang="en-US" sz="1400" b="1" dirty="0">
              <a:solidFill>
                <a:srgbClr val="FF0000"/>
              </a:solidFill>
            </a:endParaRPr>
          </a:p>
        </p:txBody>
      </p:sp>
      <p:sp>
        <p:nvSpPr>
          <p:cNvPr id="18" name="Right Arrow 17"/>
          <p:cNvSpPr/>
          <p:nvPr/>
        </p:nvSpPr>
        <p:spPr>
          <a:xfrm>
            <a:off x="1887262" y="3072815"/>
            <a:ext cx="216024" cy="144016"/>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743246" y="4440967"/>
            <a:ext cx="492443" cy="307777"/>
          </a:xfrm>
          <a:prstGeom prst="rect">
            <a:avLst/>
          </a:prstGeom>
          <a:noFill/>
        </p:spPr>
        <p:txBody>
          <a:bodyPr wrap="none" rtlCol="0">
            <a:spAutoFit/>
          </a:bodyPr>
          <a:lstStyle/>
          <a:p>
            <a:r>
              <a:rPr lang="en-US" sz="1400" b="1" dirty="0" smtClean="0">
                <a:solidFill>
                  <a:srgbClr val="FF0000"/>
                </a:solidFill>
              </a:rPr>
              <a:t>50%</a:t>
            </a:r>
            <a:endParaRPr lang="en-US" sz="1400" b="1" dirty="0">
              <a:solidFill>
                <a:srgbClr val="FF0000"/>
              </a:solidFill>
            </a:endParaRPr>
          </a:p>
        </p:txBody>
      </p:sp>
      <p:sp>
        <p:nvSpPr>
          <p:cNvPr id="20" name="Right Arrow 19"/>
          <p:cNvSpPr/>
          <p:nvPr/>
        </p:nvSpPr>
        <p:spPr>
          <a:xfrm>
            <a:off x="2031278" y="4728999"/>
            <a:ext cx="216024" cy="144016"/>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671176" y="116632"/>
            <a:ext cx="3421104" cy="400110"/>
          </a:xfrm>
          <a:prstGeom prst="rect">
            <a:avLst/>
          </a:prstGeom>
          <a:noFill/>
          <a:ln w="12700" cmpd="sng">
            <a:solidFill>
              <a:schemeClr val="tx1"/>
            </a:solidFill>
          </a:ln>
        </p:spPr>
        <p:txBody>
          <a:bodyPr wrap="none" rtlCol="0">
            <a:spAutoFit/>
          </a:bodyPr>
          <a:lstStyle/>
          <a:p>
            <a:r>
              <a:rPr lang="en-US" sz="2000" b="1" dirty="0" smtClean="0"/>
              <a:t>RESULTATS ET DISCUSSIONS</a:t>
            </a:r>
            <a:endParaRPr lang="en-US" sz="2000" b="1" dirty="0"/>
          </a:p>
        </p:txBody>
      </p:sp>
      <p:sp>
        <p:nvSpPr>
          <p:cNvPr id="22" name="TextBox 21"/>
          <p:cNvSpPr txBox="1"/>
          <p:nvPr/>
        </p:nvSpPr>
        <p:spPr>
          <a:xfrm>
            <a:off x="2699792" y="620688"/>
            <a:ext cx="5688632" cy="584776"/>
          </a:xfrm>
          <a:prstGeom prst="rect">
            <a:avLst/>
          </a:prstGeom>
          <a:noFill/>
        </p:spPr>
        <p:txBody>
          <a:bodyPr wrap="square" rtlCol="0">
            <a:spAutoFit/>
          </a:bodyPr>
          <a:lstStyle/>
          <a:p>
            <a:pPr algn="ctr"/>
            <a:r>
              <a:rPr lang="en-US" sz="1600" b="1" dirty="0" smtClean="0">
                <a:solidFill>
                  <a:srgbClr val="008000"/>
                </a:solidFill>
              </a:rPr>
              <a:t>TESTS DE GENOTOXICITE : </a:t>
            </a:r>
            <a:r>
              <a:rPr lang="en-US" sz="1600" b="1" dirty="0" err="1" smtClean="0">
                <a:solidFill>
                  <a:srgbClr val="0000FF"/>
                </a:solidFill>
              </a:rPr>
              <a:t>Suivi</a:t>
            </a:r>
            <a:r>
              <a:rPr lang="en-US" sz="1600" b="1" dirty="0" smtClean="0">
                <a:solidFill>
                  <a:srgbClr val="0000FF"/>
                </a:solidFill>
              </a:rPr>
              <a:t> de la </a:t>
            </a:r>
            <a:r>
              <a:rPr lang="en-US" sz="1600" b="1" dirty="0" err="1" smtClean="0">
                <a:solidFill>
                  <a:srgbClr val="0000FF"/>
                </a:solidFill>
              </a:rPr>
              <a:t>croissance</a:t>
            </a:r>
            <a:r>
              <a:rPr lang="en-US" sz="1600" b="1" dirty="0" smtClean="0">
                <a:solidFill>
                  <a:srgbClr val="0000FF"/>
                </a:solidFill>
              </a:rPr>
              <a:t> des </a:t>
            </a:r>
            <a:r>
              <a:rPr lang="en-US" sz="1600" b="1" dirty="0" err="1" smtClean="0">
                <a:solidFill>
                  <a:srgbClr val="0000FF"/>
                </a:solidFill>
              </a:rPr>
              <a:t>oignons</a:t>
            </a:r>
            <a:r>
              <a:rPr lang="en-US" sz="1600" b="1" dirty="0" smtClean="0">
                <a:solidFill>
                  <a:srgbClr val="0000FF"/>
                </a:solidFill>
              </a:rPr>
              <a:t> </a:t>
            </a:r>
            <a:r>
              <a:rPr lang="en-US" sz="1600" b="1" dirty="0" err="1" smtClean="0">
                <a:solidFill>
                  <a:srgbClr val="0000FF"/>
                </a:solidFill>
              </a:rPr>
              <a:t>dans</a:t>
            </a:r>
            <a:r>
              <a:rPr lang="en-US" sz="1600" b="1" dirty="0" smtClean="0">
                <a:solidFill>
                  <a:srgbClr val="0000FF"/>
                </a:solidFill>
              </a:rPr>
              <a:t> </a:t>
            </a:r>
            <a:r>
              <a:rPr lang="en-US" sz="1600" b="1" dirty="0" err="1" smtClean="0">
                <a:solidFill>
                  <a:srgbClr val="0000FF"/>
                </a:solidFill>
              </a:rPr>
              <a:t>diverses</a:t>
            </a:r>
            <a:r>
              <a:rPr lang="en-US" sz="1600" b="1" smtClean="0">
                <a:solidFill>
                  <a:srgbClr val="0000FF"/>
                </a:solidFill>
              </a:rPr>
              <a:t> </a:t>
            </a:r>
            <a:r>
              <a:rPr lang="en-US" sz="1600" b="1" smtClean="0">
                <a:solidFill>
                  <a:srgbClr val="0000FF"/>
                </a:solidFill>
              </a:rPr>
              <a:t>concentrations </a:t>
            </a:r>
            <a:r>
              <a:rPr lang="en-US" sz="1600" b="1" dirty="0" smtClean="0">
                <a:solidFill>
                  <a:srgbClr val="0000FF"/>
                </a:solidFill>
              </a:rPr>
              <a:t>des effluents </a:t>
            </a:r>
            <a:r>
              <a:rPr lang="en-US" sz="1600" b="1" dirty="0" err="1" smtClean="0">
                <a:solidFill>
                  <a:srgbClr val="0000FF"/>
                </a:solidFill>
              </a:rPr>
              <a:t>industriels</a:t>
            </a:r>
            <a:endParaRPr lang="en-US" sz="1600" b="1" dirty="0">
              <a:solidFill>
                <a:srgbClr val="0000FF"/>
              </a:solidFill>
            </a:endParaRPr>
          </a:p>
        </p:txBody>
      </p:sp>
      <p:sp>
        <p:nvSpPr>
          <p:cNvPr id="25" name="Down Arrow 24"/>
          <p:cNvSpPr/>
          <p:nvPr/>
        </p:nvSpPr>
        <p:spPr>
          <a:xfrm>
            <a:off x="3183406" y="3792895"/>
            <a:ext cx="216024" cy="144016"/>
          </a:xfrm>
          <a:prstGeom prst="down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5415654" y="3792895"/>
            <a:ext cx="216024" cy="144016"/>
          </a:xfrm>
          <a:prstGeom prst="down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7503886" y="3792895"/>
            <a:ext cx="216024" cy="144016"/>
          </a:xfrm>
          <a:prstGeom prst="down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a:off x="3111398" y="1844824"/>
            <a:ext cx="216024" cy="144016"/>
          </a:xfrm>
          <a:prstGeom prst="down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a:off x="5280702" y="1871844"/>
            <a:ext cx="216024" cy="144016"/>
          </a:xfrm>
          <a:prstGeom prst="down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a:off x="7557934" y="1871844"/>
            <a:ext cx="216024" cy="144016"/>
          </a:xfrm>
          <a:prstGeom prst="down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634198" y="3697287"/>
            <a:ext cx="683651" cy="307777"/>
          </a:xfrm>
          <a:prstGeom prst="rect">
            <a:avLst/>
          </a:prstGeom>
          <a:noFill/>
        </p:spPr>
        <p:txBody>
          <a:bodyPr wrap="none" rtlCol="0">
            <a:spAutoFit/>
          </a:bodyPr>
          <a:lstStyle/>
          <a:p>
            <a:r>
              <a:rPr lang="en-US" sz="1400" b="1" dirty="0" smtClean="0">
                <a:solidFill>
                  <a:srgbClr val="0000FF"/>
                </a:solidFill>
              </a:rPr>
              <a:t>4,7mm</a:t>
            </a:r>
            <a:endParaRPr lang="en-US" sz="1400" b="1" dirty="0">
              <a:solidFill>
                <a:srgbClr val="0000FF"/>
              </a:solidFill>
            </a:endParaRPr>
          </a:p>
        </p:txBody>
      </p:sp>
      <p:sp>
        <p:nvSpPr>
          <p:cNvPr id="33" name="TextBox 32"/>
          <p:cNvSpPr txBox="1"/>
          <p:nvPr/>
        </p:nvSpPr>
        <p:spPr>
          <a:xfrm>
            <a:off x="3497646" y="3672044"/>
            <a:ext cx="765880" cy="307777"/>
          </a:xfrm>
          <a:prstGeom prst="rect">
            <a:avLst/>
          </a:prstGeom>
          <a:noFill/>
        </p:spPr>
        <p:txBody>
          <a:bodyPr wrap="none" rtlCol="0">
            <a:spAutoFit/>
          </a:bodyPr>
          <a:lstStyle/>
          <a:p>
            <a:r>
              <a:rPr lang="en-US" sz="1400" b="1" dirty="0" smtClean="0">
                <a:solidFill>
                  <a:srgbClr val="0000FF"/>
                </a:solidFill>
              </a:rPr>
              <a:t>6,04mm</a:t>
            </a:r>
            <a:endParaRPr lang="en-US" sz="1400" b="1" dirty="0">
              <a:solidFill>
                <a:srgbClr val="0000FF"/>
              </a:solidFill>
            </a:endParaRPr>
          </a:p>
        </p:txBody>
      </p:sp>
      <p:sp>
        <p:nvSpPr>
          <p:cNvPr id="34" name="TextBox 33"/>
          <p:cNvSpPr txBox="1"/>
          <p:nvPr/>
        </p:nvSpPr>
        <p:spPr>
          <a:xfrm>
            <a:off x="7828347" y="3645024"/>
            <a:ext cx="848109" cy="307777"/>
          </a:xfrm>
          <a:prstGeom prst="rect">
            <a:avLst/>
          </a:prstGeom>
          <a:noFill/>
        </p:spPr>
        <p:txBody>
          <a:bodyPr wrap="none" rtlCol="0">
            <a:spAutoFit/>
          </a:bodyPr>
          <a:lstStyle/>
          <a:p>
            <a:r>
              <a:rPr lang="en-US" sz="1400" b="1" dirty="0" smtClean="0">
                <a:solidFill>
                  <a:srgbClr val="0000FF"/>
                </a:solidFill>
              </a:rPr>
              <a:t>31,06mm</a:t>
            </a:r>
            <a:endParaRPr lang="en-US" sz="1400" b="1" dirty="0">
              <a:solidFill>
                <a:srgbClr val="0000FF"/>
              </a:solidFill>
            </a:endParaRPr>
          </a:p>
        </p:txBody>
      </p:sp>
      <p:sp>
        <p:nvSpPr>
          <p:cNvPr id="35" name="TextBox 34"/>
          <p:cNvSpPr txBox="1"/>
          <p:nvPr/>
        </p:nvSpPr>
        <p:spPr>
          <a:xfrm>
            <a:off x="575981" y="4777407"/>
            <a:ext cx="765880" cy="307777"/>
          </a:xfrm>
          <a:prstGeom prst="rect">
            <a:avLst/>
          </a:prstGeom>
          <a:noFill/>
        </p:spPr>
        <p:txBody>
          <a:bodyPr wrap="none" rtlCol="0">
            <a:spAutoFit/>
          </a:bodyPr>
          <a:lstStyle/>
          <a:p>
            <a:r>
              <a:rPr lang="en-US" sz="1400" b="1" dirty="0" smtClean="0">
                <a:solidFill>
                  <a:srgbClr val="0000FF"/>
                </a:solidFill>
              </a:rPr>
              <a:t>38,1mm</a:t>
            </a:r>
            <a:endParaRPr lang="en-US" sz="1400" b="1" dirty="0">
              <a:solidFill>
                <a:srgbClr val="0000FF"/>
              </a:solidFill>
            </a:endParaRPr>
          </a:p>
        </p:txBody>
      </p:sp>
      <p:sp>
        <p:nvSpPr>
          <p:cNvPr id="36" name="Oval 35"/>
          <p:cNvSpPr/>
          <p:nvPr/>
        </p:nvSpPr>
        <p:spPr>
          <a:xfrm>
            <a:off x="539552" y="4725144"/>
            <a:ext cx="792088" cy="432048"/>
          </a:xfrm>
          <a:prstGeom prst="ellipse">
            <a:avLst/>
          </a:prstGeom>
          <a:noFill/>
          <a:ln w="19050" cmpd="sng">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559670" y="3645024"/>
            <a:ext cx="792088" cy="432048"/>
          </a:xfrm>
          <a:prstGeom prst="ellipse">
            <a:avLst/>
          </a:prstGeom>
          <a:noFill/>
          <a:ln w="190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475656" y="5653697"/>
            <a:ext cx="7128792" cy="1015663"/>
          </a:xfrm>
          <a:prstGeom prst="rect">
            <a:avLst/>
          </a:prstGeom>
          <a:ln>
            <a:solidFill>
              <a:schemeClr val="accent1">
                <a:lumMod val="60000"/>
                <a:lumOff val="40000"/>
              </a:schemeClr>
            </a:solidFill>
          </a:ln>
        </p:spPr>
        <p:txBody>
          <a:bodyPr wrap="square">
            <a:spAutoFit/>
          </a:bodyPr>
          <a:lstStyle/>
          <a:p>
            <a:pPr marL="171450" indent="-171450" algn="just">
              <a:buFont typeface="Arial"/>
              <a:buChar char="•"/>
            </a:pPr>
            <a:r>
              <a:rPr lang="fr-FR" sz="1200" dirty="0">
                <a:solidFill>
                  <a:srgbClr val="0000FF"/>
                </a:solidFill>
              </a:rPr>
              <a:t>Les eaux usées des brassicoles et des textiles inhibent fortement la croissance des racines. </a:t>
            </a:r>
            <a:endParaRPr lang="fr-FR" sz="1200" dirty="0" smtClean="0">
              <a:solidFill>
                <a:srgbClr val="0000FF"/>
              </a:solidFill>
            </a:endParaRPr>
          </a:p>
          <a:p>
            <a:pPr marL="171450" indent="-171450" algn="just">
              <a:buFont typeface="Arial"/>
              <a:buChar char="•"/>
            </a:pPr>
            <a:r>
              <a:rPr lang="fr-FR" sz="1200" dirty="0" smtClean="0">
                <a:solidFill>
                  <a:srgbClr val="0000FF"/>
                </a:solidFill>
              </a:rPr>
              <a:t>Cette </a:t>
            </a:r>
            <a:r>
              <a:rPr lang="fr-FR" sz="1200" dirty="0">
                <a:solidFill>
                  <a:srgbClr val="0000FF"/>
                </a:solidFill>
              </a:rPr>
              <a:t>étude  rejoint celle de Samuel et </a:t>
            </a:r>
            <a:r>
              <a:rPr lang="fr-FR" sz="1200" i="1" dirty="0">
                <a:solidFill>
                  <a:srgbClr val="0000FF"/>
                </a:solidFill>
              </a:rPr>
              <a:t>al., </a:t>
            </a:r>
            <a:r>
              <a:rPr lang="fr-FR" sz="1200" dirty="0">
                <a:solidFill>
                  <a:srgbClr val="0000FF"/>
                </a:solidFill>
              </a:rPr>
              <a:t>qui affirmaient après une étude faite sur deux effluents d’industries textile et de peinture de la ville de Lagos au Nigéria en 2010, que les rejets des industries textiles inhibaient fortement la croissance des racines d’oignons. </a:t>
            </a:r>
          </a:p>
          <a:p>
            <a:pPr marL="171450" indent="-171450" algn="just">
              <a:buFont typeface="Arial"/>
              <a:buChar char="•"/>
            </a:pPr>
            <a:r>
              <a:rPr lang="fr-FR" sz="1200" dirty="0">
                <a:solidFill>
                  <a:srgbClr val="0000FF"/>
                </a:solidFill>
              </a:rPr>
              <a:t>Notre étude retrouve même une plus grande toxicité des effluents de l’industrie brassicole.</a:t>
            </a:r>
          </a:p>
        </p:txBody>
      </p:sp>
      <p:sp>
        <p:nvSpPr>
          <p:cNvPr id="39" name="Oval 38"/>
          <p:cNvSpPr/>
          <p:nvPr/>
        </p:nvSpPr>
        <p:spPr>
          <a:xfrm>
            <a:off x="3471438" y="3645024"/>
            <a:ext cx="792088" cy="432048"/>
          </a:xfrm>
          <a:prstGeom prst="ellipse">
            <a:avLst/>
          </a:prstGeom>
          <a:noFill/>
          <a:ln w="190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05291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555776" y="476672"/>
            <a:ext cx="4564120" cy="400110"/>
          </a:xfrm>
          <a:prstGeom prst="rect">
            <a:avLst/>
          </a:prstGeom>
          <a:noFill/>
          <a:ln w="12700" cmpd="sng">
            <a:solidFill>
              <a:schemeClr val="tx1"/>
            </a:solidFill>
          </a:ln>
        </p:spPr>
        <p:txBody>
          <a:bodyPr wrap="none" rtlCol="0">
            <a:spAutoFit/>
          </a:bodyPr>
          <a:lstStyle/>
          <a:p>
            <a:r>
              <a:rPr lang="en-US" sz="2000" b="1" dirty="0" smtClean="0"/>
              <a:t>CONCLUSION ET RECOMMANDATIONS</a:t>
            </a:r>
            <a:endParaRPr lang="en-US" sz="2000" b="1" dirty="0"/>
          </a:p>
        </p:txBody>
      </p:sp>
      <p:sp>
        <p:nvSpPr>
          <p:cNvPr id="40" name="Espace réservé du contenu 2"/>
          <p:cNvSpPr>
            <a:spLocks noGrp="1"/>
          </p:cNvSpPr>
          <p:nvPr>
            <p:ph sz="quarter" idx="1"/>
          </p:nvPr>
        </p:nvSpPr>
        <p:spPr>
          <a:xfrm>
            <a:off x="1475656" y="1556792"/>
            <a:ext cx="6408712" cy="4729728"/>
          </a:xfrm>
          <a:ln>
            <a:solidFill>
              <a:srgbClr val="008000"/>
            </a:solidFill>
          </a:ln>
        </p:spPr>
        <p:txBody>
          <a:bodyPr>
            <a:normAutofit/>
          </a:bodyPr>
          <a:lstStyle/>
          <a:p>
            <a:pPr algn="ctr">
              <a:buNone/>
            </a:pPr>
            <a:r>
              <a:rPr lang="fr-FR" sz="1800" b="1" dirty="0" smtClean="0">
                <a:solidFill>
                  <a:srgbClr val="0000FF"/>
                </a:solidFill>
              </a:rPr>
              <a:t>CONCLUSION:</a:t>
            </a:r>
          </a:p>
          <a:p>
            <a:pPr algn="ctr">
              <a:buNone/>
            </a:pPr>
            <a:r>
              <a:rPr lang="fr-FR" sz="1800" i="1" dirty="0" smtClean="0"/>
              <a:t>De </a:t>
            </a:r>
            <a:r>
              <a:rPr lang="fr-FR" sz="1800" i="1" dirty="0"/>
              <a:t>même que la productivité, la Santé, la Sécurité au Travail et la Protection </a:t>
            </a:r>
            <a:r>
              <a:rPr lang="fr-FR" sz="1800" i="1" dirty="0" smtClean="0"/>
              <a:t>de l’Environnement </a:t>
            </a:r>
            <a:r>
              <a:rPr lang="fr-FR" sz="1800" i="1" dirty="0"/>
              <a:t>devraient être parmi les priorités de toute entreprise responsable. </a:t>
            </a:r>
            <a:endParaRPr lang="fr-FR" sz="1800" i="1" dirty="0" smtClean="0"/>
          </a:p>
          <a:p>
            <a:pPr>
              <a:buNone/>
            </a:pPr>
            <a:r>
              <a:rPr lang="fr-FR" sz="1800" b="1" dirty="0">
                <a:solidFill>
                  <a:srgbClr val="0000FF"/>
                </a:solidFill>
              </a:rPr>
              <a:t> </a:t>
            </a:r>
            <a:r>
              <a:rPr lang="fr-FR" sz="1800" b="1" dirty="0" smtClean="0">
                <a:solidFill>
                  <a:srgbClr val="0000FF"/>
                </a:solidFill>
              </a:rPr>
              <a:t>     </a:t>
            </a:r>
          </a:p>
          <a:p>
            <a:pPr algn="ctr">
              <a:buNone/>
            </a:pPr>
            <a:r>
              <a:rPr lang="fr-FR" sz="1800" b="1" dirty="0" smtClean="0">
                <a:solidFill>
                  <a:srgbClr val="0000FF"/>
                </a:solidFill>
              </a:rPr>
              <a:t>RECOMMANDATIONS</a:t>
            </a:r>
            <a:r>
              <a:rPr lang="fr-FR" sz="1800" b="1" dirty="0" smtClean="0">
                <a:solidFill>
                  <a:srgbClr val="0000FF"/>
                </a:solidFill>
              </a:rPr>
              <a:t>:</a:t>
            </a:r>
            <a:endParaRPr lang="fr-FR" sz="1800" b="1" dirty="0" smtClean="0">
              <a:solidFill>
                <a:srgbClr val="0000FF"/>
              </a:solidFill>
            </a:endParaRPr>
          </a:p>
          <a:p>
            <a:pPr lvl="0"/>
            <a:r>
              <a:rPr lang="fr-FR" sz="1800" dirty="0" smtClean="0"/>
              <a:t>L’Etat doit veiller au strict respect par les industries des règlementations en vigueur en ce qui concerne la protection de l’environnement;              </a:t>
            </a:r>
          </a:p>
          <a:p>
            <a:pPr lvl="0"/>
            <a:r>
              <a:rPr lang="fr-FR" sz="1800" dirty="0" smtClean="0"/>
              <a:t>Les industries doivent bien canaliser et mieux drainer leurs eaux de rejets préalablement épurées;</a:t>
            </a:r>
          </a:p>
          <a:p>
            <a:pPr lvl="0"/>
            <a:r>
              <a:rPr lang="fr-FR" sz="1800" dirty="0" smtClean="0"/>
              <a:t>Les populations doivent éviter de creuser des puits à proximité des drains;</a:t>
            </a:r>
          </a:p>
          <a:p>
            <a:pPr lvl="0"/>
            <a:r>
              <a:rPr lang="fr-FR" sz="1800" dirty="0" smtClean="0"/>
              <a:t>D’autres études pourraient être faites sur le modèle animal, également dosage dans le sang des populations de certains marqueurs.</a:t>
            </a:r>
          </a:p>
          <a:p>
            <a:pPr>
              <a:buNone/>
            </a:pPr>
            <a:endParaRPr lang="fr-FR" sz="1600" b="1" dirty="0" smtClean="0">
              <a:solidFill>
                <a:srgbClr val="0000FF"/>
              </a:solidFill>
            </a:endParaRPr>
          </a:p>
        </p:txBody>
      </p:sp>
    </p:spTree>
    <p:extLst>
      <p:ext uri="{BB962C8B-B14F-4D97-AF65-F5344CB8AC3E}">
        <p14:creationId xmlns:p14="http://schemas.microsoft.com/office/powerpoint/2010/main" xmlns="" val="285466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5680" y="2636912"/>
            <a:ext cx="6852657" cy="175432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BE" sz="5400" b="1" dirty="0" smtClean="0">
                <a:ln w="11430"/>
                <a:solidFill>
                  <a:srgbClr val="0000FF"/>
                </a:solidFill>
                <a:effectLst>
                  <a:outerShdw blurRad="50800" dist="39000" dir="5460000" algn="tl">
                    <a:srgbClr val="000000">
                      <a:alpha val="38000"/>
                    </a:srgbClr>
                  </a:outerShdw>
                </a:effectLst>
              </a:rPr>
              <a:t>MERCI POUR VOTRE </a:t>
            </a:r>
          </a:p>
          <a:p>
            <a:pPr algn="ctr"/>
            <a:r>
              <a:rPr lang="nl-BE" sz="5400" b="1" dirty="0" smtClean="0">
                <a:ln w="11430"/>
                <a:solidFill>
                  <a:srgbClr val="0000FF"/>
                </a:solidFill>
                <a:effectLst>
                  <a:outerShdw blurRad="50800" dist="39000" dir="5460000" algn="tl">
                    <a:srgbClr val="000000">
                      <a:alpha val="38000"/>
                    </a:srgbClr>
                  </a:outerShdw>
                </a:effectLst>
              </a:rPr>
              <a:t>AIMABLE ATTENTION</a:t>
            </a:r>
            <a:endParaRPr lang="nl-BE" sz="5400" b="1" dirty="0">
              <a:ln w="11430"/>
              <a:solidFill>
                <a:srgbClr val="0000FF"/>
              </a:solidFill>
              <a:effectLst>
                <a:outerShdw blurRad="50800" dist="39000" dir="5460000" algn="tl">
                  <a:srgbClr val="000000">
                    <a:alpha val="38000"/>
                  </a:srgbClr>
                </a:outerShdw>
              </a:effectLst>
            </a:endParaRPr>
          </a:p>
        </p:txBody>
      </p:sp>
      <p:pic>
        <p:nvPicPr>
          <p:cNvPr id="6" name="Picture 5"/>
          <p:cNvPicPr>
            <a:picLocks noChangeAspect="1"/>
          </p:cNvPicPr>
          <p:nvPr/>
        </p:nvPicPr>
        <p:blipFill>
          <a:blip r:embed="rId2" cstate="print"/>
          <a:stretch>
            <a:fillRect/>
          </a:stretch>
        </p:blipFill>
        <p:spPr>
          <a:xfrm>
            <a:off x="6195190" y="4581128"/>
            <a:ext cx="2697290" cy="2016224"/>
          </a:xfrm>
          <a:prstGeom prst="rect">
            <a:avLst/>
          </a:prstGeom>
        </p:spPr>
      </p:pic>
      <p:pic>
        <p:nvPicPr>
          <p:cNvPr id="7" name="Picture 6"/>
          <p:cNvPicPr>
            <a:picLocks noChangeAspect="1"/>
          </p:cNvPicPr>
          <p:nvPr/>
        </p:nvPicPr>
        <p:blipFill>
          <a:blip r:embed="rId3" cstate="print"/>
          <a:stretch>
            <a:fillRect/>
          </a:stretch>
        </p:blipFill>
        <p:spPr>
          <a:xfrm>
            <a:off x="107504" y="476672"/>
            <a:ext cx="2808312" cy="1868804"/>
          </a:xfrm>
          <a:prstGeom prst="rect">
            <a:avLst/>
          </a:prstGeom>
        </p:spPr>
      </p:pic>
    </p:spTree>
    <p:extLst>
      <p:ext uri="{BB962C8B-B14F-4D97-AF65-F5344CB8AC3E}">
        <p14:creationId xmlns:p14="http://schemas.microsoft.com/office/powerpoint/2010/main" xmlns="" val="60732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9712" y="260648"/>
            <a:ext cx="518457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3200" dirty="0" smtClean="0">
                <a:solidFill>
                  <a:schemeClr val="tx2"/>
                </a:solidFill>
                <a:latin typeface="Times New Roman" pitchFamily="18" charset="0"/>
                <a:cs typeface="Times New Roman" pitchFamily="18" charset="0"/>
              </a:rPr>
              <a:t>PLAN</a:t>
            </a:r>
            <a:endParaRPr lang="fr-FR" sz="3200" dirty="0">
              <a:solidFill>
                <a:schemeClr val="tx2"/>
              </a:solidFill>
              <a:latin typeface="Times New Roman" pitchFamily="18" charset="0"/>
              <a:cs typeface="Times New Roman" pitchFamily="18" charset="0"/>
            </a:endParaRPr>
          </a:p>
        </p:txBody>
      </p:sp>
      <p:sp>
        <p:nvSpPr>
          <p:cNvPr id="7" name="Titre 1"/>
          <p:cNvSpPr txBox="1">
            <a:spLocks/>
          </p:cNvSpPr>
          <p:nvPr/>
        </p:nvSpPr>
        <p:spPr>
          <a:xfrm>
            <a:off x="457200" y="1628800"/>
            <a:ext cx="8186766" cy="43204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smtClean="0">
                <a:latin typeface="Times New Roman" pitchFamily="18" charset="0"/>
                <a:cs typeface="Times New Roman" pitchFamily="18" charset="0"/>
              </a:rPr>
              <a:t>- </a:t>
            </a:r>
            <a:r>
              <a:rPr lang="fr-FR" sz="3000" dirty="0" smtClean="0">
                <a:latin typeface="Times New Roman" pitchFamily="18" charset="0"/>
                <a:cs typeface="Times New Roman" pitchFamily="18" charset="0"/>
              </a:rPr>
              <a:t>INTRODUCTION</a:t>
            </a:r>
          </a:p>
          <a:p>
            <a:pPr algn="l"/>
            <a:endParaRPr lang="fr-FR" sz="3000" dirty="0" smtClean="0">
              <a:latin typeface="Times New Roman" pitchFamily="18" charset="0"/>
              <a:cs typeface="Times New Roman" pitchFamily="18" charset="0"/>
            </a:endParaRPr>
          </a:p>
          <a:p>
            <a:pPr algn="l"/>
            <a:r>
              <a:rPr lang="fr-FR" sz="3000" dirty="0" smtClean="0">
                <a:latin typeface="Times New Roman" pitchFamily="18" charset="0"/>
                <a:cs typeface="Times New Roman" pitchFamily="18" charset="0"/>
              </a:rPr>
              <a:t>- CADRE DE L’ETUDE</a:t>
            </a:r>
            <a:br>
              <a:rPr lang="fr-FR" sz="3000"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
            </a:r>
            <a:br>
              <a:rPr lang="fr-FR" sz="3000"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 METHODOLOGIE </a:t>
            </a:r>
            <a:br>
              <a:rPr lang="fr-FR" sz="3000"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
            </a:r>
            <a:br>
              <a:rPr lang="fr-FR" sz="3000"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 RESULTATS ET DISCUSSIONS</a:t>
            </a:r>
            <a:r>
              <a:rPr lang="fr-FR" sz="3000" i="1" dirty="0" smtClean="0">
                <a:latin typeface="Times New Roman" pitchFamily="18" charset="0"/>
                <a:cs typeface="Times New Roman" pitchFamily="18" charset="0"/>
              </a:rPr>
              <a:t/>
            </a:r>
            <a:br>
              <a:rPr lang="fr-FR" sz="3000" i="1" dirty="0" smtClean="0">
                <a:latin typeface="Times New Roman" pitchFamily="18" charset="0"/>
                <a:cs typeface="Times New Roman" pitchFamily="18" charset="0"/>
              </a:rPr>
            </a:br>
            <a:r>
              <a:rPr lang="fr-FR" sz="3000" i="1" dirty="0" smtClean="0">
                <a:latin typeface="Times New Roman" pitchFamily="18" charset="0"/>
                <a:cs typeface="Times New Roman" pitchFamily="18" charset="0"/>
              </a:rPr>
              <a:t/>
            </a:r>
            <a:br>
              <a:rPr lang="fr-FR" sz="3000" i="1" dirty="0" smtClean="0">
                <a:latin typeface="Times New Roman" pitchFamily="18" charset="0"/>
                <a:cs typeface="Times New Roman" pitchFamily="18" charset="0"/>
              </a:rPr>
            </a:br>
            <a:r>
              <a:rPr lang="fr-FR" sz="3000" i="1" dirty="0" smtClean="0">
                <a:latin typeface="Times New Roman" pitchFamily="18" charset="0"/>
                <a:cs typeface="Times New Roman" pitchFamily="18" charset="0"/>
              </a:rPr>
              <a:t>- </a:t>
            </a:r>
            <a:r>
              <a:rPr lang="fr-FR" sz="3000" dirty="0" smtClean="0">
                <a:latin typeface="Times New Roman" pitchFamily="18" charset="0"/>
                <a:cs typeface="Times New Roman" pitchFamily="18" charset="0"/>
              </a:rPr>
              <a:t>CONCLUSION</a:t>
            </a:r>
            <a:endParaRPr lang="fr-FR" sz="3000" dirty="0">
              <a:latin typeface="Times New Roman" pitchFamily="18" charset="0"/>
              <a:cs typeface="Times New Roman" pitchFamily="18" charset="0"/>
            </a:endParaRPr>
          </a:p>
          <a:p>
            <a:pPr algn="l"/>
            <a:endParaRPr lang="fr-FR" sz="3000" dirty="0">
              <a:latin typeface="Times New Roman" pitchFamily="18" charset="0"/>
              <a:cs typeface="Times New Roman" pitchFamily="18" charset="0"/>
            </a:endParaRPr>
          </a:p>
          <a:p>
            <a:pPr algn="l"/>
            <a:r>
              <a:rPr lang="fr-FR" sz="3000" dirty="0" smtClean="0">
                <a:latin typeface="Times New Roman" pitchFamily="18" charset="0"/>
                <a:cs typeface="Times New Roman" pitchFamily="18" charset="0"/>
              </a:rPr>
              <a:t>- SUGGESTIONS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8526" y="1268760"/>
            <a:ext cx="2697290" cy="2016224"/>
          </a:xfrm>
          <a:prstGeom prst="rect">
            <a:avLst/>
          </a:prstGeom>
        </p:spPr>
      </p:pic>
      <p:sp>
        <p:nvSpPr>
          <p:cNvPr id="18" name="Rectangle à coins arrondis 7"/>
          <p:cNvSpPr/>
          <p:nvPr/>
        </p:nvSpPr>
        <p:spPr>
          <a:xfrm>
            <a:off x="3923928" y="1897193"/>
            <a:ext cx="2024718" cy="648072"/>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t>Ressource naturelle indispensable à la vie</a:t>
            </a:r>
            <a:endParaRPr lang="fr-FR" sz="1400" b="1" dirty="0"/>
          </a:p>
        </p:txBody>
      </p:sp>
      <p:sp>
        <p:nvSpPr>
          <p:cNvPr id="22" name="Rectangle à coins arrondis 10"/>
          <p:cNvSpPr/>
          <p:nvPr/>
        </p:nvSpPr>
        <p:spPr>
          <a:xfrm>
            <a:off x="3419872" y="2852936"/>
            <a:ext cx="3018637" cy="1124484"/>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t>Dégradation de celle-ci, par diverses activités, hypothèque sa disponibilité et de ce fait limite son utilisation pour les générations futures</a:t>
            </a:r>
            <a:endParaRPr lang="fr-FR" sz="1400" b="1" dirty="0"/>
          </a:p>
        </p:txBody>
      </p:sp>
      <p:sp>
        <p:nvSpPr>
          <p:cNvPr id="11" name="Rectangle à coins arrondis 12"/>
          <p:cNvSpPr/>
          <p:nvPr/>
        </p:nvSpPr>
        <p:spPr>
          <a:xfrm>
            <a:off x="3419872" y="4312735"/>
            <a:ext cx="3024336" cy="720080"/>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t>Au Cameroun, la ville de Douala, capitale économique, environ 75% des activités industrielles </a:t>
            </a:r>
            <a:endParaRPr lang="fr-FR" sz="1400" b="1" dirty="0"/>
          </a:p>
        </p:txBody>
      </p:sp>
      <p:sp>
        <p:nvSpPr>
          <p:cNvPr id="12" name="Rectangle à coins arrondis 14"/>
          <p:cNvSpPr/>
          <p:nvPr/>
        </p:nvSpPr>
        <p:spPr>
          <a:xfrm>
            <a:off x="3491880" y="5353577"/>
            <a:ext cx="2736304" cy="667711"/>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t>Rejets industriels (eaux usées) sans traitement préalable</a:t>
            </a:r>
            <a:endParaRPr lang="fr-FR" sz="1400" b="1" dirty="0"/>
          </a:p>
        </p:txBody>
      </p:sp>
      <p:sp>
        <p:nvSpPr>
          <p:cNvPr id="13" name="Rectangle à coins arrondis 16"/>
          <p:cNvSpPr/>
          <p:nvPr/>
        </p:nvSpPr>
        <p:spPr>
          <a:xfrm>
            <a:off x="6588224" y="5229200"/>
            <a:ext cx="2376264" cy="1368152"/>
          </a:xfrm>
          <a:prstGeom prst="roundRect">
            <a:avLst/>
          </a:prstGeom>
          <a:solidFill>
            <a:srgbClr val="0000FF"/>
          </a:solidFill>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solidFill>
                  <a:schemeClr val="bg1"/>
                </a:solidFill>
              </a:rPr>
              <a:t>Dégradation de la qualité des cours d’eau qui se jettent ensuite dans  la mer, mettant en danger la vie des populations</a:t>
            </a:r>
            <a:endParaRPr lang="fr-FR" sz="1400" b="1" dirty="0">
              <a:solidFill>
                <a:schemeClr val="bg1"/>
              </a:solidFill>
            </a:endParaRPr>
          </a:p>
        </p:txBody>
      </p:sp>
      <p:sp>
        <p:nvSpPr>
          <p:cNvPr id="3" name="Oval 2"/>
          <p:cNvSpPr/>
          <p:nvPr/>
        </p:nvSpPr>
        <p:spPr>
          <a:xfrm>
            <a:off x="3923928" y="980728"/>
            <a:ext cx="1944216" cy="64807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L’EAU</a:t>
            </a:r>
            <a:endParaRPr lang="en-US" dirty="0"/>
          </a:p>
        </p:txBody>
      </p:sp>
      <p:sp>
        <p:nvSpPr>
          <p:cNvPr id="5" name="Down Arrow 4"/>
          <p:cNvSpPr/>
          <p:nvPr/>
        </p:nvSpPr>
        <p:spPr>
          <a:xfrm>
            <a:off x="4860032" y="2564904"/>
            <a:ext cx="144016" cy="216024"/>
          </a:xfrm>
          <a:prstGeom prst="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4860032" y="4024703"/>
            <a:ext cx="144016" cy="216024"/>
          </a:xfrm>
          <a:prstGeom prst="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4932040" y="5085184"/>
            <a:ext cx="144016" cy="216024"/>
          </a:xfrm>
          <a:prstGeom prst="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6300192" y="5661248"/>
            <a:ext cx="144016" cy="216024"/>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4860032" y="1700808"/>
            <a:ext cx="144016" cy="216024"/>
          </a:xfrm>
          <a:prstGeom prst="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tretch>
            <a:fillRect/>
          </a:stretch>
        </p:blipFill>
        <p:spPr>
          <a:xfrm>
            <a:off x="251520" y="4509120"/>
            <a:ext cx="2808312" cy="1868804"/>
          </a:xfrm>
          <a:prstGeom prst="rect">
            <a:avLst/>
          </a:prstGeom>
        </p:spPr>
      </p:pic>
      <p:sp>
        <p:nvSpPr>
          <p:cNvPr id="10" name="TextBox 9"/>
          <p:cNvSpPr txBox="1"/>
          <p:nvPr/>
        </p:nvSpPr>
        <p:spPr>
          <a:xfrm>
            <a:off x="3779912" y="188640"/>
            <a:ext cx="2056548" cy="400110"/>
          </a:xfrm>
          <a:prstGeom prst="rect">
            <a:avLst/>
          </a:prstGeom>
          <a:noFill/>
          <a:ln w="12700" cmpd="sng">
            <a:solidFill>
              <a:schemeClr val="tx1"/>
            </a:solidFill>
          </a:ln>
        </p:spPr>
        <p:txBody>
          <a:bodyPr wrap="none" rtlCol="0">
            <a:spAutoFit/>
          </a:bodyPr>
          <a:lstStyle/>
          <a:p>
            <a:r>
              <a:rPr lang="en-US" sz="2000" b="1" dirty="0" smtClean="0"/>
              <a:t>INTRODUCTION</a:t>
            </a:r>
            <a:endParaRPr lang="en-US" sz="2000" b="1" dirty="0"/>
          </a:p>
        </p:txBody>
      </p:sp>
    </p:spTree>
    <p:extLst>
      <p:ext uri="{BB962C8B-B14F-4D97-AF65-F5344CB8AC3E}">
        <p14:creationId xmlns:p14="http://schemas.microsoft.com/office/powerpoint/2010/main" xmlns="" val="1463320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à coins arrondis 7"/>
          <p:cNvSpPr/>
          <p:nvPr/>
        </p:nvSpPr>
        <p:spPr>
          <a:xfrm>
            <a:off x="4067944" y="1988840"/>
            <a:ext cx="1872208" cy="720080"/>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Absence de politiques </a:t>
            </a:r>
            <a:r>
              <a:rPr lang="fr-FR" sz="1400" dirty="0"/>
              <a:t>adéquates de </a:t>
            </a:r>
            <a:r>
              <a:rPr lang="fr-FR" sz="1400" dirty="0" smtClean="0"/>
              <a:t>gestion</a:t>
            </a:r>
            <a:endParaRPr lang="fr-FR" sz="1400" b="1" dirty="0"/>
          </a:p>
        </p:txBody>
      </p:sp>
      <p:sp>
        <p:nvSpPr>
          <p:cNvPr id="11" name="Rectangle à coins arrondis 12"/>
          <p:cNvSpPr/>
          <p:nvPr/>
        </p:nvSpPr>
        <p:spPr>
          <a:xfrm>
            <a:off x="4932040" y="3789040"/>
            <a:ext cx="3024336" cy="720080"/>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Augmentation du niveau de pollution des plans d’eau dans les périmètres industriels </a:t>
            </a:r>
          </a:p>
        </p:txBody>
      </p:sp>
      <p:sp>
        <p:nvSpPr>
          <p:cNvPr id="3" name="Oval 2"/>
          <p:cNvSpPr/>
          <p:nvPr/>
        </p:nvSpPr>
        <p:spPr>
          <a:xfrm>
            <a:off x="5292080" y="980728"/>
            <a:ext cx="1944216" cy="64807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L’EAU</a:t>
            </a:r>
            <a:endParaRPr lang="en-US" dirty="0"/>
          </a:p>
        </p:txBody>
      </p:sp>
      <p:sp>
        <p:nvSpPr>
          <p:cNvPr id="16" name="Down Arrow 15"/>
          <p:cNvSpPr/>
          <p:nvPr/>
        </p:nvSpPr>
        <p:spPr>
          <a:xfrm>
            <a:off x="6372200" y="4653136"/>
            <a:ext cx="144016" cy="216024"/>
          </a:xfrm>
          <a:prstGeom prst="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stretch>
            <a:fillRect/>
          </a:stretch>
        </p:blipFill>
        <p:spPr>
          <a:xfrm>
            <a:off x="179512" y="908720"/>
            <a:ext cx="2520280" cy="1677132"/>
          </a:xfrm>
          <a:prstGeom prst="rect">
            <a:avLst/>
          </a:prstGeom>
        </p:spPr>
      </p:pic>
      <p:sp>
        <p:nvSpPr>
          <p:cNvPr id="10" name="TextBox 9"/>
          <p:cNvSpPr txBox="1"/>
          <p:nvPr/>
        </p:nvSpPr>
        <p:spPr>
          <a:xfrm>
            <a:off x="3779912" y="188640"/>
            <a:ext cx="2904761" cy="400110"/>
          </a:xfrm>
          <a:prstGeom prst="rect">
            <a:avLst/>
          </a:prstGeom>
          <a:noFill/>
          <a:ln w="12700" cmpd="sng">
            <a:solidFill>
              <a:schemeClr val="tx1"/>
            </a:solidFill>
          </a:ln>
        </p:spPr>
        <p:txBody>
          <a:bodyPr wrap="none" rtlCol="0">
            <a:spAutoFit/>
          </a:bodyPr>
          <a:lstStyle/>
          <a:p>
            <a:r>
              <a:rPr lang="en-US" sz="2000" b="1" dirty="0" smtClean="0"/>
              <a:t>INTRODUCTION</a:t>
            </a:r>
            <a:r>
              <a:rPr lang="en-US" sz="2000" b="1" dirty="0"/>
              <a:t> </a:t>
            </a:r>
            <a:r>
              <a:rPr lang="en-US" sz="2000" b="1" dirty="0" smtClean="0"/>
              <a:t> (Suite</a:t>
            </a:r>
            <a:r>
              <a:rPr lang="en-US" sz="2000" b="1" dirty="0"/>
              <a:t>)</a:t>
            </a:r>
          </a:p>
        </p:txBody>
      </p:sp>
      <p:sp>
        <p:nvSpPr>
          <p:cNvPr id="19" name="Rectangle à coins arrondis 7"/>
          <p:cNvSpPr/>
          <p:nvPr/>
        </p:nvSpPr>
        <p:spPr>
          <a:xfrm>
            <a:off x="6516216" y="2060848"/>
            <a:ext cx="2232248" cy="720080"/>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Faible politique environnementale et urbaine de gestion des déchets</a:t>
            </a:r>
          </a:p>
        </p:txBody>
      </p:sp>
      <p:sp>
        <p:nvSpPr>
          <p:cNvPr id="20" name="Accolade fermante 7"/>
          <p:cNvSpPr/>
          <p:nvPr/>
        </p:nvSpPr>
        <p:spPr>
          <a:xfrm rot="5400000">
            <a:off x="6120172" y="1448780"/>
            <a:ext cx="720080" cy="3672408"/>
          </a:xfrm>
          <a:prstGeom prst="rightBrace">
            <a:avLst>
              <a:gd name="adj1" fmla="val 8333"/>
              <a:gd name="adj2" fmla="val 504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Oval 20"/>
          <p:cNvSpPr/>
          <p:nvPr/>
        </p:nvSpPr>
        <p:spPr>
          <a:xfrm>
            <a:off x="5508104" y="5013176"/>
            <a:ext cx="1944216" cy="64807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RISQUE DE SANTE</a:t>
            </a:r>
            <a:endParaRPr lang="en-US" dirty="0"/>
          </a:p>
        </p:txBody>
      </p:sp>
      <p:sp>
        <p:nvSpPr>
          <p:cNvPr id="4" name="Down Arrow 3"/>
          <p:cNvSpPr/>
          <p:nvPr/>
        </p:nvSpPr>
        <p:spPr>
          <a:xfrm>
            <a:off x="611560" y="3356992"/>
            <a:ext cx="288032" cy="576064"/>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sysDash"/>
              </a:ln>
            </a:endParaRPr>
          </a:p>
        </p:txBody>
      </p:sp>
      <p:pic>
        <p:nvPicPr>
          <p:cNvPr id="9" name="Picture 8"/>
          <p:cNvPicPr>
            <a:picLocks noChangeAspect="1"/>
          </p:cNvPicPr>
          <p:nvPr/>
        </p:nvPicPr>
        <p:blipFill rotWithShape="1">
          <a:blip r:embed="rId3" cstate="print"/>
          <a:srcRect l="72553" t="26058" b="18403"/>
          <a:stretch/>
        </p:blipFill>
        <p:spPr>
          <a:xfrm>
            <a:off x="179512" y="4345779"/>
            <a:ext cx="2509786" cy="2107557"/>
          </a:xfrm>
          <a:prstGeom prst="rect">
            <a:avLst/>
          </a:prstGeom>
        </p:spPr>
      </p:pic>
    </p:spTree>
    <p:extLst>
      <p:ext uri="{BB962C8B-B14F-4D97-AF65-F5344CB8AC3E}">
        <p14:creationId xmlns:p14="http://schemas.microsoft.com/office/powerpoint/2010/main" xmlns="" val="2376063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2313047810"/>
              </p:ext>
            </p:extLst>
          </p:nvPr>
        </p:nvGraphicFramePr>
        <p:xfrm>
          <a:off x="1547664" y="2276872"/>
          <a:ext cx="676875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203848" y="292586"/>
            <a:ext cx="2782908" cy="400110"/>
          </a:xfrm>
          <a:prstGeom prst="rect">
            <a:avLst/>
          </a:prstGeom>
          <a:noFill/>
          <a:ln w="12700" cmpd="sng">
            <a:solidFill>
              <a:schemeClr val="tx1"/>
            </a:solidFill>
          </a:ln>
        </p:spPr>
        <p:txBody>
          <a:bodyPr wrap="none" rtlCol="0">
            <a:spAutoFit/>
          </a:bodyPr>
          <a:lstStyle/>
          <a:p>
            <a:r>
              <a:rPr lang="en-US" sz="2000" b="1" dirty="0" smtClean="0"/>
              <a:t>OBJECTIFS DE L’ETUDE</a:t>
            </a:r>
            <a:endParaRPr lang="en-US" sz="2000" b="1" dirty="0"/>
          </a:p>
        </p:txBody>
      </p:sp>
      <p:sp>
        <p:nvSpPr>
          <p:cNvPr id="2" name="Rectangle 1"/>
          <p:cNvSpPr/>
          <p:nvPr/>
        </p:nvSpPr>
        <p:spPr>
          <a:xfrm>
            <a:off x="1115616" y="1052736"/>
            <a:ext cx="7488832" cy="72008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90"/>
                </a:solidFill>
                <a:latin typeface="Times New Roman" pitchFamily="18" charset="0"/>
                <a:cs typeface="Times New Roman" pitchFamily="18" charset="0"/>
              </a:rPr>
              <a:t>Evaluer la toxicité des effluents de trois industries installées dans la ville de Douala et  les potentiels risques de santé résultant de leurs activités:</a:t>
            </a:r>
          </a:p>
          <a:p>
            <a:pPr algn="ctr"/>
            <a:r>
              <a:rPr lang="fr-FR" sz="1400" dirty="0" smtClean="0">
                <a:solidFill>
                  <a:srgbClr val="000090"/>
                </a:solidFill>
                <a:latin typeface="Times New Roman" pitchFamily="18" charset="0"/>
                <a:cs typeface="Times New Roman" pitchFamily="18" charset="0"/>
              </a:rPr>
              <a:t>( les industries brassicole, textile et de savonnerie)</a:t>
            </a:r>
            <a:endParaRPr lang="fr-FR" sz="1400" dirty="0">
              <a:solidFill>
                <a:srgbClr val="00009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4137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35896" y="928670"/>
            <a:ext cx="1368152" cy="268082"/>
          </a:xfrm>
          <a:prstGeom prst="rect">
            <a:avLst/>
          </a:prstGeom>
          <a:ln>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Choix des sites</a:t>
            </a:r>
            <a:endParaRPr lang="fr-FR" sz="1400" dirty="0">
              <a:latin typeface="Times New Roman" pitchFamily="18" charset="0"/>
              <a:cs typeface="Times New Roman" pitchFamily="18" charset="0"/>
            </a:endParaRPr>
          </a:p>
        </p:txBody>
      </p:sp>
      <p:sp>
        <p:nvSpPr>
          <p:cNvPr id="6" name="Rectangle 5"/>
          <p:cNvSpPr/>
          <p:nvPr/>
        </p:nvSpPr>
        <p:spPr>
          <a:xfrm>
            <a:off x="3419872" y="1556792"/>
            <a:ext cx="1872208" cy="720080"/>
          </a:xfrm>
          <a:prstGeom prst="rect">
            <a:avLst/>
          </a:prstGeom>
          <a:ln w="12700" cmpd="sng">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r>
              <a:rPr lang="fr-FR" sz="1400" dirty="0" smtClean="0"/>
              <a:t>1- Industrie brassicole</a:t>
            </a:r>
          </a:p>
          <a:p>
            <a:r>
              <a:rPr lang="fr-FR" sz="1400" dirty="0" smtClean="0"/>
              <a:t>1- Industrie textile</a:t>
            </a:r>
          </a:p>
          <a:p>
            <a:r>
              <a:rPr lang="fr-FR" sz="1400" dirty="0" smtClean="0"/>
              <a:t>1- Industrie de savonnerie</a:t>
            </a:r>
            <a:endParaRPr lang="fr-FR" sz="1400" dirty="0"/>
          </a:p>
        </p:txBody>
      </p:sp>
      <p:sp>
        <p:nvSpPr>
          <p:cNvPr id="7" name="Rectangle 6"/>
          <p:cNvSpPr/>
          <p:nvPr/>
        </p:nvSpPr>
        <p:spPr>
          <a:xfrm>
            <a:off x="3203848" y="2636912"/>
            <a:ext cx="2304256" cy="504056"/>
          </a:xfrm>
          <a:prstGeom prst="rect">
            <a:avLst/>
          </a:prstGeom>
          <a:ln w="12700" cmpd="sng">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t>Evaluation des risques sanitaires</a:t>
            </a:r>
            <a:endParaRPr lang="fr-FR" sz="1400" dirty="0"/>
          </a:p>
        </p:txBody>
      </p:sp>
      <p:sp>
        <p:nvSpPr>
          <p:cNvPr id="8" name="Rectangle 7"/>
          <p:cNvSpPr/>
          <p:nvPr/>
        </p:nvSpPr>
        <p:spPr>
          <a:xfrm>
            <a:off x="1115616" y="3789040"/>
            <a:ext cx="1656184" cy="504056"/>
          </a:xfrm>
          <a:prstGeom prst="rect">
            <a:avLst/>
          </a:prstGeom>
          <a:solidFill>
            <a:schemeClr val="accent1">
              <a:lumMod val="20000"/>
              <a:lumOff val="80000"/>
            </a:schemeClr>
          </a:solidFill>
          <a:ln w="12700" cmpd="sng">
            <a:solidFill>
              <a:srgbClr val="0000FF"/>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dirty="0" smtClean="0">
                <a:solidFill>
                  <a:srgbClr val="0000FF"/>
                </a:solidFill>
              </a:rPr>
              <a:t>Niveau 1: </a:t>
            </a:r>
          </a:p>
          <a:p>
            <a:pPr algn="ctr"/>
            <a:r>
              <a:rPr lang="fr-FR" sz="1400" b="1" dirty="0" smtClean="0">
                <a:solidFill>
                  <a:srgbClr val="0000FF"/>
                </a:solidFill>
              </a:rPr>
              <a:t>Risques potentiels</a:t>
            </a:r>
            <a:endParaRPr lang="fr-FR" sz="1400" b="1" dirty="0">
              <a:solidFill>
                <a:srgbClr val="0000FF"/>
              </a:solidFill>
            </a:endParaRPr>
          </a:p>
        </p:txBody>
      </p:sp>
      <p:sp>
        <p:nvSpPr>
          <p:cNvPr id="11" name="Rectangle 10"/>
          <p:cNvSpPr/>
          <p:nvPr/>
        </p:nvSpPr>
        <p:spPr>
          <a:xfrm>
            <a:off x="4499992" y="4725145"/>
            <a:ext cx="1440160" cy="720080"/>
          </a:xfrm>
          <a:prstGeom prst="rect">
            <a:avLst/>
          </a:prstGeom>
          <a:ln w="12700" cmpd="sng">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t>Analyse des paramètres physico-chimiques </a:t>
            </a:r>
            <a:endParaRPr lang="fr-FR" sz="1400" dirty="0"/>
          </a:p>
        </p:txBody>
      </p:sp>
      <p:sp>
        <p:nvSpPr>
          <p:cNvPr id="12" name="Rectangle 11"/>
          <p:cNvSpPr/>
          <p:nvPr/>
        </p:nvSpPr>
        <p:spPr>
          <a:xfrm>
            <a:off x="2051720" y="4797152"/>
            <a:ext cx="1440159" cy="720080"/>
          </a:xfrm>
          <a:prstGeom prst="rect">
            <a:avLst/>
          </a:prstGeom>
          <a:ln w="12700" cmpd="sng">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t>Interviews et discussions de groupe</a:t>
            </a:r>
            <a:endParaRPr lang="fr-FR" sz="1400" dirty="0"/>
          </a:p>
        </p:txBody>
      </p:sp>
      <p:sp>
        <p:nvSpPr>
          <p:cNvPr id="13" name="Rectangle 12"/>
          <p:cNvSpPr/>
          <p:nvPr/>
        </p:nvSpPr>
        <p:spPr>
          <a:xfrm>
            <a:off x="179512" y="4797152"/>
            <a:ext cx="1526815" cy="792088"/>
          </a:xfrm>
          <a:prstGeom prst="rect">
            <a:avLst/>
          </a:prstGeom>
          <a:ln w="12700" cmpd="sng">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t>Description macroscopique des effluents industriels</a:t>
            </a:r>
            <a:endParaRPr lang="fr-FR" sz="1400" dirty="0"/>
          </a:p>
        </p:txBody>
      </p:sp>
      <p:sp>
        <p:nvSpPr>
          <p:cNvPr id="20" name="Rectangle 19"/>
          <p:cNvSpPr/>
          <p:nvPr/>
        </p:nvSpPr>
        <p:spPr>
          <a:xfrm>
            <a:off x="6012160" y="3789040"/>
            <a:ext cx="1512168" cy="504056"/>
          </a:xfrm>
          <a:prstGeom prst="rect">
            <a:avLst/>
          </a:prstGeom>
          <a:solidFill>
            <a:srgbClr val="FAD9CD"/>
          </a:solidFill>
          <a:ln w="12700" cmpd="sng">
            <a:solidFill>
              <a:srgbClr val="0000FF"/>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dirty="0" smtClean="0">
                <a:solidFill>
                  <a:srgbClr val="0000FF"/>
                </a:solidFill>
              </a:rPr>
              <a:t>Niveau 2:</a:t>
            </a:r>
          </a:p>
          <a:p>
            <a:pPr algn="ctr"/>
            <a:r>
              <a:rPr lang="fr-FR" sz="1400" b="1" dirty="0" smtClean="0">
                <a:solidFill>
                  <a:srgbClr val="0000FF"/>
                </a:solidFill>
              </a:rPr>
              <a:t> Risques réels</a:t>
            </a:r>
            <a:endParaRPr lang="fr-FR" sz="1400" b="1" dirty="0">
              <a:solidFill>
                <a:srgbClr val="0000FF"/>
              </a:solidFill>
            </a:endParaRPr>
          </a:p>
        </p:txBody>
      </p:sp>
      <p:sp>
        <p:nvSpPr>
          <p:cNvPr id="21" name="Rectangle 20"/>
          <p:cNvSpPr/>
          <p:nvPr/>
        </p:nvSpPr>
        <p:spPr>
          <a:xfrm>
            <a:off x="7596336" y="4725145"/>
            <a:ext cx="1368152" cy="720080"/>
          </a:xfrm>
          <a:prstGeom prst="rect">
            <a:avLst/>
          </a:prstGeom>
          <a:ln w="12700" cmpd="sng">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t>Analyse de la </a:t>
            </a:r>
            <a:r>
              <a:rPr lang="fr-FR" sz="1400" dirty="0" err="1" smtClean="0"/>
              <a:t>génotoxicité</a:t>
            </a:r>
            <a:r>
              <a:rPr lang="fr-FR" sz="1400" dirty="0" smtClean="0"/>
              <a:t> des effluents</a:t>
            </a:r>
            <a:endParaRPr lang="fr-FR" sz="1400" dirty="0"/>
          </a:p>
        </p:txBody>
      </p:sp>
      <p:sp>
        <p:nvSpPr>
          <p:cNvPr id="22" name="Rectangle 21"/>
          <p:cNvSpPr/>
          <p:nvPr/>
        </p:nvSpPr>
        <p:spPr>
          <a:xfrm>
            <a:off x="6156176" y="4725144"/>
            <a:ext cx="1224136" cy="648072"/>
          </a:xfrm>
          <a:prstGeom prst="rect">
            <a:avLst/>
          </a:prstGeom>
          <a:ln w="12700" cmpd="sng">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t>Dosages des métaux lourds</a:t>
            </a:r>
            <a:endParaRPr lang="fr-FR" sz="1400" dirty="0"/>
          </a:p>
        </p:txBody>
      </p:sp>
      <p:sp>
        <p:nvSpPr>
          <p:cNvPr id="17" name="TextBox 16"/>
          <p:cNvSpPr txBox="1"/>
          <p:nvPr/>
        </p:nvSpPr>
        <p:spPr>
          <a:xfrm>
            <a:off x="1187624" y="188640"/>
            <a:ext cx="6213560" cy="646331"/>
          </a:xfrm>
          <a:prstGeom prst="rect">
            <a:avLst/>
          </a:prstGeom>
          <a:noFill/>
          <a:ln w="12700" cmpd="sng">
            <a:solidFill>
              <a:schemeClr val="tx1"/>
            </a:solidFill>
          </a:ln>
        </p:spPr>
        <p:txBody>
          <a:bodyPr wrap="none" rtlCol="0">
            <a:spAutoFit/>
          </a:bodyPr>
          <a:lstStyle/>
          <a:p>
            <a:r>
              <a:rPr lang="en-US" b="1" dirty="0" smtClean="0"/>
              <a:t>METHODOLOGIE: SCHEMAS CONCEPTUEL DE </a:t>
            </a:r>
            <a:r>
              <a:rPr lang="en-US" b="1" dirty="0" smtClean="0"/>
              <a:t>L’ETUDE</a:t>
            </a:r>
          </a:p>
          <a:p>
            <a:r>
              <a:rPr lang="en-US" b="1" dirty="0" smtClean="0"/>
              <a:t>Etude </a:t>
            </a:r>
            <a:r>
              <a:rPr lang="en-US" b="1" dirty="0" err="1" smtClean="0"/>
              <a:t>Transversale</a:t>
            </a:r>
            <a:r>
              <a:rPr lang="en-US" b="1" dirty="0" smtClean="0"/>
              <a:t> descriptive et prospective: Mai à </a:t>
            </a:r>
            <a:r>
              <a:rPr lang="en-US" b="1" dirty="0" err="1" smtClean="0"/>
              <a:t>Août</a:t>
            </a:r>
            <a:r>
              <a:rPr lang="en-US" b="1" dirty="0" smtClean="0"/>
              <a:t> 2014</a:t>
            </a:r>
            <a:endParaRPr lang="en-US" b="1" dirty="0"/>
          </a:p>
        </p:txBody>
      </p:sp>
      <p:sp>
        <p:nvSpPr>
          <p:cNvPr id="18" name="Down Arrow 17"/>
          <p:cNvSpPr/>
          <p:nvPr/>
        </p:nvSpPr>
        <p:spPr>
          <a:xfrm>
            <a:off x="4286248" y="1285860"/>
            <a:ext cx="142876" cy="214314"/>
          </a:xfrm>
          <a:prstGeom prst="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4" name="Down Arrow 23"/>
          <p:cNvSpPr/>
          <p:nvPr/>
        </p:nvSpPr>
        <p:spPr>
          <a:xfrm>
            <a:off x="4283968" y="2348880"/>
            <a:ext cx="144016" cy="216024"/>
          </a:xfrm>
          <a:prstGeom prst="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Right Brace 1"/>
          <p:cNvSpPr/>
          <p:nvPr/>
        </p:nvSpPr>
        <p:spPr>
          <a:xfrm rot="16200000">
            <a:off x="4067944" y="1052736"/>
            <a:ext cx="504056" cy="48245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ight Brace 26"/>
          <p:cNvSpPr/>
          <p:nvPr/>
        </p:nvSpPr>
        <p:spPr>
          <a:xfrm rot="16200000">
            <a:off x="1670323" y="3609020"/>
            <a:ext cx="360040" cy="187220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ight Brace 27"/>
          <p:cNvSpPr/>
          <p:nvPr/>
        </p:nvSpPr>
        <p:spPr>
          <a:xfrm rot="16200000">
            <a:off x="6588224" y="2996953"/>
            <a:ext cx="288032" cy="30243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6732240" y="4509121"/>
            <a:ext cx="0" cy="14401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9264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75656" y="836712"/>
            <a:ext cx="6120680" cy="432048"/>
          </a:xfrm>
        </p:spPr>
        <p:txBody>
          <a:bodyPr/>
          <a:lstStyle/>
          <a:p>
            <a:pPr lvl="0" algn="ctr">
              <a:buNone/>
            </a:pPr>
            <a:r>
              <a:rPr lang="fr-FR" sz="1400" b="1" dirty="0">
                <a:solidFill>
                  <a:srgbClr val="0000FF"/>
                </a:solidFill>
              </a:rPr>
              <a:t>I</a:t>
            </a:r>
            <a:r>
              <a:rPr lang="fr-FR" sz="1400" b="1" dirty="0" smtClean="0">
                <a:solidFill>
                  <a:srgbClr val="0000FF"/>
                </a:solidFill>
              </a:rPr>
              <a:t>- </a:t>
            </a:r>
            <a:r>
              <a:rPr lang="fr-FR" sz="1400" b="1" dirty="0">
                <a:solidFill>
                  <a:srgbClr val="0000FF"/>
                </a:solidFill>
              </a:rPr>
              <a:t>DESCRIPTION MACROSCOPIQUE DES EFFLUENTS INDUSTRIELS </a:t>
            </a:r>
            <a:r>
              <a:rPr lang="fr-FR" sz="1400" b="1" dirty="0" smtClean="0">
                <a:solidFill>
                  <a:srgbClr val="0000FF"/>
                </a:solidFill>
              </a:rPr>
              <a:t>ET PUITS</a:t>
            </a:r>
            <a:endParaRPr lang="fr-FR" sz="1400" b="1" dirty="0">
              <a:solidFill>
                <a:srgbClr val="0000FF"/>
              </a:solidFill>
            </a:endParaRPr>
          </a:p>
        </p:txBody>
      </p:sp>
      <p:pic>
        <p:nvPicPr>
          <p:cNvPr id="4" name="Image 3"/>
          <p:cNvPicPr/>
          <p:nvPr/>
        </p:nvPicPr>
        <p:blipFill>
          <a:blip r:embed="rId2" cstate="print"/>
          <a:srcRect/>
          <a:stretch>
            <a:fillRect/>
          </a:stretch>
        </p:blipFill>
        <p:spPr bwMode="auto">
          <a:xfrm>
            <a:off x="467545" y="1340768"/>
            <a:ext cx="3528392" cy="2160240"/>
          </a:xfrm>
          <a:prstGeom prst="rect">
            <a:avLst/>
          </a:prstGeom>
          <a:noFill/>
          <a:ln w="9525">
            <a:solidFill>
              <a:srgbClr val="000000"/>
            </a:solidFill>
            <a:miter lim="800000"/>
            <a:headEnd/>
            <a:tailEnd/>
          </a:ln>
        </p:spPr>
      </p:pic>
      <p:pic>
        <p:nvPicPr>
          <p:cNvPr id="5" name="Image 4"/>
          <p:cNvPicPr/>
          <p:nvPr/>
        </p:nvPicPr>
        <p:blipFill>
          <a:blip r:embed="rId3" cstate="print"/>
          <a:srcRect/>
          <a:stretch>
            <a:fillRect/>
          </a:stretch>
        </p:blipFill>
        <p:spPr bwMode="auto">
          <a:xfrm>
            <a:off x="4716016" y="1340768"/>
            <a:ext cx="3672408" cy="2232248"/>
          </a:xfrm>
          <a:prstGeom prst="rect">
            <a:avLst/>
          </a:prstGeom>
          <a:noFill/>
          <a:ln w="9525">
            <a:solidFill>
              <a:srgbClr val="000000"/>
            </a:solidFill>
            <a:miter lim="800000"/>
            <a:headEnd/>
            <a:tailEnd/>
          </a:ln>
        </p:spPr>
      </p:pic>
      <p:pic>
        <p:nvPicPr>
          <p:cNvPr id="6" name="Image 5"/>
          <p:cNvPicPr/>
          <p:nvPr/>
        </p:nvPicPr>
        <p:blipFill>
          <a:blip r:embed="rId4" cstate="print"/>
          <a:srcRect/>
          <a:stretch>
            <a:fillRect/>
          </a:stretch>
        </p:blipFill>
        <p:spPr bwMode="auto">
          <a:xfrm>
            <a:off x="467544" y="3933056"/>
            <a:ext cx="3600400" cy="1944216"/>
          </a:xfrm>
          <a:prstGeom prst="rect">
            <a:avLst/>
          </a:prstGeom>
          <a:noFill/>
          <a:ln w="9525">
            <a:noFill/>
            <a:miter lim="800000"/>
            <a:headEnd/>
            <a:tailEnd/>
          </a:ln>
        </p:spPr>
      </p:pic>
      <p:pic>
        <p:nvPicPr>
          <p:cNvPr id="7" name="Image 6" descr="IMAG6375"/>
          <p:cNvPicPr/>
          <p:nvPr/>
        </p:nvPicPr>
        <p:blipFill>
          <a:blip r:embed="rId5" cstate="print"/>
          <a:srcRect/>
          <a:stretch>
            <a:fillRect/>
          </a:stretch>
        </p:blipFill>
        <p:spPr bwMode="auto">
          <a:xfrm>
            <a:off x="4716016" y="4005064"/>
            <a:ext cx="3816424" cy="1872208"/>
          </a:xfrm>
          <a:prstGeom prst="rect">
            <a:avLst/>
          </a:prstGeom>
          <a:noFill/>
          <a:ln w="9525">
            <a:solidFill>
              <a:srgbClr val="000000"/>
            </a:solidFill>
            <a:miter lim="800000"/>
            <a:headEnd/>
            <a:tailEnd/>
          </a:ln>
        </p:spPr>
      </p:pic>
      <p:sp>
        <p:nvSpPr>
          <p:cNvPr id="10" name="Rectangle 9"/>
          <p:cNvSpPr/>
          <p:nvPr/>
        </p:nvSpPr>
        <p:spPr>
          <a:xfrm>
            <a:off x="395536" y="3501008"/>
            <a:ext cx="3528392"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Savonnerie</a:t>
            </a:r>
            <a:endParaRPr lang="fr-FR" sz="1400" dirty="0">
              <a:latin typeface="Times New Roman" pitchFamily="18" charset="0"/>
              <a:cs typeface="Times New Roman" pitchFamily="18" charset="0"/>
            </a:endParaRPr>
          </a:p>
        </p:txBody>
      </p:sp>
      <p:sp>
        <p:nvSpPr>
          <p:cNvPr id="13" name="Rectangle 12"/>
          <p:cNvSpPr/>
          <p:nvPr/>
        </p:nvSpPr>
        <p:spPr>
          <a:xfrm>
            <a:off x="611560" y="5877272"/>
            <a:ext cx="3384376" cy="24340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Textile</a:t>
            </a:r>
            <a:endParaRPr lang="fr-FR" sz="1400" dirty="0">
              <a:latin typeface="Times New Roman" pitchFamily="18" charset="0"/>
              <a:cs typeface="Times New Roman" pitchFamily="18" charset="0"/>
            </a:endParaRPr>
          </a:p>
        </p:txBody>
      </p:sp>
      <p:sp>
        <p:nvSpPr>
          <p:cNvPr id="14" name="Rectangle 13"/>
          <p:cNvSpPr/>
          <p:nvPr/>
        </p:nvSpPr>
        <p:spPr>
          <a:xfrm>
            <a:off x="5220072" y="5877272"/>
            <a:ext cx="3384376" cy="24340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Puits à 5m du drain</a:t>
            </a:r>
            <a:endParaRPr lang="fr-FR" sz="1400" dirty="0">
              <a:latin typeface="Times New Roman" pitchFamily="18" charset="0"/>
              <a:cs typeface="Times New Roman" pitchFamily="18" charset="0"/>
            </a:endParaRPr>
          </a:p>
        </p:txBody>
      </p:sp>
      <p:sp>
        <p:nvSpPr>
          <p:cNvPr id="15" name="Rectangle 14"/>
          <p:cNvSpPr/>
          <p:nvPr/>
        </p:nvSpPr>
        <p:spPr>
          <a:xfrm>
            <a:off x="4860032" y="3573016"/>
            <a:ext cx="3384376" cy="24340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Brassicole</a:t>
            </a:r>
            <a:endParaRPr lang="fr-FR" sz="1400" dirty="0">
              <a:latin typeface="Times New Roman" pitchFamily="18" charset="0"/>
              <a:cs typeface="Times New Roman" pitchFamily="18" charset="0"/>
            </a:endParaRPr>
          </a:p>
        </p:txBody>
      </p:sp>
      <p:sp>
        <p:nvSpPr>
          <p:cNvPr id="12" name="TextBox 11"/>
          <p:cNvSpPr txBox="1"/>
          <p:nvPr/>
        </p:nvSpPr>
        <p:spPr>
          <a:xfrm>
            <a:off x="2915816" y="260648"/>
            <a:ext cx="3421104" cy="400110"/>
          </a:xfrm>
          <a:prstGeom prst="rect">
            <a:avLst/>
          </a:prstGeom>
          <a:noFill/>
          <a:ln w="12700" cmpd="sng">
            <a:solidFill>
              <a:schemeClr val="tx1"/>
            </a:solidFill>
          </a:ln>
        </p:spPr>
        <p:txBody>
          <a:bodyPr wrap="none" rtlCol="0">
            <a:spAutoFit/>
          </a:bodyPr>
          <a:lstStyle/>
          <a:p>
            <a:r>
              <a:rPr lang="en-US" sz="2000" b="1" dirty="0" smtClean="0"/>
              <a:t>RESULTATS ET DISCUSSIONS</a:t>
            </a:r>
            <a:endParaRPr lang="en-US" sz="2000" b="1" dirty="0"/>
          </a:p>
        </p:txBody>
      </p:sp>
      <p:sp>
        <p:nvSpPr>
          <p:cNvPr id="16" name="Espace réservé du contenu 2"/>
          <p:cNvSpPr txBox="1">
            <a:spLocks/>
          </p:cNvSpPr>
          <p:nvPr/>
        </p:nvSpPr>
        <p:spPr>
          <a:xfrm>
            <a:off x="1619672" y="6309320"/>
            <a:ext cx="6120680" cy="43204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buFont typeface="Wingdings 2"/>
              <a:buNone/>
            </a:pPr>
            <a:r>
              <a:rPr lang="fr-FR" sz="1400" b="1" dirty="0" smtClean="0">
                <a:solidFill>
                  <a:srgbClr val="0000FF"/>
                </a:solidFill>
              </a:rPr>
              <a:t>Discussion: eau naturelle bleue Beaux JF 1997</a:t>
            </a:r>
            <a:endParaRPr lang="fr-FR" sz="1400" b="1" dirty="0">
              <a:solidFill>
                <a:srgbClr val="0000FF"/>
              </a:solidFill>
            </a:endParaRPr>
          </a:p>
        </p:txBody>
      </p:sp>
    </p:spTree>
    <p:extLst>
      <p:ext uri="{BB962C8B-B14F-4D97-AF65-F5344CB8AC3E}">
        <p14:creationId xmlns:p14="http://schemas.microsoft.com/office/powerpoint/2010/main" xmlns="" val="483426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467545" y="1268760"/>
            <a:ext cx="2376264" cy="1296144"/>
          </a:xfrm>
          <a:prstGeom prst="rect">
            <a:avLst/>
          </a:prstGeom>
          <a:noFill/>
          <a:ln w="9525">
            <a:solidFill>
              <a:srgbClr val="000000"/>
            </a:solidFill>
            <a:miter lim="800000"/>
            <a:headEnd/>
            <a:tailEnd/>
          </a:ln>
        </p:spPr>
      </p:pic>
      <p:pic>
        <p:nvPicPr>
          <p:cNvPr id="5" name="Image 4"/>
          <p:cNvPicPr/>
          <p:nvPr/>
        </p:nvPicPr>
        <p:blipFill>
          <a:blip r:embed="rId3" cstate="print"/>
          <a:srcRect/>
          <a:stretch>
            <a:fillRect/>
          </a:stretch>
        </p:blipFill>
        <p:spPr bwMode="auto">
          <a:xfrm>
            <a:off x="467544" y="2636912"/>
            <a:ext cx="2376264" cy="1296144"/>
          </a:xfrm>
          <a:prstGeom prst="rect">
            <a:avLst/>
          </a:prstGeom>
          <a:noFill/>
          <a:ln w="9525">
            <a:solidFill>
              <a:srgbClr val="000000"/>
            </a:solidFill>
            <a:miter lim="800000"/>
            <a:headEnd/>
            <a:tailEnd/>
          </a:ln>
        </p:spPr>
      </p:pic>
      <p:pic>
        <p:nvPicPr>
          <p:cNvPr id="6" name="Image 5"/>
          <p:cNvPicPr/>
          <p:nvPr/>
        </p:nvPicPr>
        <p:blipFill>
          <a:blip r:embed="rId4" cstate="print"/>
          <a:srcRect/>
          <a:stretch>
            <a:fillRect/>
          </a:stretch>
        </p:blipFill>
        <p:spPr bwMode="auto">
          <a:xfrm>
            <a:off x="467544" y="4005064"/>
            <a:ext cx="2376264" cy="1152128"/>
          </a:xfrm>
          <a:prstGeom prst="rect">
            <a:avLst/>
          </a:prstGeom>
          <a:noFill/>
          <a:ln w="9525">
            <a:noFill/>
            <a:miter lim="800000"/>
            <a:headEnd/>
            <a:tailEnd/>
          </a:ln>
        </p:spPr>
      </p:pic>
      <p:pic>
        <p:nvPicPr>
          <p:cNvPr id="7" name="Image 6" descr="IMAG6375"/>
          <p:cNvPicPr/>
          <p:nvPr/>
        </p:nvPicPr>
        <p:blipFill>
          <a:blip r:embed="rId5" cstate="print"/>
          <a:srcRect/>
          <a:stretch>
            <a:fillRect/>
          </a:stretch>
        </p:blipFill>
        <p:spPr bwMode="auto">
          <a:xfrm>
            <a:off x="539552" y="5229200"/>
            <a:ext cx="2304256" cy="1152128"/>
          </a:xfrm>
          <a:prstGeom prst="rect">
            <a:avLst/>
          </a:prstGeom>
          <a:noFill/>
          <a:ln w="9525">
            <a:solidFill>
              <a:srgbClr val="000000"/>
            </a:solidFill>
            <a:miter lim="800000"/>
            <a:headEnd/>
            <a:tailEnd/>
          </a:ln>
        </p:spPr>
      </p:pic>
      <p:sp>
        <p:nvSpPr>
          <p:cNvPr id="10" name="Rectangle 9"/>
          <p:cNvSpPr/>
          <p:nvPr/>
        </p:nvSpPr>
        <p:spPr>
          <a:xfrm>
            <a:off x="827584" y="1340768"/>
            <a:ext cx="1584176"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Savonnerie</a:t>
            </a:r>
            <a:endParaRPr lang="fr-FR" sz="1400" dirty="0">
              <a:latin typeface="Times New Roman" pitchFamily="18" charset="0"/>
              <a:cs typeface="Times New Roman" pitchFamily="18" charset="0"/>
            </a:endParaRPr>
          </a:p>
        </p:txBody>
      </p:sp>
      <p:sp>
        <p:nvSpPr>
          <p:cNvPr id="13" name="Rectangle 12"/>
          <p:cNvSpPr/>
          <p:nvPr/>
        </p:nvSpPr>
        <p:spPr>
          <a:xfrm>
            <a:off x="899592" y="4005064"/>
            <a:ext cx="1512168"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Textile</a:t>
            </a:r>
            <a:endParaRPr lang="fr-FR" sz="1400" dirty="0">
              <a:latin typeface="Times New Roman" pitchFamily="18" charset="0"/>
              <a:cs typeface="Times New Roman" pitchFamily="18" charset="0"/>
            </a:endParaRPr>
          </a:p>
        </p:txBody>
      </p:sp>
      <p:sp>
        <p:nvSpPr>
          <p:cNvPr id="14" name="Rectangle 13"/>
          <p:cNvSpPr/>
          <p:nvPr/>
        </p:nvSpPr>
        <p:spPr>
          <a:xfrm>
            <a:off x="683568" y="5229200"/>
            <a:ext cx="1872208"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Puits le long du drain</a:t>
            </a:r>
            <a:endParaRPr lang="fr-FR" sz="1400" dirty="0">
              <a:latin typeface="Times New Roman" pitchFamily="18" charset="0"/>
              <a:cs typeface="Times New Roman" pitchFamily="18" charset="0"/>
            </a:endParaRPr>
          </a:p>
        </p:txBody>
      </p:sp>
      <p:sp>
        <p:nvSpPr>
          <p:cNvPr id="15" name="Rectangle 14"/>
          <p:cNvSpPr/>
          <p:nvPr/>
        </p:nvSpPr>
        <p:spPr>
          <a:xfrm>
            <a:off x="1043608" y="2636912"/>
            <a:ext cx="1224136"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Brassicole</a:t>
            </a:r>
            <a:endParaRPr lang="fr-FR" sz="1400" dirty="0">
              <a:latin typeface="Times New Roman" pitchFamily="18" charset="0"/>
              <a:cs typeface="Times New Roman" pitchFamily="18" charset="0"/>
            </a:endParaRPr>
          </a:p>
        </p:txBody>
      </p:sp>
      <p:sp>
        <p:nvSpPr>
          <p:cNvPr id="12" name="TextBox 11"/>
          <p:cNvSpPr txBox="1"/>
          <p:nvPr/>
        </p:nvSpPr>
        <p:spPr>
          <a:xfrm>
            <a:off x="3023104" y="188640"/>
            <a:ext cx="3421104" cy="400110"/>
          </a:xfrm>
          <a:prstGeom prst="rect">
            <a:avLst/>
          </a:prstGeom>
          <a:noFill/>
          <a:ln w="12700" cmpd="sng">
            <a:solidFill>
              <a:schemeClr val="tx1"/>
            </a:solidFill>
          </a:ln>
        </p:spPr>
        <p:txBody>
          <a:bodyPr wrap="none" rtlCol="0">
            <a:spAutoFit/>
          </a:bodyPr>
          <a:lstStyle/>
          <a:p>
            <a:r>
              <a:rPr lang="en-US" sz="2000" b="1" dirty="0" smtClean="0"/>
              <a:t>RESULTATS ET DISCUSSIONS</a:t>
            </a:r>
            <a:endParaRPr lang="en-US" sz="2000" b="1" dirty="0"/>
          </a:p>
        </p:txBody>
      </p:sp>
      <p:sp>
        <p:nvSpPr>
          <p:cNvPr id="16" name="Espace réservé du contenu 2"/>
          <p:cNvSpPr txBox="1">
            <a:spLocks/>
          </p:cNvSpPr>
          <p:nvPr/>
        </p:nvSpPr>
        <p:spPr>
          <a:xfrm>
            <a:off x="2771800" y="6165304"/>
            <a:ext cx="3384376" cy="648072"/>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buNone/>
            </a:pPr>
            <a:r>
              <a:rPr lang="fr-FR" sz="1200" b="1" dirty="0" smtClean="0">
                <a:solidFill>
                  <a:srgbClr val="0000FF"/>
                </a:solidFill>
              </a:rPr>
              <a:t>Discussion: </a:t>
            </a:r>
            <a:r>
              <a:rPr lang="fr-FR" sz="1200" dirty="0" smtClean="0"/>
              <a:t>Ces </a:t>
            </a:r>
            <a:r>
              <a:rPr lang="fr-FR" sz="1200" dirty="0"/>
              <a:t>pH sont tous basiques et supérieurs </a:t>
            </a:r>
            <a:r>
              <a:rPr lang="fr-FR" sz="1200" dirty="0" smtClean="0"/>
              <a:t>aux valeurs </a:t>
            </a:r>
            <a:r>
              <a:rPr lang="fr-FR" sz="1200" dirty="0"/>
              <a:t>d’une eau naturelle (6,6 – 7,8) tel que présentée par </a:t>
            </a:r>
            <a:r>
              <a:rPr lang="fr-FR" sz="1200" dirty="0" err="1"/>
              <a:t>Leynaud</a:t>
            </a:r>
            <a:r>
              <a:rPr lang="fr-FR" sz="1200" dirty="0"/>
              <a:t> G en 1968</a:t>
            </a:r>
            <a:r>
              <a:rPr lang="fr-FR" sz="1200" dirty="0" smtClean="0"/>
              <a:t>.</a:t>
            </a:r>
            <a:endParaRPr lang="fr-FR" sz="1200" dirty="0"/>
          </a:p>
        </p:txBody>
      </p:sp>
      <p:graphicFrame>
        <p:nvGraphicFramePr>
          <p:cNvPr id="8" name="Table 7"/>
          <p:cNvGraphicFramePr>
            <a:graphicFrameLocks noGrp="1"/>
          </p:cNvGraphicFramePr>
          <p:nvPr>
            <p:extLst>
              <p:ext uri="{D42A27DB-BD31-4B8C-83A1-F6EECF244321}">
                <p14:modId xmlns:p14="http://schemas.microsoft.com/office/powerpoint/2010/main" xmlns="" val="690336609"/>
              </p:ext>
            </p:extLst>
          </p:nvPr>
        </p:nvGraphicFramePr>
        <p:xfrm>
          <a:off x="3851920" y="1107496"/>
          <a:ext cx="4464496" cy="5057808"/>
        </p:xfrm>
        <a:graphic>
          <a:graphicData uri="http://schemas.openxmlformats.org/drawingml/2006/table">
            <a:tbl>
              <a:tblPr firstRow="1" bandRow="1">
                <a:tableStyleId>{7DF18680-E054-41AD-8BC1-D1AEF772440D}</a:tableStyleId>
              </a:tblPr>
              <a:tblGrid>
                <a:gridCol w="1368152"/>
                <a:gridCol w="1296144"/>
                <a:gridCol w="1800200"/>
              </a:tblGrid>
              <a:tr h="360040">
                <a:tc>
                  <a:txBody>
                    <a:bodyPr/>
                    <a:lstStyle/>
                    <a:p>
                      <a:r>
                        <a:rPr lang="en-US" dirty="0" smtClean="0"/>
                        <a:t>Mai</a:t>
                      </a:r>
                      <a:endParaRPr lang="en-US" dirty="0"/>
                    </a:p>
                  </a:txBody>
                  <a:tcPr/>
                </a:tc>
                <a:tc>
                  <a:txBody>
                    <a:bodyPr/>
                    <a:lstStyle/>
                    <a:p>
                      <a:r>
                        <a:rPr lang="en-US" dirty="0" smtClean="0"/>
                        <a:t>JUIN</a:t>
                      </a:r>
                      <a:endParaRPr lang="en-US" dirty="0"/>
                    </a:p>
                  </a:txBody>
                  <a:tcPr/>
                </a:tc>
                <a:tc>
                  <a:txBody>
                    <a:bodyPr/>
                    <a:lstStyle/>
                    <a:p>
                      <a:r>
                        <a:rPr lang="en-US" dirty="0" smtClean="0"/>
                        <a:t>JUILLET</a:t>
                      </a:r>
                      <a:endParaRPr lang="en-US" dirty="0"/>
                    </a:p>
                  </a:txBody>
                  <a:tcPr/>
                </a:tc>
              </a:tr>
              <a:tr h="1173012">
                <a:tc>
                  <a:txBody>
                    <a:bodyPr/>
                    <a:lstStyle/>
                    <a:p>
                      <a:r>
                        <a:rPr lang="en-US" dirty="0" smtClean="0"/>
                        <a:t>8,58</a:t>
                      </a:r>
                      <a:endParaRPr lang="en-US" dirty="0"/>
                    </a:p>
                  </a:txBody>
                  <a:tcPr/>
                </a:tc>
                <a:tc>
                  <a:txBody>
                    <a:bodyPr/>
                    <a:lstStyle/>
                    <a:p>
                      <a:r>
                        <a:rPr lang="en-US" dirty="0" smtClean="0"/>
                        <a:t>8,23</a:t>
                      </a:r>
                      <a:endParaRPr lang="en-US" dirty="0"/>
                    </a:p>
                  </a:txBody>
                  <a:tcPr/>
                </a:tc>
                <a:tc>
                  <a:txBody>
                    <a:bodyPr/>
                    <a:lstStyle/>
                    <a:p>
                      <a:r>
                        <a:rPr lang="en-US" dirty="0" smtClean="0"/>
                        <a:t>10,39</a:t>
                      </a:r>
                      <a:endParaRPr lang="en-US" dirty="0"/>
                    </a:p>
                  </a:txBody>
                  <a:tcPr/>
                </a:tc>
              </a:tr>
              <a:tr h="1173012">
                <a:tc>
                  <a:txBody>
                    <a:bodyPr/>
                    <a:lstStyle/>
                    <a:p>
                      <a:r>
                        <a:rPr lang="en-US" dirty="0" smtClean="0"/>
                        <a:t>11,53</a:t>
                      </a:r>
                      <a:endParaRPr lang="en-US" dirty="0"/>
                    </a:p>
                  </a:txBody>
                  <a:tcPr/>
                </a:tc>
                <a:tc>
                  <a:txBody>
                    <a:bodyPr/>
                    <a:lstStyle/>
                    <a:p>
                      <a:r>
                        <a:rPr lang="en-US" dirty="0" smtClean="0"/>
                        <a:t>12,04</a:t>
                      </a:r>
                      <a:endParaRPr lang="en-US" dirty="0"/>
                    </a:p>
                  </a:txBody>
                  <a:tcPr/>
                </a:tc>
                <a:tc>
                  <a:txBody>
                    <a:bodyPr/>
                    <a:lstStyle/>
                    <a:p>
                      <a:r>
                        <a:rPr lang="en-US" dirty="0" smtClean="0"/>
                        <a:t>11,84</a:t>
                      </a:r>
                      <a:endParaRPr lang="en-US" dirty="0"/>
                    </a:p>
                  </a:txBody>
                  <a:tcPr/>
                </a:tc>
              </a:tr>
              <a:tr h="1173012">
                <a:tc>
                  <a:txBody>
                    <a:bodyPr/>
                    <a:lstStyle/>
                    <a:p>
                      <a:r>
                        <a:rPr lang="en-US" dirty="0" smtClean="0"/>
                        <a:t>8,94</a:t>
                      </a:r>
                      <a:endParaRPr lang="en-US" dirty="0"/>
                    </a:p>
                  </a:txBody>
                  <a:tcPr/>
                </a:tc>
                <a:tc>
                  <a:txBody>
                    <a:bodyPr/>
                    <a:lstStyle/>
                    <a:p>
                      <a:r>
                        <a:rPr lang="en-US" dirty="0" smtClean="0"/>
                        <a:t>10,48</a:t>
                      </a:r>
                      <a:endParaRPr lang="en-US" dirty="0"/>
                    </a:p>
                  </a:txBody>
                  <a:tcPr/>
                </a:tc>
                <a:tc>
                  <a:txBody>
                    <a:bodyPr/>
                    <a:lstStyle/>
                    <a:p>
                      <a:r>
                        <a:rPr lang="en-US" dirty="0" smtClean="0"/>
                        <a:t>12,34</a:t>
                      </a:r>
                      <a:endParaRPr lang="en-US" dirty="0"/>
                    </a:p>
                  </a:txBody>
                  <a:tcPr/>
                </a:tc>
              </a:tr>
              <a:tr h="1173012">
                <a:tc>
                  <a:txBody>
                    <a:bodyPr/>
                    <a:lstStyle/>
                    <a:p>
                      <a:endParaRPr lang="en-US" dirty="0"/>
                    </a:p>
                  </a:txBody>
                  <a:tcPr/>
                </a:tc>
                <a:tc>
                  <a:txBody>
                    <a:bodyPr/>
                    <a:lstStyle/>
                    <a:p>
                      <a:endParaRPr lang="en-US" dirty="0"/>
                    </a:p>
                  </a:txBody>
                  <a:tcPr/>
                </a:tc>
                <a:tc>
                  <a:txBody>
                    <a:bodyPr/>
                    <a:lstStyle/>
                    <a:p>
                      <a:r>
                        <a:rPr lang="en-US" dirty="0" err="1" smtClean="0"/>
                        <a:t>Puits</a:t>
                      </a:r>
                      <a:r>
                        <a:rPr lang="en-US" baseline="0" dirty="0" smtClean="0"/>
                        <a:t> </a:t>
                      </a:r>
                      <a:r>
                        <a:rPr lang="en-US" baseline="0" dirty="0" err="1" smtClean="0"/>
                        <a:t>à</a:t>
                      </a:r>
                      <a:r>
                        <a:rPr lang="en-US" baseline="0" dirty="0" smtClean="0"/>
                        <a:t> 5m:9,57</a:t>
                      </a:r>
                    </a:p>
                    <a:p>
                      <a:endParaRPr lang="en-US" baseline="0" dirty="0" smtClean="0"/>
                    </a:p>
                    <a:p>
                      <a:r>
                        <a:rPr lang="en-US" baseline="0" dirty="0" err="1" smtClean="0"/>
                        <a:t>Puits</a:t>
                      </a:r>
                      <a:r>
                        <a:rPr lang="en-US" baseline="0" dirty="0" smtClean="0"/>
                        <a:t> </a:t>
                      </a:r>
                      <a:r>
                        <a:rPr lang="en-US" baseline="0" dirty="0" err="1" smtClean="0"/>
                        <a:t>à</a:t>
                      </a:r>
                      <a:r>
                        <a:rPr lang="en-US" baseline="0" dirty="0" smtClean="0"/>
                        <a:t> 50 m: 9,31</a:t>
                      </a:r>
                      <a:endParaRPr lang="en-US" dirty="0"/>
                    </a:p>
                  </a:txBody>
                  <a:tcPr/>
                </a:tc>
              </a:tr>
            </a:tbl>
          </a:graphicData>
        </a:graphic>
      </p:graphicFrame>
      <p:sp>
        <p:nvSpPr>
          <p:cNvPr id="17" name="Rectangle 16"/>
          <p:cNvSpPr/>
          <p:nvPr/>
        </p:nvSpPr>
        <p:spPr>
          <a:xfrm>
            <a:off x="2915816" y="1146230"/>
            <a:ext cx="680595" cy="338554"/>
          </a:xfrm>
          <a:prstGeom prst="rect">
            <a:avLst/>
          </a:prstGeom>
        </p:spPr>
        <p:txBody>
          <a:bodyPr wrap="none">
            <a:spAutoFit/>
          </a:bodyPr>
          <a:lstStyle/>
          <a:p>
            <a:pPr marL="342900" lvl="2" indent="-342900">
              <a:buNone/>
            </a:pPr>
            <a:r>
              <a:rPr lang="fr-FR" sz="1600" b="1" dirty="0" smtClean="0">
                <a:latin typeface="Times New Roman" pitchFamily="18" charset="0"/>
                <a:cs typeface="Times New Roman" pitchFamily="18" charset="0"/>
              </a:rPr>
              <a:t>1) pH</a:t>
            </a:r>
          </a:p>
        </p:txBody>
      </p:sp>
      <p:sp>
        <p:nvSpPr>
          <p:cNvPr id="18" name="Right Arrow 17"/>
          <p:cNvSpPr/>
          <p:nvPr/>
        </p:nvSpPr>
        <p:spPr>
          <a:xfrm>
            <a:off x="2987824" y="1844824"/>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3059832" y="3068960"/>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059832" y="4365104"/>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059832" y="5517232"/>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148064" y="2636912"/>
            <a:ext cx="864096" cy="3600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7452320" y="5013176"/>
            <a:ext cx="720080" cy="3600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Espace réservé du contenu 2"/>
          <p:cNvSpPr txBox="1">
            <a:spLocks/>
          </p:cNvSpPr>
          <p:nvPr/>
        </p:nvSpPr>
        <p:spPr>
          <a:xfrm>
            <a:off x="6084168" y="6165304"/>
            <a:ext cx="2880320" cy="648072"/>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buNone/>
            </a:pPr>
            <a:r>
              <a:rPr lang="fr-FR" sz="1200" b="1" dirty="0" smtClean="0">
                <a:solidFill>
                  <a:srgbClr val="0000FF"/>
                </a:solidFill>
              </a:rPr>
              <a:t>Discussion: </a:t>
            </a:r>
            <a:r>
              <a:rPr lang="fr-FR" sz="1200" dirty="0"/>
              <a:t>Graves irritations oculaires et cutanées après utilisation de ces eaux par les populations</a:t>
            </a:r>
            <a:r>
              <a:rPr lang="fr-FR" sz="1200" dirty="0" smtClean="0"/>
              <a:t>.</a:t>
            </a:r>
            <a:endParaRPr lang="fr-FR" sz="1200" dirty="0"/>
          </a:p>
        </p:txBody>
      </p:sp>
      <p:sp>
        <p:nvSpPr>
          <p:cNvPr id="24" name="Espace réservé du contenu 2"/>
          <p:cNvSpPr>
            <a:spLocks noGrp="1"/>
          </p:cNvSpPr>
          <p:nvPr>
            <p:ph sz="quarter" idx="1"/>
          </p:nvPr>
        </p:nvSpPr>
        <p:spPr>
          <a:xfrm>
            <a:off x="2915816" y="692696"/>
            <a:ext cx="3456384" cy="432048"/>
          </a:xfrm>
        </p:spPr>
        <p:txBody>
          <a:bodyPr>
            <a:normAutofit/>
          </a:bodyPr>
          <a:lstStyle/>
          <a:p>
            <a:pPr lvl="0" algn="ctr">
              <a:buNone/>
            </a:pPr>
            <a:r>
              <a:rPr lang="fr-FR" sz="1400" b="1" dirty="0" smtClean="0">
                <a:solidFill>
                  <a:srgbClr val="0000FF"/>
                </a:solidFill>
              </a:rPr>
              <a:t>II- ANALYSES PHYSICO-CHIMIQUES</a:t>
            </a:r>
            <a:endParaRPr lang="fr-FR" sz="1400" b="1" dirty="0">
              <a:solidFill>
                <a:srgbClr val="0000FF"/>
              </a:solidFill>
            </a:endParaRPr>
          </a:p>
        </p:txBody>
      </p:sp>
      <p:sp>
        <p:nvSpPr>
          <p:cNvPr id="25" name="Oval 8"/>
          <p:cNvSpPr/>
          <p:nvPr/>
        </p:nvSpPr>
        <p:spPr>
          <a:xfrm>
            <a:off x="6444208" y="3789040"/>
            <a:ext cx="864096" cy="3600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92798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467545" y="1268760"/>
            <a:ext cx="2376264" cy="1296144"/>
          </a:xfrm>
          <a:prstGeom prst="rect">
            <a:avLst/>
          </a:prstGeom>
          <a:noFill/>
          <a:ln w="9525">
            <a:solidFill>
              <a:srgbClr val="000000"/>
            </a:solidFill>
            <a:miter lim="800000"/>
            <a:headEnd/>
            <a:tailEnd/>
          </a:ln>
        </p:spPr>
      </p:pic>
      <p:pic>
        <p:nvPicPr>
          <p:cNvPr id="5" name="Image 4"/>
          <p:cNvPicPr/>
          <p:nvPr/>
        </p:nvPicPr>
        <p:blipFill>
          <a:blip r:embed="rId3" cstate="print"/>
          <a:srcRect/>
          <a:stretch>
            <a:fillRect/>
          </a:stretch>
        </p:blipFill>
        <p:spPr bwMode="auto">
          <a:xfrm>
            <a:off x="467544" y="2636912"/>
            <a:ext cx="2376264" cy="1296144"/>
          </a:xfrm>
          <a:prstGeom prst="rect">
            <a:avLst/>
          </a:prstGeom>
          <a:noFill/>
          <a:ln w="9525">
            <a:solidFill>
              <a:srgbClr val="000000"/>
            </a:solidFill>
            <a:miter lim="800000"/>
            <a:headEnd/>
            <a:tailEnd/>
          </a:ln>
        </p:spPr>
      </p:pic>
      <p:pic>
        <p:nvPicPr>
          <p:cNvPr id="6" name="Image 5"/>
          <p:cNvPicPr/>
          <p:nvPr/>
        </p:nvPicPr>
        <p:blipFill>
          <a:blip r:embed="rId4" cstate="print"/>
          <a:srcRect/>
          <a:stretch>
            <a:fillRect/>
          </a:stretch>
        </p:blipFill>
        <p:spPr bwMode="auto">
          <a:xfrm>
            <a:off x="467544" y="4005064"/>
            <a:ext cx="2376264" cy="1152128"/>
          </a:xfrm>
          <a:prstGeom prst="rect">
            <a:avLst/>
          </a:prstGeom>
          <a:noFill/>
          <a:ln w="9525">
            <a:noFill/>
            <a:miter lim="800000"/>
            <a:headEnd/>
            <a:tailEnd/>
          </a:ln>
        </p:spPr>
      </p:pic>
      <p:pic>
        <p:nvPicPr>
          <p:cNvPr id="7" name="Image 6" descr="IMAG6375"/>
          <p:cNvPicPr/>
          <p:nvPr/>
        </p:nvPicPr>
        <p:blipFill>
          <a:blip r:embed="rId5" cstate="print"/>
          <a:srcRect/>
          <a:stretch>
            <a:fillRect/>
          </a:stretch>
        </p:blipFill>
        <p:spPr bwMode="auto">
          <a:xfrm>
            <a:off x="539552" y="5229200"/>
            <a:ext cx="2304256" cy="1152128"/>
          </a:xfrm>
          <a:prstGeom prst="rect">
            <a:avLst/>
          </a:prstGeom>
          <a:noFill/>
          <a:ln w="9525">
            <a:solidFill>
              <a:srgbClr val="000000"/>
            </a:solidFill>
            <a:miter lim="800000"/>
            <a:headEnd/>
            <a:tailEnd/>
          </a:ln>
        </p:spPr>
      </p:pic>
      <p:sp>
        <p:nvSpPr>
          <p:cNvPr id="10" name="Rectangle 9"/>
          <p:cNvSpPr/>
          <p:nvPr/>
        </p:nvSpPr>
        <p:spPr>
          <a:xfrm>
            <a:off x="827584" y="1340768"/>
            <a:ext cx="1584176"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Savonnerie</a:t>
            </a:r>
            <a:endParaRPr lang="fr-FR" sz="1400" dirty="0">
              <a:latin typeface="Times New Roman" pitchFamily="18" charset="0"/>
              <a:cs typeface="Times New Roman" pitchFamily="18" charset="0"/>
            </a:endParaRPr>
          </a:p>
        </p:txBody>
      </p:sp>
      <p:sp>
        <p:nvSpPr>
          <p:cNvPr id="13" name="Rectangle 12"/>
          <p:cNvSpPr/>
          <p:nvPr/>
        </p:nvSpPr>
        <p:spPr>
          <a:xfrm>
            <a:off x="899592" y="4005064"/>
            <a:ext cx="1512168"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Textile</a:t>
            </a:r>
            <a:endParaRPr lang="fr-FR" sz="1400" dirty="0">
              <a:latin typeface="Times New Roman" pitchFamily="18" charset="0"/>
              <a:cs typeface="Times New Roman" pitchFamily="18" charset="0"/>
            </a:endParaRPr>
          </a:p>
        </p:txBody>
      </p:sp>
      <p:sp>
        <p:nvSpPr>
          <p:cNvPr id="14" name="Rectangle 13"/>
          <p:cNvSpPr/>
          <p:nvPr/>
        </p:nvSpPr>
        <p:spPr>
          <a:xfrm>
            <a:off x="683568" y="5229200"/>
            <a:ext cx="1872208"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Puits le long du drain</a:t>
            </a:r>
            <a:endParaRPr lang="fr-FR" sz="1400" dirty="0">
              <a:latin typeface="Times New Roman" pitchFamily="18" charset="0"/>
              <a:cs typeface="Times New Roman" pitchFamily="18" charset="0"/>
            </a:endParaRPr>
          </a:p>
        </p:txBody>
      </p:sp>
      <p:sp>
        <p:nvSpPr>
          <p:cNvPr id="15" name="Rectangle 14"/>
          <p:cNvSpPr/>
          <p:nvPr/>
        </p:nvSpPr>
        <p:spPr>
          <a:xfrm>
            <a:off x="1043608" y="2636912"/>
            <a:ext cx="1224136"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latin typeface="Times New Roman" pitchFamily="18" charset="0"/>
                <a:cs typeface="Times New Roman" pitchFamily="18" charset="0"/>
              </a:rPr>
              <a:t>Brassicole</a:t>
            </a:r>
            <a:endParaRPr lang="fr-FR" sz="1400" dirty="0">
              <a:latin typeface="Times New Roman" pitchFamily="18" charset="0"/>
              <a:cs typeface="Times New Roman" pitchFamily="18" charset="0"/>
            </a:endParaRPr>
          </a:p>
        </p:txBody>
      </p:sp>
      <p:sp>
        <p:nvSpPr>
          <p:cNvPr id="12" name="TextBox 11"/>
          <p:cNvSpPr txBox="1"/>
          <p:nvPr/>
        </p:nvSpPr>
        <p:spPr>
          <a:xfrm>
            <a:off x="3023104" y="188640"/>
            <a:ext cx="3421104" cy="400110"/>
          </a:xfrm>
          <a:prstGeom prst="rect">
            <a:avLst/>
          </a:prstGeom>
          <a:noFill/>
          <a:ln w="12700" cmpd="sng">
            <a:solidFill>
              <a:schemeClr val="tx1"/>
            </a:solidFill>
          </a:ln>
        </p:spPr>
        <p:txBody>
          <a:bodyPr wrap="none" rtlCol="0">
            <a:spAutoFit/>
          </a:bodyPr>
          <a:lstStyle/>
          <a:p>
            <a:r>
              <a:rPr lang="en-US" sz="2000" b="1" dirty="0" smtClean="0"/>
              <a:t>RESULTATS ET DISCUSSIONS</a:t>
            </a:r>
            <a:endParaRPr lang="en-US" sz="2000" b="1" dirty="0"/>
          </a:p>
        </p:txBody>
      </p:sp>
      <p:sp>
        <p:nvSpPr>
          <p:cNvPr id="16" name="Espace réservé du contenu 2"/>
          <p:cNvSpPr txBox="1">
            <a:spLocks/>
          </p:cNvSpPr>
          <p:nvPr/>
        </p:nvSpPr>
        <p:spPr>
          <a:xfrm>
            <a:off x="2843808" y="6021288"/>
            <a:ext cx="5544616" cy="648072"/>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Font typeface="Wingdings" pitchFamily="2" charset="2"/>
              <a:buChar char="ü"/>
            </a:pPr>
            <a:r>
              <a:rPr lang="fr-FR" sz="1200" b="1" dirty="0" smtClean="0">
                <a:solidFill>
                  <a:srgbClr val="0000FF"/>
                </a:solidFill>
              </a:rPr>
              <a:t>Discussion: </a:t>
            </a:r>
            <a:r>
              <a:rPr lang="fr-FR" sz="1200" dirty="0" smtClean="0"/>
              <a:t>Transformation </a:t>
            </a:r>
            <a:r>
              <a:rPr lang="fr-FR" sz="1200" dirty="0"/>
              <a:t>en nitrites dans l’appareil </a:t>
            </a:r>
            <a:r>
              <a:rPr lang="fr-FR" sz="1200" dirty="0" smtClean="0"/>
              <a:t>digestif : Risque de </a:t>
            </a:r>
            <a:r>
              <a:rPr lang="fr-FR" sz="1200" dirty="0" err="1" smtClean="0"/>
              <a:t>methémoglobinémie</a:t>
            </a:r>
            <a:r>
              <a:rPr lang="fr-FR" sz="1200" dirty="0" smtClean="0"/>
              <a:t> </a:t>
            </a:r>
            <a:r>
              <a:rPr lang="fr-FR" sz="1200" dirty="0" smtClean="0"/>
              <a:t>; affections respiratoires</a:t>
            </a:r>
            <a:endParaRPr lang="fr-FR" sz="1200" dirty="0"/>
          </a:p>
          <a:p>
            <a:pPr>
              <a:buFont typeface="Wingdings" pitchFamily="2" charset="2"/>
              <a:buChar char="ü"/>
            </a:pPr>
            <a:r>
              <a:rPr lang="fr-FR" sz="1200" dirty="0"/>
              <a:t>OMS: valeurs supérieures à 3 mg/l entraînent des risques de mortalité des poissons</a:t>
            </a:r>
          </a:p>
          <a:p>
            <a:pPr algn="ctr">
              <a:buNone/>
            </a:pPr>
            <a:endParaRPr lang="fr-FR" sz="1200" dirty="0"/>
          </a:p>
        </p:txBody>
      </p:sp>
      <p:graphicFrame>
        <p:nvGraphicFramePr>
          <p:cNvPr id="8" name="Table 7"/>
          <p:cNvGraphicFramePr>
            <a:graphicFrameLocks noGrp="1"/>
          </p:cNvGraphicFramePr>
          <p:nvPr>
            <p:extLst>
              <p:ext uri="{D42A27DB-BD31-4B8C-83A1-F6EECF244321}">
                <p14:modId xmlns:p14="http://schemas.microsoft.com/office/powerpoint/2010/main" xmlns="" val="511594198"/>
              </p:ext>
            </p:extLst>
          </p:nvPr>
        </p:nvGraphicFramePr>
        <p:xfrm>
          <a:off x="3635896" y="1124744"/>
          <a:ext cx="3600399" cy="4908204"/>
        </p:xfrm>
        <a:graphic>
          <a:graphicData uri="http://schemas.openxmlformats.org/drawingml/2006/table">
            <a:tbl>
              <a:tblPr firstRow="1" bandRow="1">
                <a:tableStyleId>{7DF18680-E054-41AD-8BC1-D1AEF772440D}</a:tableStyleId>
              </a:tblPr>
              <a:tblGrid>
                <a:gridCol w="936104"/>
                <a:gridCol w="864096"/>
                <a:gridCol w="1800199"/>
              </a:tblGrid>
              <a:tr h="354098">
                <a:tc>
                  <a:txBody>
                    <a:bodyPr/>
                    <a:lstStyle/>
                    <a:p>
                      <a:r>
                        <a:rPr lang="en-US" dirty="0" smtClean="0"/>
                        <a:t>Mai</a:t>
                      </a:r>
                      <a:endParaRPr lang="en-US" dirty="0"/>
                    </a:p>
                  </a:txBody>
                  <a:tcPr/>
                </a:tc>
                <a:tc>
                  <a:txBody>
                    <a:bodyPr/>
                    <a:lstStyle/>
                    <a:p>
                      <a:r>
                        <a:rPr lang="en-US" dirty="0" smtClean="0"/>
                        <a:t>JUIN</a:t>
                      </a:r>
                      <a:endParaRPr lang="en-US" dirty="0"/>
                    </a:p>
                  </a:txBody>
                  <a:tcPr/>
                </a:tc>
                <a:tc>
                  <a:txBody>
                    <a:bodyPr/>
                    <a:lstStyle/>
                    <a:p>
                      <a:r>
                        <a:rPr lang="en-US" dirty="0" smtClean="0"/>
                        <a:t>JUILLET</a:t>
                      </a:r>
                      <a:endParaRPr lang="en-US" dirty="0"/>
                    </a:p>
                  </a:txBody>
                  <a:tcPr/>
                </a:tc>
              </a:tr>
              <a:tr h="1135611">
                <a:tc>
                  <a:txBody>
                    <a:bodyPr/>
                    <a:lstStyle/>
                    <a:p>
                      <a:r>
                        <a:rPr lang="en-US" dirty="0" smtClean="0"/>
                        <a:t>34</a:t>
                      </a:r>
                      <a:endParaRPr lang="en-US" dirty="0"/>
                    </a:p>
                  </a:txBody>
                  <a:tcPr/>
                </a:tc>
                <a:tc>
                  <a:txBody>
                    <a:bodyPr/>
                    <a:lstStyle/>
                    <a:p>
                      <a:r>
                        <a:rPr lang="en-US" dirty="0" smtClean="0"/>
                        <a:t>74</a:t>
                      </a:r>
                      <a:endParaRPr lang="en-US" dirty="0"/>
                    </a:p>
                  </a:txBody>
                  <a:tcPr/>
                </a:tc>
                <a:tc>
                  <a:txBody>
                    <a:bodyPr/>
                    <a:lstStyle/>
                    <a:p>
                      <a:r>
                        <a:rPr lang="en-US" dirty="0" smtClean="0"/>
                        <a:t>20</a:t>
                      </a:r>
                      <a:endParaRPr lang="en-US" dirty="0"/>
                    </a:p>
                  </a:txBody>
                  <a:tcPr/>
                </a:tc>
              </a:tr>
              <a:tr h="1135611">
                <a:tc>
                  <a:txBody>
                    <a:bodyPr/>
                    <a:lstStyle/>
                    <a:p>
                      <a:r>
                        <a:rPr lang="en-US" dirty="0" smtClean="0"/>
                        <a:t>22</a:t>
                      </a:r>
                      <a:endParaRPr lang="en-US" dirty="0"/>
                    </a:p>
                  </a:txBody>
                  <a:tcPr/>
                </a:tc>
                <a:tc>
                  <a:txBody>
                    <a:bodyPr/>
                    <a:lstStyle/>
                    <a:p>
                      <a:r>
                        <a:rPr lang="en-US" dirty="0" err="1" smtClean="0"/>
                        <a:t>9</a:t>
                      </a:r>
                      <a:endParaRPr lang="en-US" dirty="0"/>
                    </a:p>
                  </a:txBody>
                  <a:tcPr/>
                </a:tc>
                <a:tc>
                  <a:txBody>
                    <a:bodyPr/>
                    <a:lstStyle/>
                    <a:p>
                      <a:r>
                        <a:rPr lang="en-US" dirty="0" smtClean="0"/>
                        <a:t>10</a:t>
                      </a:r>
                      <a:endParaRPr lang="en-US" dirty="0"/>
                    </a:p>
                  </a:txBody>
                  <a:tcPr/>
                </a:tc>
              </a:tr>
              <a:tr h="1135611">
                <a:tc>
                  <a:txBody>
                    <a:bodyPr/>
                    <a:lstStyle/>
                    <a:p>
                      <a:r>
                        <a:rPr lang="en-US" dirty="0" smtClean="0"/>
                        <a:t>93</a:t>
                      </a:r>
                      <a:endParaRPr lang="en-US" dirty="0"/>
                    </a:p>
                  </a:txBody>
                  <a:tcPr/>
                </a:tc>
                <a:tc>
                  <a:txBody>
                    <a:bodyPr/>
                    <a:lstStyle/>
                    <a:p>
                      <a:r>
                        <a:rPr lang="en-US" dirty="0" smtClean="0"/>
                        <a:t>11</a:t>
                      </a:r>
                      <a:endParaRPr lang="en-US" dirty="0"/>
                    </a:p>
                  </a:txBody>
                  <a:tcPr/>
                </a:tc>
                <a:tc>
                  <a:txBody>
                    <a:bodyPr/>
                    <a:lstStyle/>
                    <a:p>
                      <a:r>
                        <a:rPr lang="en-US" dirty="0" smtClean="0"/>
                        <a:t>4,2</a:t>
                      </a:r>
                      <a:endParaRPr lang="en-US" dirty="0"/>
                    </a:p>
                  </a:txBody>
                  <a:tcPr/>
                </a:tc>
              </a:tr>
              <a:tr h="1135611">
                <a:tc>
                  <a:txBody>
                    <a:bodyPr/>
                    <a:lstStyle/>
                    <a:p>
                      <a:endParaRPr lang="en-US" dirty="0"/>
                    </a:p>
                  </a:txBody>
                  <a:tcPr/>
                </a:tc>
                <a:tc>
                  <a:txBody>
                    <a:bodyPr/>
                    <a:lstStyle/>
                    <a:p>
                      <a:endParaRPr lang="en-US" dirty="0"/>
                    </a:p>
                  </a:txBody>
                  <a:tcPr/>
                </a:tc>
                <a:tc>
                  <a:txBody>
                    <a:bodyPr/>
                    <a:lstStyle/>
                    <a:p>
                      <a:r>
                        <a:rPr lang="en-US" dirty="0" err="1" smtClean="0"/>
                        <a:t>Puits</a:t>
                      </a:r>
                      <a:r>
                        <a:rPr lang="en-US" baseline="0" dirty="0" smtClean="0"/>
                        <a:t> </a:t>
                      </a:r>
                      <a:r>
                        <a:rPr lang="en-US" baseline="0" dirty="0" err="1" smtClean="0"/>
                        <a:t>à</a:t>
                      </a:r>
                      <a:r>
                        <a:rPr lang="en-US" baseline="0" dirty="0" smtClean="0"/>
                        <a:t> 5m:   61</a:t>
                      </a:r>
                    </a:p>
                    <a:p>
                      <a:endParaRPr lang="en-US" baseline="0" dirty="0" smtClean="0"/>
                    </a:p>
                    <a:p>
                      <a:r>
                        <a:rPr lang="en-US" baseline="0" dirty="0" err="1" smtClean="0"/>
                        <a:t>Puits</a:t>
                      </a:r>
                      <a:r>
                        <a:rPr lang="en-US" baseline="0" dirty="0" smtClean="0"/>
                        <a:t> </a:t>
                      </a:r>
                      <a:r>
                        <a:rPr lang="en-US" baseline="0" dirty="0" err="1" smtClean="0"/>
                        <a:t>à</a:t>
                      </a:r>
                      <a:r>
                        <a:rPr lang="en-US" baseline="0" dirty="0" smtClean="0"/>
                        <a:t> 50 m: 0,16</a:t>
                      </a:r>
                      <a:endParaRPr lang="en-US" dirty="0"/>
                    </a:p>
                  </a:txBody>
                  <a:tcPr/>
                </a:tc>
              </a:tr>
            </a:tbl>
          </a:graphicData>
        </a:graphic>
      </p:graphicFrame>
      <p:sp>
        <p:nvSpPr>
          <p:cNvPr id="17" name="Rectangle 16"/>
          <p:cNvSpPr/>
          <p:nvPr/>
        </p:nvSpPr>
        <p:spPr>
          <a:xfrm>
            <a:off x="2915816" y="786190"/>
            <a:ext cx="732893" cy="338554"/>
          </a:xfrm>
          <a:prstGeom prst="rect">
            <a:avLst/>
          </a:prstGeom>
        </p:spPr>
        <p:txBody>
          <a:bodyPr wrap="none">
            <a:spAutoFit/>
          </a:bodyPr>
          <a:lstStyle/>
          <a:p>
            <a:pPr marL="342900" lvl="2" indent="-342900">
              <a:buNone/>
            </a:pPr>
            <a:r>
              <a:rPr lang="fr-FR" sz="1600" b="1" dirty="0">
                <a:latin typeface="Times New Roman" pitchFamily="18" charset="0"/>
                <a:cs typeface="Times New Roman" pitchFamily="18" charset="0"/>
              </a:rPr>
              <a:t>2</a:t>
            </a:r>
            <a:r>
              <a:rPr lang="fr-FR" sz="1600" b="1" dirty="0" smtClean="0">
                <a:latin typeface="Times New Roman" pitchFamily="18" charset="0"/>
                <a:cs typeface="Times New Roman" pitchFamily="18" charset="0"/>
              </a:rPr>
              <a:t>)NH</a:t>
            </a:r>
            <a:r>
              <a:rPr lang="fr-FR" sz="1600" b="1" baseline="-25000" dirty="0" smtClean="0">
                <a:latin typeface="Times New Roman" pitchFamily="18" charset="0"/>
                <a:cs typeface="Times New Roman" pitchFamily="18" charset="0"/>
              </a:rPr>
              <a:t>3</a:t>
            </a:r>
            <a:endParaRPr lang="fr-FR" sz="1600" b="1" baseline="-25000" dirty="0" smtClean="0">
              <a:latin typeface="Times New Roman" pitchFamily="18" charset="0"/>
              <a:cs typeface="Times New Roman" pitchFamily="18" charset="0"/>
            </a:endParaRPr>
          </a:p>
        </p:txBody>
      </p:sp>
      <p:sp>
        <p:nvSpPr>
          <p:cNvPr id="18" name="Right Arrow 17"/>
          <p:cNvSpPr/>
          <p:nvPr/>
        </p:nvSpPr>
        <p:spPr>
          <a:xfrm>
            <a:off x="2987824" y="1844824"/>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3059832" y="3068960"/>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059832" y="4365104"/>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059832" y="5517232"/>
            <a:ext cx="216024" cy="288032"/>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369488" y="1525314"/>
            <a:ext cx="864096" cy="3600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563888" y="3789040"/>
            <a:ext cx="720080" cy="3600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Espace réservé du contenu 2"/>
          <p:cNvSpPr txBox="1">
            <a:spLocks/>
          </p:cNvSpPr>
          <p:nvPr/>
        </p:nvSpPr>
        <p:spPr>
          <a:xfrm>
            <a:off x="7308304" y="1556792"/>
            <a:ext cx="1800200" cy="108012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buNone/>
            </a:pPr>
            <a:r>
              <a:rPr lang="fr-FR" sz="1200" b="1" dirty="0" smtClean="0">
                <a:solidFill>
                  <a:srgbClr val="0000FF"/>
                </a:solidFill>
              </a:rPr>
              <a:t>Discussion: </a:t>
            </a:r>
          </a:p>
          <a:p>
            <a:pPr algn="just">
              <a:buNone/>
            </a:pPr>
            <a:r>
              <a:rPr lang="fr-FR" sz="1200" dirty="0" smtClean="0"/>
              <a:t>l’ammoniac </a:t>
            </a:r>
            <a:r>
              <a:rPr lang="fr-FR" sz="1200" dirty="0" smtClean="0"/>
              <a:t>:</a:t>
            </a:r>
            <a:r>
              <a:rPr lang="fr-FR" sz="1200" dirty="0" smtClean="0"/>
              <a:t> </a:t>
            </a:r>
            <a:r>
              <a:rPr lang="fr-FR" sz="1200" dirty="0"/>
              <a:t>utilisé </a:t>
            </a:r>
            <a:r>
              <a:rPr lang="fr-FR" sz="1200" dirty="0" smtClean="0"/>
              <a:t>dans </a:t>
            </a:r>
          </a:p>
          <a:p>
            <a:pPr algn="just">
              <a:buNone/>
            </a:pPr>
            <a:r>
              <a:rPr lang="fr-FR" sz="1200" dirty="0" smtClean="0"/>
              <a:t>la fabrication </a:t>
            </a:r>
            <a:r>
              <a:rPr lang="fr-FR" sz="1200" dirty="0"/>
              <a:t>des </a:t>
            </a:r>
            <a:r>
              <a:rPr lang="fr-FR" sz="1200" u="sng" dirty="0" smtClean="0">
                <a:solidFill>
                  <a:srgbClr val="FF0000"/>
                </a:solidFill>
              </a:rPr>
              <a:t>détergents</a:t>
            </a:r>
          </a:p>
          <a:p>
            <a:pPr algn="just">
              <a:buNone/>
            </a:pPr>
            <a:r>
              <a:rPr lang="fr-FR" sz="1200" dirty="0" smtClean="0"/>
              <a:t>et </a:t>
            </a:r>
            <a:r>
              <a:rPr lang="fr-FR" sz="1200" u="sng" dirty="0">
                <a:solidFill>
                  <a:srgbClr val="FF0000"/>
                </a:solidFill>
              </a:rPr>
              <a:t>des produits d’entretien</a:t>
            </a:r>
            <a:r>
              <a:rPr lang="fr-FR" sz="1200" dirty="0"/>
              <a:t>.</a:t>
            </a:r>
          </a:p>
          <a:p>
            <a:pPr algn="just">
              <a:buNone/>
            </a:pPr>
            <a:endParaRPr lang="fr-FR" sz="1200" dirty="0"/>
          </a:p>
        </p:txBody>
      </p:sp>
      <p:sp>
        <p:nvSpPr>
          <p:cNvPr id="24" name="Oval 23"/>
          <p:cNvSpPr/>
          <p:nvPr/>
        </p:nvSpPr>
        <p:spPr>
          <a:xfrm>
            <a:off x="6300192" y="4941168"/>
            <a:ext cx="864096" cy="360040"/>
          </a:xfrm>
          <a:prstGeom prst="ellipse">
            <a:avLst/>
          </a:prstGeom>
          <a:noFill/>
          <a:ln w="190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03508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7237</TotalTime>
  <Words>879</Words>
  <Application>Microsoft Office PowerPoint</Application>
  <PresentationFormat>Affichage à l'écran (4:3)</PresentationFormat>
  <Paragraphs>177</Paragraphs>
  <Slides>14</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16" baseType="lpstr">
      <vt:lpstr>Capitaux</vt:lpstr>
      <vt:lpstr>Document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MEMOIRE DE FIN DE FORMATION POUR L’OBTENTION DU DIPLOME D’ETUDES SPECIALISEES EN SANTE AU TRAVAIL ET ENVIRONNEMENT</dc:title>
  <dc:creator>ARMELLE</dc:creator>
  <cp:lastModifiedBy>admin</cp:lastModifiedBy>
  <cp:revision>188</cp:revision>
  <dcterms:created xsi:type="dcterms:W3CDTF">2014-11-30T21:14:08Z</dcterms:created>
  <dcterms:modified xsi:type="dcterms:W3CDTF">2015-04-05T20:01:14Z</dcterms:modified>
</cp:coreProperties>
</file>