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6" r:id="rId3"/>
    <p:sldId id="290" r:id="rId4"/>
    <p:sldId id="291" r:id="rId5"/>
    <p:sldId id="293" r:id="rId6"/>
    <p:sldId id="294" r:id="rId7"/>
    <p:sldId id="295" r:id="rId8"/>
    <p:sldId id="296" r:id="rId9"/>
    <p:sldId id="302" r:id="rId10"/>
    <p:sldId id="305" r:id="rId11"/>
    <p:sldId id="306" r:id="rId12"/>
    <p:sldId id="303" r:id="rId13"/>
    <p:sldId id="304" r:id="rId14"/>
    <p:sldId id="312" r:id="rId15"/>
    <p:sldId id="308" r:id="rId16"/>
    <p:sldId id="310" r:id="rId17"/>
    <p:sldId id="313" r:id="rId18"/>
    <p:sldId id="311" r:id="rId19"/>
    <p:sldId id="314" r:id="rId20"/>
    <p:sldId id="316" r:id="rId21"/>
    <p:sldId id="317" r:id="rId22"/>
    <p:sldId id="318" r:id="rId23"/>
    <p:sldId id="319" r:id="rId24"/>
    <p:sldId id="322" r:id="rId25"/>
    <p:sldId id="324" r:id="rId26"/>
    <p:sldId id="327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8" r:id="rId36"/>
    <p:sldId id="339" r:id="rId37"/>
    <p:sldId id="340" r:id="rId38"/>
    <p:sldId id="341" r:id="rId39"/>
    <p:sldId id="343" r:id="rId40"/>
    <p:sldId id="345" r:id="rId41"/>
    <p:sldId id="325" r:id="rId42"/>
    <p:sldId id="307" r:id="rId43"/>
    <p:sldId id="346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6A11B-6FB2-4041-B5CF-7A09D11841ED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C700C-C601-4E0A-89FB-741C20E81F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L’estimation du risque de </a:t>
            </a:r>
            <a:r>
              <a:rPr lang="fr-FR" dirty="0" err="1" smtClean="0"/>
              <a:t>leucemie</a:t>
            </a:r>
            <a:r>
              <a:rPr lang="fr-FR" dirty="0" smtClean="0"/>
              <a:t> associe a une exposition aux rayonnements</a:t>
            </a:r>
          </a:p>
          <a:p>
            <a:r>
              <a:rPr lang="fr-FR" dirty="0" smtClean="0"/>
              <a:t>ionisants </a:t>
            </a:r>
            <a:r>
              <a:rPr lang="fr-FR" dirty="0" err="1" smtClean="0"/>
              <a:t>necessite</a:t>
            </a:r>
            <a:r>
              <a:rPr lang="fr-FR" dirty="0" smtClean="0"/>
              <a:t> le calcul de la dose </a:t>
            </a:r>
            <a:r>
              <a:rPr lang="fr-FR" dirty="0" err="1" smtClean="0"/>
              <a:t>delivree</a:t>
            </a:r>
            <a:r>
              <a:rPr lang="fr-FR" dirty="0" smtClean="0"/>
              <a:t> a la moelle osseuse.</a:t>
            </a:r>
          </a:p>
          <a:p>
            <a:r>
              <a:rPr lang="fr-FR" dirty="0" smtClean="0"/>
              <a:t>Selon le type d’exposition (externe, ou interne), l’estimation des doses peut</a:t>
            </a:r>
          </a:p>
          <a:p>
            <a:r>
              <a:rPr lang="fr-FR" dirty="0" err="1" smtClean="0"/>
              <a:t>etre</a:t>
            </a:r>
            <a:r>
              <a:rPr lang="fr-FR" dirty="0" smtClean="0"/>
              <a:t> </a:t>
            </a:r>
            <a:r>
              <a:rPr lang="fr-FR" dirty="0" err="1" smtClean="0"/>
              <a:t>entachee</a:t>
            </a:r>
            <a:r>
              <a:rPr lang="fr-FR" dirty="0" smtClean="0"/>
              <a:t> d’incertitudes plus ou moins importantes. Les coefficients de</a:t>
            </a:r>
          </a:p>
          <a:p>
            <a:r>
              <a:rPr lang="fr-FR" dirty="0" smtClean="0"/>
              <a:t>dose peuvent </a:t>
            </a:r>
            <a:r>
              <a:rPr lang="fr-FR" dirty="0" err="1" smtClean="0"/>
              <a:t>etre</a:t>
            </a:r>
            <a:r>
              <a:rPr lang="fr-FR" dirty="0" smtClean="0"/>
              <a:t> recherches dans les documents produits par l’</a:t>
            </a:r>
            <a:r>
              <a:rPr lang="fr-FR" i="1" dirty="0" err="1" smtClean="0"/>
              <a:t>Environmental</a:t>
            </a:r>
            <a:endParaRPr lang="fr-FR" i="1" dirty="0" smtClean="0"/>
          </a:p>
          <a:p>
            <a:r>
              <a:rPr lang="fr-FR" i="1" dirty="0" smtClean="0"/>
              <a:t>Protection </a:t>
            </a:r>
            <a:r>
              <a:rPr lang="fr-FR" i="1" dirty="0" err="1" smtClean="0"/>
              <a:t>Agency</a:t>
            </a:r>
            <a:r>
              <a:rPr lang="fr-FR" i="1" dirty="0" smtClean="0"/>
              <a:t> et l’International Commission for Radiation Protection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Eckerman</a:t>
            </a:r>
            <a:r>
              <a:rPr lang="fr-FR" dirty="0" smtClean="0"/>
              <a:t> et </a:t>
            </a:r>
            <a:r>
              <a:rPr lang="fr-FR" dirty="0" err="1" smtClean="0"/>
              <a:t>Ryman</a:t>
            </a:r>
            <a:r>
              <a:rPr lang="fr-FR" dirty="0" smtClean="0"/>
              <a:t>, 1993 ; ICRP, 1999).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leucemie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premier cancer 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associe a l’exposition externe aux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rayonnements ionisants dans la cohorte des survivants de Hiroshima et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Nagasaki (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Folley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coll., 1952). De nombreuses autres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etudes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ont par la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suite confirme une augmentation du risque de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leucemie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l’exposition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 rayonnements ionisants, pour l’ensemble des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leucemies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l’exclusion des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leucemies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lymphoides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chroniques (LLC) (Ron, 1998 ;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Unscear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2000) et les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leucemies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type T de l’adulte (Preston et coll., 1994).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avait conclu a l’absence d’</a:t>
            </a:r>
            <a:r>
              <a:rPr lang="fr-FR" dirty="0" err="1" smtClean="0"/>
              <a:t>elements</a:t>
            </a:r>
            <a:r>
              <a:rPr lang="fr-FR" dirty="0" smtClean="0"/>
              <a:t> suffisants pour </a:t>
            </a:r>
            <a:r>
              <a:rPr lang="fr-FR" dirty="0" err="1" smtClean="0"/>
              <a:t>demontrer</a:t>
            </a:r>
            <a:r>
              <a:rPr lang="fr-FR" dirty="0" smtClean="0"/>
              <a:t> l’existence</a:t>
            </a:r>
          </a:p>
          <a:p>
            <a:r>
              <a:rPr lang="fr-FR" dirty="0" smtClean="0"/>
              <a:t>d’une association entre l’exposition aux rayonnements ionisants et les LNH.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etudes</a:t>
            </a:r>
            <a:r>
              <a:rPr lang="fr-FR" dirty="0" smtClean="0"/>
              <a:t> </a:t>
            </a:r>
            <a:r>
              <a:rPr lang="fr-FR" dirty="0" err="1" smtClean="0"/>
              <a:t>publiees</a:t>
            </a:r>
            <a:r>
              <a:rPr lang="fr-FR" dirty="0" smtClean="0"/>
              <a:t> depuis ne conduisent pas a modifier ce constat.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C700C-C601-4E0A-89FB-741C20E81FF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9B33-CE02-4D80-A5B4-D5240723B235}" type="datetimeFigureOut">
              <a:rPr lang="fr-FR" smtClean="0"/>
              <a:pPr/>
              <a:t>09/04/2015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9D5B-C556-4355-B644-33A0609C8B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_Microsoft_Office_Word_97_-_2003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501122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HEMOPATHIE MALIGNES D’ORIGINE PROFESSIONNELLE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15176" cy="1752600"/>
          </a:xfrm>
        </p:spPr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b="1" dirty="0" smtClean="0">
                <a:solidFill>
                  <a:schemeClr val="bg1"/>
                </a:solidFill>
              </a:rPr>
              <a:t>PR KOFFI </a:t>
            </a:r>
            <a:r>
              <a:rPr lang="fr-FR" b="1" dirty="0" smtClean="0">
                <a:solidFill>
                  <a:schemeClr val="bg1"/>
                </a:solidFill>
              </a:rPr>
              <a:t> GUSTAVE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PR TITULAIRE D’HEMATOLOGIE CLINIQUE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1451" y="6248400"/>
            <a:ext cx="1760250" cy="457200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INSERM U170</a:t>
            </a:r>
            <a:endParaRPr lang="fr-FR" b="0" dirty="0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228600"/>
            <a:ext cx="7815509" cy="1524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 d ’enquête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1" y="2057400"/>
          <a:ext cx="7758138" cy="4114800"/>
        </p:xfrm>
        <a:graphic>
          <a:graphicData uri="http://schemas.openxmlformats.org/presentationml/2006/ole">
            <p:oleObj spid="_x0000_s49154" name="Document" r:id="rId4" imgW="9438640" imgH="44272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RADIATIONS  IONISANTES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Radiations ionisantes et  Leucémies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Lien de causalité confirmé</a:t>
            </a:r>
          </a:p>
          <a:p>
            <a:pP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Hiroshima </a:t>
            </a:r>
            <a:r>
              <a:rPr lang="fr-FR" b="1" dirty="0" smtClean="0">
                <a:solidFill>
                  <a:schemeClr val="bg1"/>
                </a:solidFill>
              </a:rPr>
              <a:t>et /Nagasaki (</a:t>
            </a:r>
            <a:r>
              <a:rPr lang="fr-FR" b="1" dirty="0" err="1" smtClean="0">
                <a:solidFill>
                  <a:schemeClr val="bg1"/>
                </a:solidFill>
              </a:rPr>
              <a:t>Folley</a:t>
            </a:r>
            <a:r>
              <a:rPr lang="fr-FR" b="1" dirty="0" smtClean="0">
                <a:solidFill>
                  <a:schemeClr val="bg1"/>
                </a:solidFill>
              </a:rPr>
              <a:t> et coll., 1952). </a:t>
            </a:r>
          </a:p>
          <a:p>
            <a:pP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Relation </a:t>
            </a:r>
            <a:r>
              <a:rPr lang="fr-FR" b="1" dirty="0" smtClean="0">
                <a:solidFill>
                  <a:schemeClr val="bg1"/>
                </a:solidFill>
              </a:rPr>
              <a:t>dose effet et étalement dans le temps.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Radiations Ionisantes Et Autres Hémopathies Malignes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Lymphomes non-hodgkiniens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Non  démontré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Unscear</a:t>
            </a:r>
            <a:r>
              <a:rPr lang="fr-FR" dirty="0" smtClean="0">
                <a:solidFill>
                  <a:schemeClr val="bg1"/>
                </a:solidFill>
              </a:rPr>
              <a:t>, 2000</a:t>
            </a:r>
            <a:r>
              <a:rPr lang="fr-FR" dirty="0" smtClean="0">
                <a:solidFill>
                  <a:schemeClr val="bg1"/>
                </a:solidFill>
              </a:rPr>
              <a:t>) non pour incidence; oui pour mortalité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Lymphome de </a:t>
            </a:r>
            <a:r>
              <a:rPr lang="fr-FR" b="1" dirty="0" smtClean="0">
                <a:solidFill>
                  <a:srgbClr val="00B050"/>
                </a:solidFill>
              </a:rPr>
              <a:t>Hodgkin </a:t>
            </a:r>
            <a:r>
              <a:rPr lang="fr-FR" dirty="0" smtClean="0">
                <a:solidFill>
                  <a:schemeClr val="bg1"/>
                </a:solidFill>
              </a:rPr>
              <a:t>pas d’association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Unscear</a:t>
            </a:r>
            <a:r>
              <a:rPr lang="fr-FR" dirty="0" smtClean="0">
                <a:solidFill>
                  <a:schemeClr val="bg1"/>
                </a:solidFill>
              </a:rPr>
              <a:t>, 2000</a:t>
            </a:r>
            <a:r>
              <a:rPr lang="fr-FR" dirty="0" smtClean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Myélome multiple   </a:t>
            </a:r>
            <a:r>
              <a:rPr lang="fr-FR" dirty="0" smtClean="0">
                <a:solidFill>
                  <a:schemeClr val="bg1"/>
                </a:solidFill>
              </a:rPr>
              <a:t>risque insuffisant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BENZENE ET SOLVANTS ORGANIQUES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Méthodologie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286412"/>
          </a:xfrm>
        </p:spPr>
        <p:txBody>
          <a:bodyPr>
            <a:normAutofit fontScale="92500"/>
          </a:bodyPr>
          <a:lstStyle/>
          <a:p>
            <a:r>
              <a:rPr lang="fr-FR" sz="2600" b="1" dirty="0" smtClean="0">
                <a:solidFill>
                  <a:srgbClr val="FF0000"/>
                </a:solidFill>
              </a:rPr>
              <a:t>Relation de causalité entre un carcinogène et un cancer</a:t>
            </a:r>
          </a:p>
          <a:p>
            <a:pPr lvl="1"/>
            <a:endParaRPr lang="fr-FR" sz="2000" b="1" dirty="0" smtClean="0">
              <a:solidFill>
                <a:schemeClr val="bg1"/>
              </a:solidFill>
            </a:endParaRP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Publication de cas isolés dits cas « princeps » avec une description précise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de la maladie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de l’exposition à l’agent suspect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de la chronologie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d’arguments expérimentaux</a:t>
            </a:r>
          </a:p>
          <a:p>
            <a:pPr lvl="3"/>
            <a:endParaRPr lang="fr-FR" b="1" dirty="0" smtClean="0">
              <a:solidFill>
                <a:schemeClr val="bg1"/>
              </a:solidFill>
            </a:endParaRP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Publications de cas identiques par des auteurs indépendants</a:t>
            </a: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Etudes de cohortes 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 populations à risque</a:t>
            </a: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Etudes épidémiologiques cas-témoins </a:t>
            </a:r>
          </a:p>
          <a:p>
            <a:pPr lvl="3"/>
            <a:r>
              <a:rPr lang="fr-FR" b="1" dirty="0" smtClean="0">
                <a:solidFill>
                  <a:schemeClr val="bg1"/>
                </a:solidFill>
              </a:rPr>
              <a:t>cohortes de </a:t>
            </a:r>
            <a:r>
              <a:rPr lang="fr-FR" b="1" dirty="0" smtClean="0">
                <a:solidFill>
                  <a:schemeClr val="bg1"/>
                </a:solidFill>
              </a:rPr>
              <a:t>malades</a:t>
            </a:r>
          </a:p>
          <a:p>
            <a:pPr lvl="1">
              <a:buNone/>
            </a:pPr>
            <a:endParaRPr lang="fr-FR" sz="2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Méthodologie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sz="3500" b="1" dirty="0" smtClean="0">
                <a:solidFill>
                  <a:srgbClr val="FF0000"/>
                </a:solidFill>
              </a:rPr>
              <a:t>Les </a:t>
            </a:r>
            <a:r>
              <a:rPr lang="fr-FR" sz="3500" b="1" dirty="0" smtClean="0">
                <a:solidFill>
                  <a:srgbClr val="FF0000"/>
                </a:solidFill>
              </a:rPr>
              <a:t>Biais</a:t>
            </a:r>
          </a:p>
          <a:p>
            <a:pPr lvl="1">
              <a:buNone/>
            </a:pPr>
            <a:endParaRPr lang="fr-FR" sz="2600" b="1" dirty="0" smtClean="0">
              <a:solidFill>
                <a:srgbClr val="00B050"/>
              </a:solidFill>
            </a:endParaRP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L’évaluation </a:t>
            </a:r>
            <a:r>
              <a:rPr lang="fr-FR" b="1" dirty="0" smtClean="0">
                <a:solidFill>
                  <a:srgbClr val="00B050"/>
                </a:solidFill>
              </a:rPr>
              <a:t>du risque professionnel d’hémopathies lié aux expositions au benzène varie selon:</a:t>
            </a:r>
          </a:p>
          <a:p>
            <a:pPr lvl="3"/>
            <a:r>
              <a:rPr lang="fr-FR" sz="2400" dirty="0" smtClean="0">
                <a:solidFill>
                  <a:schemeClr val="bg1"/>
                </a:solidFill>
              </a:rPr>
              <a:t>les auteurs,</a:t>
            </a:r>
          </a:p>
          <a:p>
            <a:pPr lvl="3"/>
            <a:r>
              <a:rPr lang="fr-FR" sz="2400" dirty="0" smtClean="0">
                <a:solidFill>
                  <a:schemeClr val="bg1"/>
                </a:solidFill>
              </a:rPr>
              <a:t>les  méthodologies utilisées, </a:t>
            </a:r>
            <a:endParaRPr lang="fr-FR" sz="2400" dirty="0" smtClean="0">
              <a:solidFill>
                <a:schemeClr val="bg1"/>
              </a:solidFill>
            </a:endParaRPr>
          </a:p>
          <a:p>
            <a:pPr lvl="3"/>
            <a:r>
              <a:rPr lang="fr-FR" sz="2400" dirty="0" smtClean="0">
                <a:solidFill>
                  <a:schemeClr val="bg1"/>
                </a:solidFill>
              </a:rPr>
              <a:t>le </a:t>
            </a:r>
            <a:r>
              <a:rPr lang="fr-FR" sz="2400" dirty="0" smtClean="0">
                <a:solidFill>
                  <a:schemeClr val="bg1"/>
                </a:solidFill>
              </a:rPr>
              <a:t>type d’exposition </a:t>
            </a:r>
          </a:p>
          <a:p>
            <a:pPr lvl="4"/>
            <a:r>
              <a:rPr lang="fr-FR" sz="2400" dirty="0" smtClean="0">
                <a:solidFill>
                  <a:schemeClr val="bg1"/>
                </a:solidFill>
              </a:rPr>
              <a:t>taux de benzène, durée de l’exposition </a:t>
            </a:r>
          </a:p>
          <a:p>
            <a:pPr lvl="4"/>
            <a:r>
              <a:rPr lang="fr-FR" sz="2400" dirty="0" smtClean="0">
                <a:solidFill>
                  <a:schemeClr val="bg1"/>
                </a:solidFill>
              </a:rPr>
              <a:t>association avec d’autres solvants</a:t>
            </a:r>
          </a:p>
          <a:p>
            <a:pPr lvl="3"/>
            <a:r>
              <a:rPr lang="fr-FR" sz="2400" dirty="0" smtClean="0">
                <a:solidFill>
                  <a:schemeClr val="bg1"/>
                </a:solidFill>
              </a:rPr>
              <a:t>les entités </a:t>
            </a:r>
            <a:r>
              <a:rPr lang="fr-FR" sz="2400" dirty="0" err="1" smtClean="0">
                <a:solidFill>
                  <a:schemeClr val="bg1"/>
                </a:solidFill>
              </a:rPr>
              <a:t>clinico</a:t>
            </a:r>
            <a:r>
              <a:rPr lang="fr-FR" sz="2400" dirty="0" smtClean="0">
                <a:solidFill>
                  <a:schemeClr val="bg1"/>
                </a:solidFill>
              </a:rPr>
              <a:t>-pathologiques étudiées</a:t>
            </a:r>
          </a:p>
          <a:p>
            <a:pPr lvl="2">
              <a:lnSpc>
                <a:spcPct val="170000"/>
              </a:lnSpc>
            </a:pPr>
            <a:r>
              <a:rPr lang="fr-FR" b="1" i="1" dirty="0" smtClean="0">
                <a:solidFill>
                  <a:srgbClr val="00B050"/>
                </a:solidFill>
              </a:rPr>
              <a:t>l’objectivité des auteurs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</a:p>
          <a:p>
            <a:pPr lvl="3">
              <a:lnSpc>
                <a:spcPct val="17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de leur indépendance par rapport aux firmes pétrolières.</a:t>
            </a:r>
          </a:p>
          <a:p>
            <a:pPr lvl="4">
              <a:lnSpc>
                <a:spcPct val="11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le lien financier avec les firmes industrielles </a:t>
            </a:r>
          </a:p>
          <a:p>
            <a:pPr lvl="4">
              <a:lnSpc>
                <a:spcPct val="11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les associations de patients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92351649-2F6D-4897-8244-A328C11130C0}" type="slidenum">
              <a:rPr lang="fr-FR"/>
              <a:pPr/>
              <a:t>2</a:t>
            </a:fld>
            <a:endParaRPr lang="fr-F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14400" y="277813"/>
            <a:ext cx="5229236" cy="1008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28596" y="1285860"/>
            <a:ext cx="8489951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à 8% des cancers sont d’origine professionnelle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(type de cancer)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Prévention possible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Sites très variés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 diagnostic des étiologies professionnelles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Nombreux cancérogènes professionnels déjà identifiés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Méthodologie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507209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Observatoires Epidémiologiques indépendants et internationaux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i="1" dirty="0" smtClean="0">
                <a:solidFill>
                  <a:schemeClr val="bg1"/>
                </a:solidFill>
              </a:rPr>
              <a:t>International </a:t>
            </a:r>
            <a:r>
              <a:rPr lang="fr-FR" i="1" dirty="0" err="1" smtClean="0">
                <a:solidFill>
                  <a:schemeClr val="bg1"/>
                </a:solidFill>
              </a:rPr>
              <a:t>Agency</a:t>
            </a:r>
            <a:r>
              <a:rPr lang="fr-FR" i="1" dirty="0" smtClean="0">
                <a:solidFill>
                  <a:schemeClr val="bg1"/>
                </a:solidFill>
              </a:rPr>
              <a:t> for </a:t>
            </a:r>
            <a:r>
              <a:rPr lang="fr-FR" i="1" dirty="0" err="1" smtClean="0">
                <a:solidFill>
                  <a:schemeClr val="bg1"/>
                </a:solidFill>
              </a:rPr>
              <a:t>Research</a:t>
            </a:r>
            <a:r>
              <a:rPr lang="fr-FR" i="1" dirty="0" smtClean="0">
                <a:solidFill>
                  <a:schemeClr val="bg1"/>
                </a:solidFill>
              </a:rPr>
              <a:t> on Cancer (IARC</a:t>
            </a:r>
            <a:r>
              <a:rPr lang="fr-FR" i="1" dirty="0" smtClean="0">
                <a:solidFill>
                  <a:schemeClr val="bg1"/>
                </a:solidFill>
              </a:rPr>
              <a:t>),</a:t>
            </a:r>
          </a:p>
          <a:p>
            <a:pPr lvl="1"/>
            <a:r>
              <a:rPr lang="fr-FR" i="1" dirty="0" smtClean="0">
                <a:solidFill>
                  <a:schemeClr val="bg1"/>
                </a:solidFill>
              </a:rPr>
              <a:t>National Cancer Institut (NCI</a:t>
            </a:r>
            <a:r>
              <a:rPr lang="fr-FR" i="1" dirty="0" smtClean="0">
                <a:solidFill>
                  <a:schemeClr val="bg1"/>
                </a:solidFill>
              </a:rPr>
              <a:t>),</a:t>
            </a:r>
          </a:p>
          <a:p>
            <a:pPr lvl="1"/>
            <a:r>
              <a:rPr lang="fr-FR" i="1" dirty="0" err="1" smtClean="0">
                <a:solidFill>
                  <a:schemeClr val="bg1"/>
                </a:solidFill>
              </a:rPr>
              <a:t>Chinese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Academy</a:t>
            </a:r>
            <a:r>
              <a:rPr lang="fr-FR" i="1" dirty="0" smtClean="0">
                <a:solidFill>
                  <a:schemeClr val="bg1"/>
                </a:solidFill>
              </a:rPr>
              <a:t> of </a:t>
            </a:r>
            <a:r>
              <a:rPr lang="fr-FR" i="1" dirty="0" err="1" smtClean="0">
                <a:solidFill>
                  <a:schemeClr val="bg1"/>
                </a:solidFill>
              </a:rPr>
              <a:t>Preventive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Medicine</a:t>
            </a:r>
            <a:r>
              <a:rPr lang="fr-FR" i="1" dirty="0" smtClean="0">
                <a:solidFill>
                  <a:schemeClr val="bg1"/>
                </a:solidFill>
              </a:rPr>
              <a:t> (CAPM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fr-FR" i="1" dirty="0" smtClean="0">
                <a:solidFill>
                  <a:schemeClr val="bg1"/>
                </a:solidFill>
              </a:rPr>
              <a:t>National Institut of </a:t>
            </a:r>
            <a:r>
              <a:rPr lang="fr-FR" i="1" dirty="0" err="1" smtClean="0">
                <a:solidFill>
                  <a:schemeClr val="bg1"/>
                </a:solidFill>
              </a:rPr>
              <a:t>Occupational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err="1" smtClean="0">
                <a:solidFill>
                  <a:schemeClr val="bg1"/>
                </a:solidFill>
              </a:rPr>
              <a:t>Safety</a:t>
            </a:r>
            <a:r>
              <a:rPr lang="fr-FR" i="1" dirty="0" smtClean="0">
                <a:solidFill>
                  <a:schemeClr val="bg1"/>
                </a:solidFill>
              </a:rPr>
              <a:t> and </a:t>
            </a:r>
            <a:r>
              <a:rPr lang="fr-FR" i="1" dirty="0" err="1" smtClean="0">
                <a:solidFill>
                  <a:schemeClr val="bg1"/>
                </a:solidFill>
              </a:rPr>
              <a:t>Health</a:t>
            </a:r>
            <a:r>
              <a:rPr lang="fr-FR" i="1" dirty="0" smtClean="0">
                <a:solidFill>
                  <a:schemeClr val="bg1"/>
                </a:solidFill>
              </a:rPr>
              <a:t> (NIOSH</a:t>
            </a:r>
            <a:r>
              <a:rPr lang="fr-FR" i="1" dirty="0" smtClean="0">
                <a:solidFill>
                  <a:srgbClr val="00B050"/>
                </a:solidFill>
              </a:rPr>
              <a:t>).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Liens pathogéniques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572560" cy="528641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3800" b="1" dirty="0">
                <a:solidFill>
                  <a:srgbClr val="FF0000"/>
                </a:solidFill>
                <a:cs typeface="Times New Roman" pitchFamily="18" charset="0"/>
              </a:rPr>
              <a:t>mécanisme de la toxicité</a:t>
            </a:r>
          </a:p>
          <a:p>
            <a:pPr algn="just">
              <a:lnSpc>
                <a:spcPct val="90000"/>
              </a:lnSpc>
            </a:pPr>
            <a:endParaRPr lang="fr-FR" sz="1800" dirty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</a:pPr>
            <a:endParaRPr lang="fr-FR" dirty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</a:pPr>
            <a:r>
              <a:rPr lang="fr-FR" b="1" i="1" dirty="0">
                <a:solidFill>
                  <a:srgbClr val="3333FF"/>
                </a:solidFill>
                <a:cs typeface="Times New Roman" pitchFamily="18" charset="0"/>
              </a:rPr>
              <a:t>Toxicité directe sur la moelle osseuse</a:t>
            </a:r>
            <a:r>
              <a:rPr lang="fr-FR" b="1" dirty="0">
                <a:cs typeface="Times New Roman" pitchFamily="18" charset="0"/>
              </a:rPr>
              <a:t> </a:t>
            </a:r>
            <a:r>
              <a:rPr lang="fr-FR" dirty="0">
                <a:cs typeface="Times New Roman" pitchFamily="18" charset="0"/>
              </a:rPr>
              <a:t>   </a:t>
            </a:r>
          </a:p>
          <a:p>
            <a:pPr lvl="1" algn="just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  <a:buFont typeface="Verdana" pitchFamily="34" charset="0"/>
              <a:buNone/>
            </a:pPr>
            <a:r>
              <a:rPr lang="fr-FR" dirty="0">
                <a:cs typeface="Times New Roman" pitchFamily="18" charset="0"/>
              </a:rPr>
              <a:t>	</a:t>
            </a:r>
            <a:r>
              <a:rPr lang="fr-FR" b="1" i="1" dirty="0">
                <a:cs typeface="Times New Roman" pitchFamily="18" charset="0"/>
              </a:rPr>
              <a:t>radicaux libres  / phagocytose</a:t>
            </a:r>
            <a:r>
              <a:rPr lang="fr-FR" b="1" dirty="0">
                <a:cs typeface="Times New Roman" pitchFamily="18" charset="0"/>
              </a:rPr>
              <a:t> / PGE2 </a:t>
            </a:r>
            <a:r>
              <a:rPr lang="fr-FR" sz="1800" b="1" dirty="0">
                <a:cs typeface="Times New Roman" pitchFamily="18" charset="0"/>
              </a:rPr>
              <a:t>=&gt; pancytopénies</a:t>
            </a:r>
            <a:r>
              <a:rPr lang="fr-FR" sz="1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lvl="2" algn="just">
              <a:lnSpc>
                <a:spcPct val="130000"/>
              </a:lnSpc>
            </a:pPr>
            <a:endParaRPr lang="fr-FR" sz="1800" dirty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</a:pPr>
            <a:r>
              <a:rPr lang="fr-FR" b="1" i="1" dirty="0">
                <a:solidFill>
                  <a:srgbClr val="3333FF"/>
                </a:solidFill>
                <a:cs typeface="Times New Roman" pitchFamily="18" charset="0"/>
              </a:rPr>
              <a:t>La transformation maligne</a:t>
            </a:r>
            <a:r>
              <a:rPr lang="fr-FR" b="1" i="1" dirty="0">
                <a:cs typeface="Times New Roman" pitchFamily="18" charset="0"/>
              </a:rPr>
              <a:t> </a:t>
            </a:r>
          </a:p>
          <a:p>
            <a:pPr lvl="1" algn="just">
              <a:lnSpc>
                <a:spcPct val="50000"/>
              </a:lnSpc>
            </a:pPr>
            <a:endParaRPr lang="fr-FR" dirty="0" smtClean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pitchFamily="18" charset="0"/>
              </a:rPr>
              <a:t> </a:t>
            </a:r>
            <a:r>
              <a:rPr lang="fr-FR" dirty="0">
                <a:cs typeface="Times New Roman" pitchFamily="18" charset="0"/>
              </a:rPr>
              <a:t>		     </a:t>
            </a:r>
            <a:endParaRPr lang="fr-FR" b="1" dirty="0" smtClean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b="1" dirty="0" smtClean="0">
                <a:cs typeface="Times New Roman" pitchFamily="18" charset="0"/>
              </a:rPr>
              <a:t>	</a:t>
            </a:r>
            <a:r>
              <a:rPr lang="fr-FR" b="1" dirty="0" smtClean="0">
                <a:cs typeface="Times New Roman" pitchFamily="18" charset="0"/>
              </a:rPr>
              <a:t>	 </a:t>
            </a:r>
            <a:r>
              <a:rPr lang="fr-FR" b="1" dirty="0">
                <a:cs typeface="Times New Roman" pitchFamily="18" charset="0"/>
              </a:rPr>
              <a:t>=&gt; un continuum pathologique </a:t>
            </a:r>
            <a:endParaRPr lang="fr-FR" b="1" dirty="0" smtClean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dirty="0" smtClean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pitchFamily="18" charset="0"/>
              </a:rPr>
              <a:t> 		</a:t>
            </a: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dirty="0" smtClean="0">
                <a:cs typeface="Times New Roman" pitchFamily="18" charset="0"/>
              </a:rPr>
              <a:t>	- </a:t>
            </a:r>
            <a:r>
              <a:rPr lang="fr-FR" b="1" dirty="0" smtClean="0">
                <a:cs typeface="Times New Roman" pitchFamily="18" charset="0"/>
              </a:rPr>
              <a:t>pancytopénies réversibles du benzène sur l’hématopoïèse, </a:t>
            </a: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dirty="0">
                <a:cs typeface="Times New Roman" pitchFamily="18" charset="0"/>
              </a:rPr>
              <a:t>	- </a:t>
            </a:r>
            <a:r>
              <a:rPr lang="fr-FR" b="1" dirty="0">
                <a:cs typeface="Times New Roman" pitchFamily="18" charset="0"/>
              </a:rPr>
              <a:t>aplasies irréversibles </a:t>
            </a: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b="1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b="1" dirty="0">
                <a:cs typeface="Times New Roman" pitchFamily="18" charset="0"/>
              </a:rPr>
              <a:t>	- </a:t>
            </a:r>
            <a:r>
              <a:rPr lang="fr-FR" b="1" dirty="0" err="1">
                <a:cs typeface="Times New Roman" pitchFamily="18" charset="0"/>
              </a:rPr>
              <a:t>myélodysplasies</a:t>
            </a:r>
            <a:endParaRPr lang="fr-FR" b="1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b="1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r>
              <a:rPr lang="fr-FR" b="1" dirty="0">
                <a:cs typeface="Times New Roman" pitchFamily="18" charset="0"/>
              </a:rPr>
              <a:t>	- LA</a:t>
            </a: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  <a:buFont typeface="Wingdings" pitchFamily="2" charset="2"/>
              <a:buNone/>
            </a:pPr>
            <a:endParaRPr lang="fr-FR" dirty="0">
              <a:cs typeface="Times New Roman" pitchFamily="18" charset="0"/>
            </a:endParaRPr>
          </a:p>
          <a:p>
            <a:pPr lvl="1" algn="just">
              <a:lnSpc>
                <a:spcPct val="50000"/>
              </a:lnSpc>
            </a:pPr>
            <a:r>
              <a:rPr lang="fr-FR" b="1" i="1" dirty="0">
                <a:solidFill>
                  <a:srgbClr val="3333FF"/>
                </a:solidFill>
                <a:cs typeface="Times New Roman" pitchFamily="18" charset="0"/>
              </a:rPr>
              <a:t>Déficit immunitaire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Liens pathogéniques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effets </a:t>
            </a:r>
            <a:r>
              <a:rPr kumimoji="0" lang="fr-F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géno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-toxiques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des métabolites du Benzène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sur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animaux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progéniteurs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(CD34)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cellules endothéliales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lymphocytes périphériques des patients exposés au benzène</a:t>
            </a:r>
          </a:p>
          <a:p>
            <a:pPr marL="1143000" marR="0" lvl="2" indent="-2286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Les anomalies cytogénétiques: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Eastmond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et al, 1994,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Rithidech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et al 1999,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Fabiani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et al 2001,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Chen et al 2004,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Zhang et al 2005 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11963" y="6143644"/>
            <a:ext cx="1824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i="1">
                <a:cs typeface="Times New Roman" pitchFamily="18" charset="0"/>
              </a:rPr>
              <a:t>Whysner et al, 2004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Effet </a:t>
            </a:r>
            <a:r>
              <a:rPr lang="fr-FR" dirty="0" err="1" smtClean="0">
                <a:solidFill>
                  <a:srgbClr val="FFFF00"/>
                </a:solidFill>
              </a:rPr>
              <a:t>génotoxique</a:t>
            </a:r>
            <a:r>
              <a:rPr lang="fr-FR" dirty="0" smtClean="0">
                <a:solidFill>
                  <a:srgbClr val="FFFF00"/>
                </a:solidFill>
              </a:rPr>
              <a:t> du Benzène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329642" cy="521497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r-FR" sz="3000" b="1" dirty="0" smtClean="0">
                <a:solidFill>
                  <a:srgbClr val="FF0000"/>
                </a:solidFill>
                <a:cs typeface="Times New Roman" pitchFamily="18" charset="0"/>
              </a:rPr>
              <a:t>Anomalies </a:t>
            </a:r>
            <a:r>
              <a:rPr lang="fr-FR" sz="3000" b="1" dirty="0">
                <a:solidFill>
                  <a:srgbClr val="FF0000"/>
                </a:solidFill>
                <a:cs typeface="Times New Roman" pitchFamily="18" charset="0"/>
              </a:rPr>
              <a:t>chromosomique récurrentes</a:t>
            </a:r>
            <a:r>
              <a:rPr lang="fr-FR" sz="3000" b="1" dirty="0"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fr-FR" sz="1800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atteintes du </a:t>
            </a:r>
            <a:r>
              <a:rPr lang="fr-FR" b="1" i="1" dirty="0">
                <a:solidFill>
                  <a:srgbClr val="0000CC"/>
                </a:solidFill>
                <a:cs typeface="Times New Roman" pitchFamily="18" charset="0"/>
              </a:rPr>
              <a:t>Chromosome 5 et du 7</a:t>
            </a:r>
          </a:p>
          <a:p>
            <a:pPr lvl="1">
              <a:lnSpc>
                <a:spcPct val="50000"/>
              </a:lnSpc>
            </a:pPr>
            <a:endParaRPr lang="fr-FR" sz="1600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les chromosomes 2, 4, </a:t>
            </a:r>
            <a:r>
              <a:rPr lang="fr-FR" dirty="0">
                <a:solidFill>
                  <a:srgbClr val="3333FF"/>
                </a:solidFill>
                <a:cs typeface="Times New Roman" pitchFamily="18" charset="0"/>
              </a:rPr>
              <a:t>7</a:t>
            </a:r>
            <a:r>
              <a:rPr lang="fr-FR" dirty="0">
                <a:cs typeface="Times New Roman" pitchFamily="18" charset="0"/>
              </a:rPr>
              <a:t> (Dean et al, 1985),</a:t>
            </a:r>
          </a:p>
          <a:p>
            <a:pPr lvl="2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une monosomie </a:t>
            </a:r>
            <a:r>
              <a:rPr lang="fr-FR" dirty="0">
                <a:solidFill>
                  <a:srgbClr val="3333FF"/>
                </a:solidFill>
                <a:cs typeface="Times New Roman" pitchFamily="18" charset="0"/>
              </a:rPr>
              <a:t>7</a:t>
            </a:r>
            <a:r>
              <a:rPr lang="fr-FR" dirty="0">
                <a:cs typeface="Times New Roman" pitchFamily="18" charset="0"/>
              </a:rPr>
              <a:t> (</a:t>
            </a:r>
            <a:r>
              <a:rPr lang="fr-FR" dirty="0" err="1">
                <a:cs typeface="Times New Roman" pitchFamily="18" charset="0"/>
              </a:rPr>
              <a:t>Johansson</a:t>
            </a:r>
            <a:r>
              <a:rPr lang="fr-FR" dirty="0">
                <a:cs typeface="Times New Roman" pitchFamily="18" charset="0"/>
              </a:rPr>
              <a:t> et al, 1991), </a:t>
            </a:r>
          </a:p>
          <a:p>
            <a:pPr lvl="2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une trisomie </a:t>
            </a:r>
            <a:r>
              <a:rPr lang="fr-FR" dirty="0">
                <a:solidFill>
                  <a:srgbClr val="3333FF"/>
                </a:solidFill>
                <a:cs typeface="Times New Roman" pitchFamily="18" charset="0"/>
              </a:rPr>
              <a:t>8 </a:t>
            </a:r>
            <a:r>
              <a:rPr lang="fr-FR" dirty="0">
                <a:cs typeface="Times New Roman" pitchFamily="18" charset="0"/>
              </a:rPr>
              <a:t>(Zhang et al, 1998 et Smith et al, 1998), </a:t>
            </a:r>
          </a:p>
          <a:p>
            <a:pPr lvl="2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Une translocation  t(</a:t>
            </a:r>
            <a:r>
              <a:rPr lang="fr-FR" dirty="0">
                <a:solidFill>
                  <a:srgbClr val="3333FF"/>
                </a:solidFill>
                <a:cs typeface="Times New Roman" pitchFamily="18" charset="0"/>
              </a:rPr>
              <a:t>8</a:t>
            </a:r>
            <a:r>
              <a:rPr lang="fr-FR" dirty="0">
                <a:cs typeface="Times New Roman" pitchFamily="18" charset="0"/>
              </a:rPr>
              <a:t>,21)</a:t>
            </a:r>
          </a:p>
          <a:p>
            <a:pPr lvl="1">
              <a:lnSpc>
                <a:spcPct val="50000"/>
              </a:lnSpc>
            </a:pPr>
            <a:endParaRPr lang="fr-FR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endParaRPr lang="fr-FR" b="1" i="1" dirty="0">
              <a:solidFill>
                <a:srgbClr val="0000CC"/>
              </a:solidFill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des translocations avec le </a:t>
            </a:r>
            <a:r>
              <a:rPr lang="fr-FR" b="1" i="1" dirty="0">
                <a:solidFill>
                  <a:srgbClr val="0000CC"/>
                </a:solidFill>
                <a:cs typeface="Times New Roman" pitchFamily="18" charset="0"/>
              </a:rPr>
              <a:t>11q23 ( </a:t>
            </a:r>
            <a:r>
              <a:rPr lang="fr-FR" b="1" i="1" dirty="0" err="1">
                <a:solidFill>
                  <a:srgbClr val="0000CC"/>
                </a:solidFill>
                <a:cs typeface="Times New Roman" pitchFamily="18" charset="0"/>
              </a:rPr>
              <a:t>géne</a:t>
            </a:r>
            <a:r>
              <a:rPr lang="fr-FR" b="1" i="1" dirty="0">
                <a:solidFill>
                  <a:srgbClr val="0000CC"/>
                </a:solidFill>
                <a:cs typeface="Times New Roman" pitchFamily="18" charset="0"/>
              </a:rPr>
              <a:t> MLL)</a:t>
            </a:r>
            <a:r>
              <a:rPr lang="fr-FR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lvl="1">
              <a:lnSpc>
                <a:spcPct val="50000"/>
              </a:lnSpc>
            </a:pPr>
            <a:endParaRPr lang="fr-FR" i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3000" b="1" i="1" dirty="0">
                <a:solidFill>
                  <a:srgbClr val="FF0000"/>
                </a:solidFill>
                <a:cs typeface="Times New Roman" pitchFamily="18" charset="0"/>
              </a:rPr>
              <a:t>Ces anomalies chromosomiques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800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r>
              <a:rPr lang="fr-FR" i="1" dirty="0">
                <a:cs typeface="Times New Roman" pitchFamily="18" charset="0"/>
              </a:rPr>
              <a:t>présentes dans les cellules malignes</a:t>
            </a:r>
          </a:p>
          <a:p>
            <a:pPr lvl="1">
              <a:lnSpc>
                <a:spcPct val="50000"/>
              </a:lnSpc>
            </a:pP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r>
              <a:rPr lang="fr-FR" i="1" dirty="0">
                <a:cs typeface="Times New Roman" pitchFamily="18" charset="0"/>
              </a:rPr>
              <a:t>dans les lymphocytes des sujets exposés sans </a:t>
            </a:r>
            <a:endParaRPr lang="fr-FR" i="1" dirty="0" smtClean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endParaRPr lang="fr-FR" i="1" dirty="0" smtClean="0">
              <a:cs typeface="Times New Roman" pitchFamily="18" charset="0"/>
            </a:endParaRPr>
          </a:p>
          <a:p>
            <a:pPr lvl="1">
              <a:lnSpc>
                <a:spcPct val="50000"/>
              </a:lnSpc>
              <a:buNone/>
            </a:pPr>
            <a:r>
              <a:rPr lang="fr-FR" i="1" dirty="0" smtClean="0">
                <a:cs typeface="Times New Roman" pitchFamily="18" charset="0"/>
              </a:rPr>
              <a:t>     hémopathies</a:t>
            </a: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r>
              <a:rPr lang="fr-FR" i="1" dirty="0">
                <a:cs typeface="Times New Roman" pitchFamily="18" charset="0"/>
              </a:rPr>
              <a:t>possiblement transmissibles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Rationnel  fondamental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0" y="1219200"/>
            <a:ext cx="4294188" cy="5059363"/>
            <a:chOff x="144" y="624"/>
            <a:chExt cx="2465" cy="3187"/>
          </a:xfrm>
        </p:grpSpPr>
        <p:pic>
          <p:nvPicPr>
            <p:cNvPr id="5" name="Picture 4" descr="chemo alk2"/>
            <p:cNvPicPr>
              <a:picLocks noChangeAspect="1" noChangeArrowheads="1"/>
            </p:cNvPicPr>
            <p:nvPr/>
          </p:nvPicPr>
          <p:blipFill>
            <a:blip r:embed="rId3"/>
            <a:srcRect l="8318" r="17189" b="18045"/>
            <a:stretch>
              <a:fillRect/>
            </a:stretch>
          </p:blipFill>
          <p:spPr bwMode="auto">
            <a:xfrm>
              <a:off x="144" y="624"/>
              <a:ext cx="2465" cy="3187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528" y="1440"/>
              <a:ext cx="250" cy="2064"/>
              <a:chOff x="528" y="1440"/>
              <a:chExt cx="250" cy="2064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528" y="1440"/>
                <a:ext cx="240" cy="1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5" y="87"/>
                  </a:cxn>
                  <a:cxn ang="0">
                    <a:pos x="106" y="61"/>
                  </a:cxn>
                  <a:cxn ang="0">
                    <a:pos x="36" y="69"/>
                  </a:cxn>
                  <a:cxn ang="0">
                    <a:pos x="97" y="69"/>
                  </a:cxn>
                  <a:cxn ang="0">
                    <a:pos x="36" y="69"/>
                  </a:cxn>
                </a:cxnLst>
                <a:rect l="0" t="0" r="r" b="b"/>
                <a:pathLst>
                  <a:path w="197" h="87">
                    <a:moveTo>
                      <a:pt x="1" y="0"/>
                    </a:moveTo>
                    <a:cubicBezTo>
                      <a:pt x="12" y="43"/>
                      <a:pt x="0" y="71"/>
                      <a:pt x="45" y="87"/>
                    </a:cubicBezTo>
                    <a:cubicBezTo>
                      <a:pt x="67" y="82"/>
                      <a:pt x="197" y="82"/>
                      <a:pt x="106" y="61"/>
                    </a:cubicBezTo>
                    <a:cubicBezTo>
                      <a:pt x="83" y="64"/>
                      <a:pt x="58" y="61"/>
                      <a:pt x="36" y="69"/>
                    </a:cubicBezTo>
                    <a:cubicBezTo>
                      <a:pt x="8" y="80"/>
                      <a:pt x="138" y="83"/>
                      <a:pt x="97" y="69"/>
                    </a:cubicBezTo>
                    <a:cubicBezTo>
                      <a:pt x="78" y="62"/>
                      <a:pt x="56" y="69"/>
                      <a:pt x="36" y="69"/>
                    </a:cubicBezTo>
                  </a:path>
                </a:pathLst>
              </a:custGeom>
              <a:noFill/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28" y="2256"/>
                <a:ext cx="250" cy="18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" y="105"/>
                  </a:cxn>
                  <a:cxn ang="0">
                    <a:pos x="73" y="96"/>
                  </a:cxn>
                  <a:cxn ang="0">
                    <a:pos x="178" y="79"/>
                  </a:cxn>
                  <a:cxn ang="0">
                    <a:pos x="230" y="88"/>
                  </a:cxn>
                  <a:cxn ang="0">
                    <a:pos x="230" y="184"/>
                  </a:cxn>
                  <a:cxn ang="0">
                    <a:pos x="91" y="105"/>
                  </a:cxn>
                  <a:cxn ang="0">
                    <a:pos x="38" y="88"/>
                  </a:cxn>
                  <a:cxn ang="0">
                    <a:pos x="38" y="18"/>
                  </a:cxn>
                  <a:cxn ang="0">
                    <a:pos x="12" y="0"/>
                  </a:cxn>
                </a:cxnLst>
                <a:rect l="0" t="0" r="r" b="b"/>
                <a:pathLst>
                  <a:path w="250" h="184">
                    <a:moveTo>
                      <a:pt x="12" y="0"/>
                    </a:moveTo>
                    <a:cubicBezTo>
                      <a:pt x="15" y="35"/>
                      <a:pt x="2" y="75"/>
                      <a:pt x="21" y="105"/>
                    </a:cubicBezTo>
                    <a:cubicBezTo>
                      <a:pt x="30" y="120"/>
                      <a:pt x="56" y="99"/>
                      <a:pt x="73" y="96"/>
                    </a:cubicBezTo>
                    <a:cubicBezTo>
                      <a:pt x="248" y="67"/>
                      <a:pt x="0" y="109"/>
                      <a:pt x="178" y="79"/>
                    </a:cubicBezTo>
                    <a:cubicBezTo>
                      <a:pt x="195" y="82"/>
                      <a:pt x="216" y="78"/>
                      <a:pt x="230" y="88"/>
                    </a:cubicBezTo>
                    <a:cubicBezTo>
                      <a:pt x="250" y="102"/>
                      <a:pt x="231" y="180"/>
                      <a:pt x="230" y="184"/>
                    </a:cubicBezTo>
                    <a:cubicBezTo>
                      <a:pt x="205" y="88"/>
                      <a:pt x="234" y="116"/>
                      <a:pt x="91" y="105"/>
                    </a:cubicBezTo>
                    <a:cubicBezTo>
                      <a:pt x="73" y="99"/>
                      <a:pt x="52" y="100"/>
                      <a:pt x="38" y="88"/>
                    </a:cubicBezTo>
                    <a:cubicBezTo>
                      <a:pt x="5" y="60"/>
                      <a:pt x="47" y="46"/>
                      <a:pt x="38" y="18"/>
                    </a:cubicBezTo>
                    <a:cubicBezTo>
                      <a:pt x="35" y="8"/>
                      <a:pt x="21" y="6"/>
                      <a:pt x="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76" y="3264"/>
                <a:ext cx="119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18"/>
                  </a:cxn>
                  <a:cxn ang="0">
                    <a:pos x="43" y="79"/>
                  </a:cxn>
                  <a:cxn ang="0">
                    <a:pos x="35" y="157"/>
                  </a:cxn>
                  <a:cxn ang="0">
                    <a:pos x="43" y="157"/>
                  </a:cxn>
                  <a:cxn ang="0">
                    <a:pos x="0" y="0"/>
                  </a:cxn>
                </a:cxnLst>
                <a:rect l="0" t="0" r="r" b="b"/>
                <a:pathLst>
                  <a:path w="71" h="206">
                    <a:moveTo>
                      <a:pt x="0" y="0"/>
                    </a:moveTo>
                    <a:cubicBezTo>
                      <a:pt x="17" y="6"/>
                      <a:pt x="35" y="12"/>
                      <a:pt x="52" y="18"/>
                    </a:cubicBezTo>
                    <a:cubicBezTo>
                      <a:pt x="71" y="25"/>
                      <a:pt x="45" y="59"/>
                      <a:pt x="43" y="79"/>
                    </a:cubicBezTo>
                    <a:cubicBezTo>
                      <a:pt x="40" y="105"/>
                      <a:pt x="39" y="131"/>
                      <a:pt x="35" y="157"/>
                    </a:cubicBezTo>
                    <a:cubicBezTo>
                      <a:pt x="31" y="179"/>
                      <a:pt x="11" y="206"/>
                      <a:pt x="43" y="157"/>
                    </a:cubicBezTo>
                    <a:cubicBezTo>
                      <a:pt x="31" y="105"/>
                      <a:pt x="29" y="4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4752975" cy="39210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fr-FR" b="1" dirty="0">
                <a:solidFill>
                  <a:srgbClr val="FF0000"/>
                </a:solidFill>
                <a:cs typeface="Times New Roman" pitchFamily="18" charset="0"/>
              </a:rPr>
              <a:t> Action de type </a:t>
            </a:r>
            <a:r>
              <a:rPr lang="fr-FR" b="1" dirty="0" err="1">
                <a:solidFill>
                  <a:srgbClr val="FF0000"/>
                </a:solidFill>
                <a:cs typeface="Times New Roman" pitchFamily="18" charset="0"/>
              </a:rPr>
              <a:t>alkylant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endParaRPr lang="fr-FR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sz="1600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i="1" dirty="0">
                <a:solidFill>
                  <a:srgbClr val="0000CC"/>
                </a:solidFill>
                <a:cs typeface="Times New Roman" pitchFamily="18" charset="0"/>
              </a:rPr>
              <a:t> Anomalies du 5 et du 7: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i="1" dirty="0">
              <a:solidFill>
                <a:srgbClr val="0000CC"/>
              </a:solidFill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délétion de gènes protecteurs 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endParaRPr lang="fr-FR" i="1" dirty="0">
              <a:cs typeface="Times New Roman" pitchFamily="18" charset="0"/>
            </a:endParaRPr>
          </a:p>
          <a:p>
            <a:pPr lvl="3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</a:pPr>
            <a:r>
              <a:rPr lang="fr-FR" i="1" dirty="0">
                <a:cs typeface="Times New Roman" pitchFamily="18" charset="0"/>
              </a:rPr>
              <a:t>de tumeur</a:t>
            </a:r>
          </a:p>
          <a:p>
            <a:pPr lvl="3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</a:pP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activation de proto-oncogènes, 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endParaRPr lang="fr-FR" i="1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</a:t>
            </a:r>
            <a:r>
              <a:rPr lang="fr-FR" i="1" dirty="0" err="1">
                <a:cs typeface="Times New Roman" pitchFamily="18" charset="0"/>
              </a:rPr>
              <a:t>dysrégulation</a:t>
            </a:r>
            <a:r>
              <a:rPr lang="fr-FR" i="1" dirty="0">
                <a:cs typeface="Times New Roman" pitchFamily="18" charset="0"/>
              </a:rPr>
              <a:t> des voies de la 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endParaRPr lang="fr-FR" i="1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prolifération, </a:t>
            </a:r>
          </a:p>
          <a:p>
            <a:pPr lvl="2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endParaRPr lang="fr-FR" i="1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différenciation </a:t>
            </a:r>
          </a:p>
          <a:p>
            <a:pPr lvl="2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endParaRPr lang="fr-FR" i="1" dirty="0">
              <a:cs typeface="Times New Roman" pitchFamily="18" charset="0"/>
            </a:endParaRPr>
          </a:p>
          <a:p>
            <a:pPr lvl="2">
              <a:lnSpc>
                <a:spcPct val="50000"/>
              </a:lnSpc>
              <a:spcBef>
                <a:spcPct val="20000"/>
              </a:spcBef>
              <a:buClr>
                <a:srgbClr val="0000CC"/>
              </a:buClr>
              <a:buFontTx/>
              <a:buChar char="-"/>
            </a:pPr>
            <a:r>
              <a:rPr lang="fr-FR" i="1" dirty="0">
                <a:cs typeface="Times New Roman" pitchFamily="18" charset="0"/>
              </a:rPr>
              <a:t> </a:t>
            </a:r>
            <a:r>
              <a:rPr lang="fr-FR" i="1" dirty="0" err="1">
                <a:cs typeface="Times New Roman" pitchFamily="18" charset="0"/>
              </a:rPr>
              <a:t>apoptose</a:t>
            </a:r>
            <a:r>
              <a:rPr lang="fr-FR" i="1" dirty="0">
                <a:cs typeface="Times New Roman" pitchFamily="18" charset="0"/>
              </a:rPr>
              <a:t> 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Leucémies aigués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12" descr="L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5" y="1643050"/>
            <a:ext cx="4071965" cy="4572032"/>
          </a:xfrm>
          <a:noFill/>
          <a:ln w="28575">
            <a:solidFill>
              <a:schemeClr val="accent1"/>
            </a:solidFill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14282" y="1428736"/>
            <a:ext cx="4429156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Prolifération clonale maligne de cellules souches médullaires indifférenciées.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 biologique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Pancytopénie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Prolifération blastique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Myélogramme 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20 % de blastes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7158" y="3643314"/>
            <a:ext cx="8458200" cy="27289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1214422"/>
            <a:ext cx="8451850" cy="4857784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lien de causalité direct entre le benzène et leucémie aiguë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est donc recommandé 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maintenir cette pathologie dans le tableau professionnel n°4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Consensus: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Leucémies aiguës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myéloblastique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lympoblastique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(sous réserve d’une durée d’exposition de 6 mois) à l’exclusion des leucémies aiguës avec des antécédents d’hémopathie.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4414" y="64291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Conclusion  Benzène  et  Leucémie aigués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</a:t>
            </a:r>
            <a:r>
              <a:rPr lang="fr-FR" b="1" dirty="0" err="1" smtClean="0">
                <a:solidFill>
                  <a:srgbClr val="FFFF00"/>
                </a:solidFill>
              </a:rPr>
              <a:t>Myélodysplasies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0338" y="1500175"/>
            <a:ext cx="6157942" cy="49292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myélodysplasies</a:t>
            </a: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Lien de causalité avec le benzène 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Cohortes fortement exposées 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Travis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1994,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Savitz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1997, Snyder 1994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Effet-dose décrit par :</a:t>
            </a:r>
          </a:p>
          <a:p>
            <a: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mélangé aux LAM : Wong 1995.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individualisé comme SMD : 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r-F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Guenel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2002, </a:t>
            </a:r>
            <a:r>
              <a:rPr kumimoji="0" lang="fr-F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Rinsky</a:t>
            </a: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2002, Collins 2004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Yin 1996 : 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excès de SMD avec un OR à 4,1, soit :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&lt; 10 ppm :   OR 3,2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10-24 ppm : OR 5,1</a:t>
            </a:r>
          </a:p>
          <a:p>
            <a:pPr marL="2057400" marR="0" lvl="4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	&gt; 25 ppm :   OR 7,1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851" y="3708954"/>
            <a:ext cx="3248018" cy="2601359"/>
            <a:chOff x="2928" y="2304"/>
            <a:chExt cx="2007" cy="150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2304"/>
              <a:ext cx="2007" cy="150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3648"/>
              <a:ext cx="118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800">
                  <a:latin typeface="Comic Sans MS" pitchFamily="66" charset="0"/>
                </a:rPr>
                <a:t> laboratoire d ’hématologie CHU Limogese</a:t>
              </a: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77050" y="4543514"/>
            <a:ext cx="1079500" cy="32534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42918"/>
            <a:ext cx="8229600" cy="57150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800" b="1" i="1" dirty="0"/>
              <a:t>En conclusion :</a:t>
            </a:r>
          </a:p>
          <a:p>
            <a:pPr lvl="1">
              <a:lnSpc>
                <a:spcPct val="110000"/>
              </a:lnSpc>
            </a:pPr>
            <a:r>
              <a:rPr lang="fr-FR" sz="1800" b="1" i="1" dirty="0">
                <a:solidFill>
                  <a:srgbClr val="0000CC"/>
                </a:solidFill>
              </a:rPr>
              <a:t>lien de causalité direct</a:t>
            </a:r>
            <a:r>
              <a:rPr lang="fr-FR" sz="1800" b="1" i="1" dirty="0"/>
              <a:t> entre le benzène et </a:t>
            </a:r>
            <a:r>
              <a:rPr lang="fr-FR" sz="1800" b="1" i="1" dirty="0" err="1"/>
              <a:t>myélodysplasie</a:t>
            </a:r>
            <a:endParaRPr lang="fr-FR" sz="1800" b="1" i="1" dirty="0"/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endParaRPr lang="fr-FR" sz="1800" b="1" i="1" dirty="0"/>
          </a:p>
          <a:p>
            <a:pPr>
              <a:lnSpc>
                <a:spcPct val="110000"/>
              </a:lnSpc>
            </a:pPr>
            <a:r>
              <a:rPr lang="fr-FR" sz="1800" b="1" i="1" dirty="0"/>
              <a:t>Il est donc recommandé :</a:t>
            </a:r>
          </a:p>
          <a:p>
            <a:pPr>
              <a:lnSpc>
                <a:spcPct val="110000"/>
              </a:lnSpc>
            </a:pPr>
            <a:endParaRPr lang="fr-FR" sz="1800" b="1" i="1" dirty="0"/>
          </a:p>
          <a:p>
            <a:pPr lvl="1">
              <a:lnSpc>
                <a:spcPct val="110000"/>
              </a:lnSpc>
            </a:pPr>
            <a:r>
              <a:rPr lang="fr-FR" sz="1800" b="1" i="1" dirty="0">
                <a:solidFill>
                  <a:srgbClr val="FF0000"/>
                </a:solidFill>
              </a:rPr>
              <a:t>de maintenir cette pathologie dans le tableau professionnel n°4 </a:t>
            </a:r>
          </a:p>
          <a:p>
            <a:pPr lvl="1">
              <a:lnSpc>
                <a:spcPct val="110000"/>
              </a:lnSpc>
            </a:pPr>
            <a:endParaRPr lang="fr-FR" sz="1800" b="1" i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sz="1800" b="1" i="1" dirty="0">
                <a:solidFill>
                  <a:srgbClr val="FF0000"/>
                </a:solidFill>
              </a:rPr>
              <a:t>de modifier la terminologie: </a:t>
            </a:r>
          </a:p>
          <a:p>
            <a:pPr lvl="2">
              <a:lnSpc>
                <a:spcPct val="110000"/>
              </a:lnSpc>
            </a:pPr>
            <a:r>
              <a:rPr lang="fr-FR" sz="1800" b="1" i="1" dirty="0">
                <a:solidFill>
                  <a:srgbClr val="FF0000"/>
                </a:solidFill>
                <a:cs typeface="Times New Roman" pitchFamily="18" charset="0"/>
              </a:rPr>
              <a:t>les « affections dysplasiques »</a:t>
            </a:r>
          </a:p>
          <a:p>
            <a:pPr lvl="3">
              <a:lnSpc>
                <a:spcPct val="110000"/>
              </a:lnSpc>
              <a:buFontTx/>
              <a:buNone/>
            </a:pPr>
            <a:r>
              <a:rPr lang="fr-FR" sz="1800" b="1" i="0" dirty="0">
                <a:solidFill>
                  <a:srgbClr val="FF0000"/>
                </a:solidFill>
                <a:cs typeface="Times New Roman" pitchFamily="18" charset="0"/>
              </a:rPr>
              <a:t> (anémies ; leuco-neutropénies ; thrombopénies) </a:t>
            </a:r>
          </a:p>
          <a:p>
            <a:pPr lvl="2">
              <a:lnSpc>
                <a:spcPct val="110000"/>
              </a:lnSpc>
            </a:pPr>
            <a:r>
              <a:rPr lang="fr-FR" sz="1800" b="1" i="1" dirty="0">
                <a:solidFill>
                  <a:srgbClr val="FF0000"/>
                </a:solidFill>
                <a:cs typeface="Times New Roman" pitchFamily="18" charset="0"/>
              </a:rPr>
              <a:t> les « </a:t>
            </a:r>
            <a:r>
              <a:rPr lang="fr-FR" sz="1800" b="1" i="1" dirty="0" err="1">
                <a:solidFill>
                  <a:srgbClr val="FF0000"/>
                </a:solidFill>
                <a:cs typeface="Times New Roman" pitchFamily="18" charset="0"/>
              </a:rPr>
              <a:t>hypercytoses</a:t>
            </a:r>
            <a:r>
              <a:rPr lang="fr-FR" sz="1800" b="1" i="1" dirty="0">
                <a:solidFill>
                  <a:srgbClr val="FF0000"/>
                </a:solidFill>
                <a:cs typeface="Times New Roman" pitchFamily="18" charset="0"/>
              </a:rPr>
              <a:t> d’origine myélodysplasiques », </a:t>
            </a:r>
          </a:p>
          <a:p>
            <a:pPr lvl="2">
              <a:lnSpc>
                <a:spcPct val="110000"/>
              </a:lnSpc>
            </a:pPr>
            <a:r>
              <a:rPr lang="fr-FR" sz="1800" b="1" i="1" dirty="0">
                <a:solidFill>
                  <a:srgbClr val="FF0000"/>
                </a:solidFill>
                <a:cs typeface="Times New Roman" pitchFamily="18" charset="0"/>
              </a:rPr>
              <a:t> par « les syndromes myélodysplasiques ».</a:t>
            </a:r>
          </a:p>
          <a:p>
            <a:pPr lvl="2">
              <a:lnSpc>
                <a:spcPct val="110000"/>
              </a:lnSpc>
            </a:pPr>
            <a:endParaRPr lang="fr-FR" sz="18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fr-FR" sz="1800" b="1" i="1" dirty="0">
                <a:solidFill>
                  <a:srgbClr val="0000CC"/>
                </a:solidFill>
              </a:rPr>
              <a:t>=&gt; Proposition retenue: OUI et on ajoute (Anémie réfractaire, Anémie réfractaire par excès de blastes, Syndrome 5q-, leucémie </a:t>
            </a:r>
            <a:r>
              <a:rPr lang="fr-FR" sz="1800" b="1" i="1" dirty="0" err="1">
                <a:solidFill>
                  <a:srgbClr val="0000CC"/>
                </a:solidFill>
              </a:rPr>
              <a:t>myélomonocytaire</a:t>
            </a:r>
            <a:r>
              <a:rPr lang="fr-FR" sz="1800" b="1" i="1" dirty="0">
                <a:solidFill>
                  <a:srgbClr val="0000CC"/>
                </a:solidFill>
              </a:rPr>
              <a:t> chronique)</a:t>
            </a:r>
            <a:endParaRPr lang="fr-FR" sz="18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lvl="2">
              <a:lnSpc>
                <a:spcPct val="110000"/>
              </a:lnSpc>
              <a:buFont typeface="Verdana" pitchFamily="34" charset="0"/>
              <a:buNone/>
            </a:pPr>
            <a:endParaRPr lang="fr-FR" sz="1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Benzène et LMC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571612"/>
            <a:ext cx="4619625" cy="278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méta-analyse 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Schnatter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en 2005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significatif sur 4/5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études de cohorte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Significatif pour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1/5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études de cohorte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Études de cohortes nichées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Épidémiologie des LMC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1063" y="1600200"/>
            <a:ext cx="3952875" cy="2185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775" y="1916113"/>
            <a:ext cx="46799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08050" lvl="1" indent="-436563">
              <a:lnSpc>
                <a:spcPct val="6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sz="1400"/>
          </a:p>
          <a:p>
            <a:pPr marL="908050" lvl="1" indent="-436563">
              <a:lnSpc>
                <a:spcPct val="6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sz="140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91000"/>
            <a:ext cx="3505200" cy="2284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3" descr="MVC-587F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57224" y="4500570"/>
            <a:ext cx="3643338" cy="2071702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Principales Hémopathies Malignes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285728"/>
            <a:ext cx="8424862" cy="60722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b="1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conclusion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lien de causalité direct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le benzène et  LMC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est donc recommandé 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maintenir cette pathologie dans le tableau professionnel n°4  sous forme de syndrome </a:t>
            </a:r>
            <a:r>
              <a:rPr kumimoji="0" lang="fr-FR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myéloprolifératif</a:t>
            </a: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Recommandations </a:t>
            </a: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aux médecins du travail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d’identifier les syndromes myéloprolifératifs déclarés selon la classification internationale 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maladie de Vaquez, LMC, thrombocytémie essentielle, splénomégalie myéloïde.</a:t>
            </a:r>
            <a:endParaRPr kumimoji="0" lang="fr-FR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438400"/>
            <a:ext cx="7902575" cy="180529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Lymphome </a:t>
            </a:r>
            <a:r>
              <a:rPr lang="fr-FR" b="1" dirty="0" smtClean="0">
                <a:solidFill>
                  <a:srgbClr val="FF0000"/>
                </a:solidFill>
              </a:rPr>
              <a:t>discutée++++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11" descr="MVC-010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149"/>
          <a:stretch>
            <a:fillRect/>
          </a:stretch>
        </p:blipFill>
        <p:spPr bwMode="auto">
          <a:xfrm>
            <a:off x="1524000" y="1649167"/>
            <a:ext cx="6096000" cy="44280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Lymphome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sz="2200" dirty="0"/>
              <a:t>Lien de causalité </a:t>
            </a:r>
          </a:p>
          <a:p>
            <a:pPr lvl="3"/>
            <a:endParaRPr lang="fr-FR" dirty="0">
              <a:cs typeface="Times New Roman" pitchFamily="18" charset="0"/>
            </a:endParaRPr>
          </a:p>
          <a:p>
            <a:pPr lvl="1"/>
            <a:r>
              <a:rPr lang="fr-FR" dirty="0">
                <a:cs typeface="Times New Roman" pitchFamily="18" charset="0"/>
              </a:rPr>
              <a:t>Études de cohortes de sujets exposés au benzène </a:t>
            </a:r>
          </a:p>
          <a:p>
            <a:pPr lvl="1">
              <a:buFont typeface="Wingdings" pitchFamily="2" charset="2"/>
              <a:buNone/>
            </a:pPr>
            <a:endParaRPr lang="fr-FR" dirty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fr-FR" dirty="0">
                <a:cs typeface="Times New Roman" pitchFamily="18" charset="0"/>
              </a:rPr>
              <a:t>	</a:t>
            </a:r>
            <a:r>
              <a:rPr lang="fr-FR" dirty="0">
                <a:solidFill>
                  <a:srgbClr val="FF0000"/>
                </a:solidFill>
                <a:cs typeface="Times New Roman" pitchFamily="18" charset="0"/>
              </a:rPr>
              <a:t>environnemental:</a:t>
            </a:r>
          </a:p>
          <a:p>
            <a:pPr lvl="1">
              <a:buFont typeface="Wingdings" pitchFamily="2" charset="2"/>
              <a:buNone/>
            </a:pPr>
            <a:endParaRPr lang="fr-FR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fr-FR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buFont typeface="Symbol" pitchFamily="18" charset="2"/>
              <a:buChar char="Þ"/>
            </a:pPr>
            <a:r>
              <a:rPr lang="fr-FR" b="1" dirty="0">
                <a:solidFill>
                  <a:srgbClr val="0000CC"/>
                </a:solidFill>
                <a:cs typeface="Times New Roman" pitchFamily="18" charset="0"/>
              </a:rPr>
              <a:t>un excès de lymphomes</a:t>
            </a:r>
          </a:p>
          <a:p>
            <a:pPr lvl="1">
              <a:buFont typeface="Symbol" pitchFamily="18" charset="2"/>
              <a:buChar char="Þ"/>
            </a:pPr>
            <a:endParaRPr lang="fr-FR" dirty="0">
              <a:cs typeface="Times New Roman" pitchFamily="18" charset="0"/>
            </a:endParaRPr>
          </a:p>
          <a:p>
            <a:pPr lvl="2"/>
            <a:r>
              <a:rPr lang="fr-FR" sz="1700" dirty="0">
                <a:cs typeface="Times New Roman" pitchFamily="18" charset="0"/>
              </a:rPr>
              <a:t>routiers </a:t>
            </a:r>
            <a:r>
              <a:rPr lang="fr-FR" sz="1700" i="1" dirty="0">
                <a:cs typeface="Times New Roman" pitchFamily="18" charset="0"/>
              </a:rPr>
              <a:t>par </a:t>
            </a:r>
            <a:r>
              <a:rPr lang="fr-FR" sz="1700" i="1" dirty="0" err="1">
                <a:cs typeface="Times New Roman" pitchFamily="18" charset="0"/>
              </a:rPr>
              <a:t>Balarajan</a:t>
            </a:r>
            <a:r>
              <a:rPr lang="fr-FR" sz="1700" i="1" dirty="0">
                <a:cs typeface="Times New Roman" pitchFamily="18" charset="0"/>
              </a:rPr>
              <a:t> et al, 1983,</a:t>
            </a:r>
            <a:r>
              <a:rPr lang="fr-FR" sz="1700" dirty="0">
                <a:cs typeface="Times New Roman" pitchFamily="18" charset="0"/>
              </a:rPr>
              <a:t> </a:t>
            </a:r>
          </a:p>
          <a:p>
            <a:pPr lvl="2"/>
            <a:r>
              <a:rPr lang="fr-FR" sz="1700" dirty="0">
                <a:cs typeface="Times New Roman" pitchFamily="18" charset="0"/>
              </a:rPr>
              <a:t>policiers motorisés Romains </a:t>
            </a:r>
            <a:r>
              <a:rPr lang="fr-FR" sz="1700" i="1" dirty="0">
                <a:cs typeface="Times New Roman" pitchFamily="18" charset="0"/>
              </a:rPr>
              <a:t>par </a:t>
            </a:r>
            <a:r>
              <a:rPr lang="fr-FR" sz="1700" i="1" dirty="0" err="1">
                <a:cs typeface="Times New Roman" pitchFamily="18" charset="0"/>
              </a:rPr>
              <a:t>Forastiere</a:t>
            </a:r>
            <a:r>
              <a:rPr lang="fr-FR" sz="1700" i="1" dirty="0">
                <a:cs typeface="Times New Roman" pitchFamily="18" charset="0"/>
              </a:rPr>
              <a:t> et al, 1994, </a:t>
            </a:r>
          </a:p>
          <a:p>
            <a:pPr lvl="2"/>
            <a:r>
              <a:rPr lang="fr-FR" sz="1700" dirty="0">
                <a:cs typeface="Times New Roman" pitchFamily="18" charset="0"/>
              </a:rPr>
              <a:t>mécaniciens automobiles aux USA </a:t>
            </a:r>
            <a:r>
              <a:rPr lang="fr-FR" sz="1700" i="1" dirty="0">
                <a:cs typeface="Times New Roman" pitchFamily="18" charset="0"/>
              </a:rPr>
              <a:t>par </a:t>
            </a:r>
            <a:r>
              <a:rPr lang="fr-FR" sz="1700" i="1" dirty="0" err="1">
                <a:cs typeface="Times New Roman" pitchFamily="18" charset="0"/>
              </a:rPr>
              <a:t>Hunting</a:t>
            </a:r>
            <a:r>
              <a:rPr lang="fr-FR" sz="1700" i="1" dirty="0">
                <a:cs typeface="Times New Roman" pitchFamily="18" charset="0"/>
              </a:rPr>
              <a:t> et al, 1995</a:t>
            </a:r>
            <a:r>
              <a:rPr lang="fr-FR" sz="1700" dirty="0">
                <a:cs typeface="Times New Roman" pitchFamily="18" charset="0"/>
              </a:rPr>
              <a:t>.</a:t>
            </a:r>
          </a:p>
          <a:p>
            <a:pPr lvl="3"/>
            <a:endParaRPr lang="fr-FR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25750"/>
            <a:ext cx="1928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Lymphome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43050"/>
            <a:ext cx="8229600" cy="4668839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3000" dirty="0">
                <a:solidFill>
                  <a:srgbClr val="FF0000"/>
                </a:solidFill>
              </a:rPr>
              <a:t>Lien de causalité</a:t>
            </a:r>
          </a:p>
          <a:p>
            <a:pPr>
              <a:lnSpc>
                <a:spcPct val="90000"/>
              </a:lnSpc>
            </a:pPr>
            <a:endParaRPr lang="fr-FR" sz="1800" dirty="0"/>
          </a:p>
          <a:p>
            <a:pPr lvl="1">
              <a:lnSpc>
                <a:spcPct val="50000"/>
              </a:lnSpc>
            </a:pPr>
            <a:r>
              <a:rPr lang="fr-FR" dirty="0">
                <a:cs typeface="Times New Roman" pitchFamily="18" charset="0"/>
              </a:rPr>
              <a:t>Etudes de cohorte de travailleurs exposés</a:t>
            </a:r>
          </a:p>
          <a:p>
            <a:pPr lvl="1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</a:pPr>
            <a:endParaRPr lang="fr-FR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r>
              <a:rPr lang="fr-FR" dirty="0">
                <a:solidFill>
                  <a:srgbClr val="0000CC"/>
                </a:solidFill>
                <a:cs typeface="Times New Roman" pitchFamily="18" charset="0"/>
              </a:rPr>
              <a:t>     =&gt; Etudes de cohorte =&gt;  Pas d’excès de lymphomes</a:t>
            </a:r>
            <a:endParaRPr lang="fr-FR" dirty="0">
              <a:cs typeface="Times New Roman" pitchFamily="18" charset="0"/>
            </a:endParaRPr>
          </a:p>
          <a:p>
            <a:pPr lvl="2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Série anglaise </a:t>
            </a:r>
            <a:r>
              <a:rPr lang="fr-FR" sz="1500" i="1" dirty="0">
                <a:cs typeface="Times New Roman" pitchFamily="18" charset="0"/>
              </a:rPr>
              <a:t>( </a:t>
            </a:r>
            <a:r>
              <a:rPr lang="fr-FR" sz="1500" i="1" dirty="0" err="1">
                <a:cs typeface="Times New Roman" pitchFamily="18" charset="0"/>
              </a:rPr>
              <a:t>Sorahan</a:t>
            </a:r>
            <a:r>
              <a:rPr lang="fr-FR" sz="1500" i="1" dirty="0">
                <a:cs typeface="Times New Roman" pitchFamily="18" charset="0"/>
              </a:rPr>
              <a:t> T, OEM, 2005)</a:t>
            </a:r>
          </a:p>
          <a:p>
            <a:pPr lvl="3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1968-2002: étude de la SMR ( certificat de décès)</a:t>
            </a:r>
          </a:p>
          <a:p>
            <a:pPr lvl="4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68 Cancers de cause indéterminée: SMR 140</a:t>
            </a:r>
          </a:p>
          <a:p>
            <a:pPr lvl="4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« </a:t>
            </a:r>
            <a:r>
              <a:rPr lang="fr-FR" dirty="0" err="1">
                <a:cs typeface="Times New Roman" pitchFamily="18" charset="0"/>
              </a:rPr>
              <a:t>under</a:t>
            </a:r>
            <a:r>
              <a:rPr lang="fr-FR" dirty="0">
                <a:cs typeface="Times New Roman" pitchFamily="18" charset="0"/>
              </a:rPr>
              <a:t>-</a:t>
            </a:r>
            <a:r>
              <a:rPr lang="fr-FR" dirty="0" err="1">
                <a:cs typeface="Times New Roman" pitchFamily="18" charset="0"/>
              </a:rPr>
              <a:t>ascertainement</a:t>
            </a:r>
            <a:r>
              <a:rPr lang="fr-FR" dirty="0">
                <a:cs typeface="Times New Roman" pitchFamily="18" charset="0"/>
              </a:rPr>
              <a:t> of up to 51% »(46/91 entre 68-74)</a:t>
            </a:r>
          </a:p>
          <a:p>
            <a:pPr lvl="4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Pas d’info sur le niveau d’exposition au </a:t>
            </a:r>
            <a:r>
              <a:rPr lang="fr-FR" dirty="0" err="1">
                <a:cs typeface="Times New Roman" pitchFamily="18" charset="0"/>
              </a:rPr>
              <a:t>benzéne</a:t>
            </a:r>
            <a:endParaRPr lang="fr-FR" dirty="0">
              <a:cs typeface="Times New Roman" pitchFamily="18" charset="0"/>
            </a:endParaRPr>
          </a:p>
          <a:p>
            <a:pPr lvl="4">
              <a:lnSpc>
                <a:spcPct val="130000"/>
              </a:lnSpc>
              <a:buFont typeface="Wingdings" pitchFamily="2" charset="2"/>
              <a:buNone/>
            </a:pPr>
            <a:r>
              <a:rPr lang="fr-FR" dirty="0">
                <a:cs typeface="Times New Roman" pitchFamily="18" charset="0"/>
              </a:rPr>
              <a:t>		« </a:t>
            </a:r>
            <a:r>
              <a:rPr lang="fr-FR" dirty="0" err="1">
                <a:cs typeface="Times New Roman" pitchFamily="18" charset="0"/>
              </a:rPr>
              <a:t>qqs</a:t>
            </a:r>
            <a:r>
              <a:rPr lang="fr-FR" dirty="0">
                <a:cs typeface="Times New Roman" pitchFamily="18" charset="0"/>
              </a:rPr>
              <a:t> heures /semaine »</a:t>
            </a:r>
          </a:p>
          <a:p>
            <a:pPr lvl="4">
              <a:lnSpc>
                <a:spcPct val="130000"/>
              </a:lnSpc>
            </a:pPr>
            <a:r>
              <a:rPr lang="fr-FR" dirty="0">
                <a:cs typeface="Times New Roman" pitchFamily="18" charset="0"/>
              </a:rPr>
              <a:t>Pas d’analyse par période de latence</a:t>
            </a:r>
          </a:p>
          <a:p>
            <a:pPr lvl="4">
              <a:lnSpc>
                <a:spcPct val="130000"/>
              </a:lnSpc>
            </a:pPr>
            <a:endParaRPr lang="fr-FR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Lymphome</a:t>
            </a:r>
            <a:endParaRPr lang="fr-FR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dirty="0"/>
              <a:t>Lien de causalité</a:t>
            </a:r>
          </a:p>
          <a:p>
            <a:pPr>
              <a:lnSpc>
                <a:spcPct val="90000"/>
              </a:lnSpc>
            </a:pPr>
            <a:endParaRPr lang="fr-FR" sz="1900" dirty="0"/>
          </a:p>
          <a:p>
            <a:pPr lvl="1">
              <a:lnSpc>
                <a:spcPct val="50000"/>
              </a:lnSpc>
            </a:pPr>
            <a:r>
              <a:rPr lang="fr-FR" sz="1900" dirty="0">
                <a:cs typeface="Times New Roman" pitchFamily="18" charset="0"/>
              </a:rPr>
              <a:t>Etudes de cohorte de travailleurs exposés</a:t>
            </a:r>
          </a:p>
          <a:p>
            <a:pPr lvl="1">
              <a:lnSpc>
                <a:spcPct val="50000"/>
              </a:lnSpc>
            </a:pPr>
            <a:endParaRPr lang="fr-FR" sz="1900" dirty="0">
              <a:cs typeface="Times New Roman" pitchFamily="18" charset="0"/>
            </a:endParaRP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r>
              <a:rPr lang="fr-FR" sz="1900" dirty="0">
                <a:cs typeface="Times New Roman" pitchFamily="18" charset="0"/>
              </a:rPr>
              <a:t>     </a:t>
            </a:r>
            <a:r>
              <a:rPr lang="fr-FR" sz="1900" dirty="0">
                <a:solidFill>
                  <a:srgbClr val="FF0000"/>
                </a:solidFill>
                <a:cs typeface="Times New Roman" pitchFamily="18" charset="0"/>
              </a:rPr>
              <a:t>=&gt;  pas d’ excès de lymphomes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endParaRPr lang="fr-FR" sz="1900" dirty="0">
              <a:solidFill>
                <a:srgbClr val="0000CC"/>
              </a:solidFill>
              <a:cs typeface="Times New Roman" pitchFamily="18" charset="0"/>
            </a:endParaRPr>
          </a:p>
          <a:p>
            <a:pPr lvl="2">
              <a:lnSpc>
                <a:spcPct val="130000"/>
              </a:lnSpc>
            </a:pPr>
            <a:r>
              <a:rPr lang="fr-FR" sz="1900" dirty="0">
                <a:cs typeface="Times New Roman" pitchFamily="18" charset="0"/>
              </a:rPr>
              <a:t>Etudes des pétroliers </a:t>
            </a:r>
            <a:r>
              <a:rPr lang="fr-FR" sz="1900" i="1" dirty="0">
                <a:cs typeface="Times New Roman" pitchFamily="18" charset="0"/>
              </a:rPr>
              <a:t>Raabe et al en 1998, Wong …</a:t>
            </a:r>
            <a:r>
              <a:rPr lang="fr-FR" sz="1900" dirty="0">
                <a:cs typeface="Times New Roman" pitchFamily="18" charset="0"/>
              </a:rPr>
              <a:t> </a:t>
            </a:r>
          </a:p>
          <a:p>
            <a:pPr lvl="2">
              <a:lnSpc>
                <a:spcPct val="130000"/>
              </a:lnSpc>
            </a:pPr>
            <a:r>
              <a:rPr lang="fr-FR" sz="1900" dirty="0">
                <a:cs typeface="Times New Roman" pitchFamily="18" charset="0"/>
              </a:rPr>
              <a:t>Série australienne </a:t>
            </a:r>
            <a:r>
              <a:rPr lang="fr-FR" sz="1900" i="1" dirty="0">
                <a:cs typeface="Times New Roman" pitchFamily="18" charset="0"/>
              </a:rPr>
              <a:t>( Glass DC, </a:t>
            </a:r>
            <a:r>
              <a:rPr lang="fr-FR" sz="1900" i="1" dirty="0" err="1">
                <a:cs typeface="Times New Roman" pitchFamily="18" charset="0"/>
              </a:rPr>
              <a:t>Epidemiology</a:t>
            </a:r>
            <a:r>
              <a:rPr lang="fr-FR" sz="1900" i="1" dirty="0">
                <a:cs typeface="Times New Roman" pitchFamily="18" charset="0"/>
              </a:rPr>
              <a:t>, 2003)</a:t>
            </a:r>
          </a:p>
          <a:p>
            <a:pPr lvl="3">
              <a:lnSpc>
                <a:spcPct val="130000"/>
              </a:lnSpc>
            </a:pPr>
            <a:r>
              <a:rPr lang="fr-FR" sz="1900" dirty="0">
                <a:cs typeface="Times New Roman" pitchFamily="18" charset="0"/>
              </a:rPr>
              <a:t>1981-93: étude cas-contrôle nichée</a:t>
            </a:r>
          </a:p>
          <a:p>
            <a:pPr lvl="4">
              <a:lnSpc>
                <a:spcPct val="130000"/>
              </a:lnSpc>
            </a:pPr>
            <a:r>
              <a:rPr lang="fr-FR" sz="1900" dirty="0" smtClean="0">
                <a:cs typeface="Times New Roman" pitchFamily="18" charset="0"/>
              </a:rPr>
              <a:t>Biais </a:t>
            </a:r>
            <a:r>
              <a:rPr lang="fr-FR" sz="1900" dirty="0">
                <a:cs typeface="Times New Roman" pitchFamily="18" charset="0"/>
              </a:rPr>
              <a:t>inverses:</a:t>
            </a:r>
          </a:p>
          <a:p>
            <a:pPr lvl="4">
              <a:lnSpc>
                <a:spcPct val="130000"/>
              </a:lnSpc>
              <a:buFont typeface="Wingdings" pitchFamily="2" charset="2"/>
              <a:buNone/>
            </a:pPr>
            <a:r>
              <a:rPr lang="fr-FR" sz="1900" dirty="0">
                <a:cs typeface="Times New Roman" pitchFamily="18" charset="0"/>
              </a:rPr>
              <a:t>	- travailleurs non exposés </a:t>
            </a:r>
            <a:r>
              <a:rPr lang="fr-FR" sz="1900" dirty="0" err="1">
                <a:cs typeface="Times New Roman" pitchFamily="18" charset="0"/>
              </a:rPr>
              <a:t>ds</a:t>
            </a:r>
            <a:r>
              <a:rPr lang="fr-FR" sz="1900" dirty="0">
                <a:cs typeface="Times New Roman" pitchFamily="18" charset="0"/>
              </a:rPr>
              <a:t> l’industrie pétrolière</a:t>
            </a:r>
          </a:p>
          <a:p>
            <a:pPr lvl="4">
              <a:lnSpc>
                <a:spcPct val="130000"/>
              </a:lnSpc>
              <a:buFont typeface="Wingdings" pitchFamily="2" charset="2"/>
              <a:buNone/>
            </a:pPr>
            <a:r>
              <a:rPr lang="fr-FR" sz="1900" dirty="0">
                <a:cs typeface="Times New Roman" pitchFamily="18" charset="0"/>
              </a:rPr>
              <a:t>	- </a:t>
            </a:r>
            <a:r>
              <a:rPr lang="fr-FR" sz="1900" dirty="0" err="1">
                <a:cs typeface="Times New Roman" pitchFamily="18" charset="0"/>
              </a:rPr>
              <a:t>tagagisme</a:t>
            </a:r>
            <a:endParaRPr lang="fr-FR" sz="1900" dirty="0">
              <a:cs typeface="Times New Roman" pitchFamily="18" charset="0"/>
            </a:endParaRPr>
          </a:p>
          <a:p>
            <a:pPr lvl="4">
              <a:lnSpc>
                <a:spcPct val="130000"/>
              </a:lnSpc>
            </a:pPr>
            <a:r>
              <a:rPr lang="fr-FR" sz="1900" dirty="0">
                <a:cs typeface="Times New Roman" pitchFamily="18" charset="0"/>
              </a:rPr>
              <a:t>Indépendance des auteurs: </a:t>
            </a:r>
            <a:r>
              <a:rPr lang="fr-FR" sz="1900" i="1" dirty="0" err="1">
                <a:cs typeface="Times New Roman" pitchFamily="18" charset="0"/>
              </a:rPr>
              <a:t>Australian</a:t>
            </a:r>
            <a:r>
              <a:rPr lang="fr-FR" sz="1900" i="1" dirty="0">
                <a:cs typeface="Times New Roman" pitchFamily="18" charset="0"/>
              </a:rPr>
              <a:t> Institut of </a:t>
            </a:r>
            <a:r>
              <a:rPr lang="fr-FR" sz="1900" i="1" dirty="0" err="1">
                <a:cs typeface="Times New Roman" pitchFamily="18" charset="0"/>
              </a:rPr>
              <a:t>Petroleum</a:t>
            </a:r>
            <a:endParaRPr lang="fr-FR" sz="1900" i="1" dirty="0">
              <a:cs typeface="Times New Roman" pitchFamily="18" charset="0"/>
            </a:endParaRPr>
          </a:p>
          <a:p>
            <a:pPr lvl="4">
              <a:lnSpc>
                <a:spcPct val="130000"/>
              </a:lnSpc>
            </a:pPr>
            <a:endParaRPr lang="fr-FR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Lymphome</a:t>
            </a:r>
            <a:endParaRPr lang="fr-F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72518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/>
          </a:bodyPr>
          <a:lstStyle/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None/>
            </a:pPr>
            <a:endParaRPr lang="fr-FR" i="1" dirty="0">
              <a:solidFill>
                <a:schemeClr val="bg1"/>
              </a:solidFill>
            </a:endParaRP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i="1" dirty="0">
                <a:solidFill>
                  <a:schemeClr val="bg1"/>
                </a:solidFill>
              </a:rPr>
              <a:t> pas de lien de causalité direct entre le benzène et  la 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fr-FR" i="1" dirty="0">
                <a:solidFill>
                  <a:schemeClr val="bg1"/>
                </a:solidFill>
              </a:rPr>
              <a:t>			maladie de Hodgkin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fr-FR" i="1" dirty="0">
              <a:solidFill>
                <a:schemeClr val="bg1"/>
              </a:solidFill>
            </a:endParaRPr>
          </a:p>
          <a:p>
            <a:pPr marL="469900" indent="-469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fr-FR" sz="3500" b="1" i="1" dirty="0">
                <a:solidFill>
                  <a:schemeClr val="bg1"/>
                </a:solidFill>
              </a:rPr>
              <a:t>Il est donc recommandé</a:t>
            </a:r>
            <a:r>
              <a:rPr lang="fr-FR" sz="2000" b="1" i="1" dirty="0">
                <a:solidFill>
                  <a:schemeClr val="bg1"/>
                </a:solidFill>
              </a:rPr>
              <a:t> :</a:t>
            </a:r>
          </a:p>
          <a:p>
            <a:pPr marL="469900" indent="-469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endParaRPr lang="fr-FR" sz="2000" b="1" i="1" dirty="0">
              <a:solidFill>
                <a:schemeClr val="bg1"/>
              </a:solidFill>
            </a:endParaRP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b="1" i="1" dirty="0" smtClean="0">
                <a:solidFill>
                  <a:srgbClr val="FF0000"/>
                </a:solidFill>
              </a:rPr>
              <a:t>de </a:t>
            </a:r>
            <a:r>
              <a:rPr lang="fr-FR" b="1" i="1" dirty="0">
                <a:solidFill>
                  <a:srgbClr val="FF0000"/>
                </a:solidFill>
              </a:rPr>
              <a:t>ne pas inscrire cette pathologie dans le tableau 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fr-FR" b="1" i="1" dirty="0">
                <a:solidFill>
                  <a:srgbClr val="FF0000"/>
                </a:solidFill>
              </a:rPr>
              <a:t>			professionnel n°4 </a:t>
            </a:r>
          </a:p>
        </p:txBody>
      </p:sp>
      <p:pic>
        <p:nvPicPr>
          <p:cNvPr id="7" name="Picture 5" descr="MVC-004F"/>
          <p:cNvPicPr>
            <a:picLocks noChangeAspect="1" noChangeArrowheads="1"/>
          </p:cNvPicPr>
          <p:nvPr/>
        </p:nvPicPr>
        <p:blipFill>
          <a:blip r:embed="rId3"/>
          <a:srcRect t="7086"/>
          <a:stretch>
            <a:fillRect/>
          </a:stretch>
        </p:blipFill>
        <p:spPr>
          <a:xfrm>
            <a:off x="5929322" y="3214686"/>
            <a:ext cx="2928958" cy="17414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Benzène et Myélome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276475"/>
            <a:ext cx="8929718" cy="436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fr-FR" sz="2000" i="1"/>
              <a:t>En conclusion :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i="1"/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i="1"/>
              <a:t> </a:t>
            </a:r>
            <a:r>
              <a:rPr lang="fr-FR" i="1">
                <a:solidFill>
                  <a:srgbClr val="0000CC"/>
                </a:solidFill>
              </a:rPr>
              <a:t>données conflictuelles sur le lien de causalité direct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i="1"/>
          </a:p>
          <a:p>
            <a:pPr marL="469900" indent="-469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r>
              <a:rPr lang="fr-FR" sz="2000" i="1"/>
              <a:t>Il est donc recommandé :</a:t>
            </a:r>
          </a:p>
          <a:p>
            <a:pPr marL="469900" indent="-469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u"/>
            </a:pPr>
            <a:endParaRPr lang="fr-FR" sz="2000" i="1"/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i="1">
                <a:cs typeface="Times New Roman" pitchFamily="18" charset="0"/>
              </a:rPr>
              <a:t>D’effectuer des études épidémiologiques sur des suivis de cohortes de patients menées par des investigateurs indépendants 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fr-FR" i="1">
                <a:cs typeface="Times New Roman" pitchFamily="18" charset="0"/>
              </a:rPr>
              <a:t>Etudes attendues de façon urgente pour trancher.</a:t>
            </a:r>
            <a:r>
              <a:rPr lang="fr-FR" i="1"/>
              <a:t> </a:t>
            </a:r>
          </a:p>
          <a:p>
            <a:pPr marL="908050" lvl="1" indent="-436563"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Ø"/>
            </a:pPr>
            <a:endParaRPr lang="fr-FR" i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2276475"/>
            <a:ext cx="8280400" cy="12969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8" descr="electrophorèse Sg"/>
          <p:cNvPicPr>
            <a:picLocks noChangeAspect="1" noChangeArrowheads="1"/>
          </p:cNvPicPr>
          <p:nvPr/>
        </p:nvPicPr>
        <p:blipFill>
          <a:blip r:embed="rId3"/>
          <a:srcRect l="9302" t="8267" r="8415" b="18307"/>
          <a:stretch>
            <a:fillRect/>
          </a:stretch>
        </p:blipFill>
        <p:spPr>
          <a:xfrm>
            <a:off x="5214941" y="1357297"/>
            <a:ext cx="3286149" cy="1606565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Benzène et Leucémie Lymphoïde chronique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447800"/>
            <a:ext cx="5029200" cy="512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méta-analyse 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Schnatter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en 2005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significatif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Pour les populations soumis à des expositions élevées alors que le risque semble significatif pour des expositions faibles (Glass et al en 2003 et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Guenel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et al en 2002)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Significatif pour</a:t>
            </a:r>
          </a:p>
          <a:p>
            <a: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Études de cohortes nichées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avec une effet dose pour au moins deux des trois études.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376642" cy="2690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143000"/>
            <a:ext cx="3333750" cy="25003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40724" y="500042"/>
            <a:ext cx="8895799" cy="566580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conclusion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lien de causalité direct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le benzène et  LLC, mais niveau de  preuve discuté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 de recommandation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inscrire cette pathologie dans le tableau professionnel n°4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Ouvert à la discussion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Recommandations </a:t>
            </a: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aux professionnels de santé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D’effectuer des études épidémiologiques prospectives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sur les cohortes à risque en individualisant les LLC des autres leucémies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Sur les cohortes de patients atteints de LLC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4076700"/>
            <a:ext cx="7799416" cy="2089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Benzène et hémopathies conclusion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8643998" cy="5143536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Indiscutable relation de toxicité et de leucémogénèse</a:t>
            </a:r>
          </a:p>
          <a:p>
            <a:pPr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110000"/>
              </a:lnSpc>
            </a:pPr>
            <a:r>
              <a:rPr lang="fr-FR" sz="1600" b="1" dirty="0"/>
              <a:t>Législation: </a:t>
            </a:r>
            <a:r>
              <a:rPr lang="fr-FR" sz="1600" b="1" i="1" dirty="0">
                <a:latin typeface="Arial" charset="0"/>
                <a:cs typeface="Arial" charset="0"/>
              </a:rPr>
              <a:t>« Sont considérés comme exposés au benzène les postes de travail où la concentration moyenne dans l'air des vapeurs excède 1 ppm (3,2 mg/m3) »</a:t>
            </a:r>
          </a:p>
          <a:p>
            <a:pPr lvl="1">
              <a:lnSpc>
                <a:spcPct val="100000"/>
              </a:lnSpc>
            </a:pPr>
            <a:endParaRPr lang="fr-FR" sz="1600" i="1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Déclarer les cas suspects </a:t>
            </a:r>
          </a:p>
          <a:p>
            <a:pPr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50000"/>
              </a:lnSpc>
            </a:pPr>
            <a:r>
              <a:rPr lang="fr-FR" sz="1600" b="1" dirty="0"/>
              <a:t>variétés précises d’hémopathies et faire une analyse  +++                 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FF0000"/>
                </a:solidFill>
              </a:rPr>
              <a:t>Poursuivre les études épidémiologiques indépendantes:</a:t>
            </a:r>
          </a:p>
          <a:p>
            <a:pPr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50000"/>
              </a:lnSpc>
            </a:pPr>
            <a:r>
              <a:rPr lang="fr-FR" sz="1600" b="1" dirty="0"/>
              <a:t>Méthodologie   rigoureuse</a:t>
            </a:r>
          </a:p>
          <a:p>
            <a:pPr lvl="1">
              <a:lnSpc>
                <a:spcPct val="50000"/>
              </a:lnSpc>
            </a:pPr>
            <a:endParaRPr lang="fr-FR" sz="1600" b="1" dirty="0"/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endParaRPr lang="fr-FR" sz="1600" b="1" dirty="0"/>
          </a:p>
          <a:p>
            <a:pPr lvl="1">
              <a:lnSpc>
                <a:spcPct val="50000"/>
              </a:lnSpc>
            </a:pPr>
            <a:r>
              <a:rPr lang="fr-FR" sz="1600" b="1" dirty="0"/>
              <a:t>pour des doses expositions plus faibles de </a:t>
            </a:r>
            <a:r>
              <a:rPr lang="fr-FR" sz="1600" b="1" dirty="0" smtClean="0"/>
              <a:t>benzène</a:t>
            </a:r>
          </a:p>
          <a:p>
            <a:pPr lvl="1">
              <a:lnSpc>
                <a:spcPct val="50000"/>
              </a:lnSpc>
              <a:buNone/>
            </a:pPr>
            <a:endParaRPr lang="fr-FR" sz="1600" b="1" dirty="0"/>
          </a:p>
          <a:p>
            <a:pPr lvl="1">
              <a:lnSpc>
                <a:spcPct val="50000"/>
              </a:lnSpc>
            </a:pPr>
            <a:endParaRPr lang="fr-FR" sz="1600" b="1" dirty="0"/>
          </a:p>
          <a:p>
            <a:pPr lvl="1">
              <a:lnSpc>
                <a:spcPct val="50000"/>
              </a:lnSpc>
            </a:pPr>
            <a:r>
              <a:rPr lang="fr-FR" sz="1600" b="1" dirty="0"/>
              <a:t>Les hémopathies </a:t>
            </a:r>
            <a:r>
              <a:rPr lang="fr-FR" sz="1600" b="1" dirty="0" err="1"/>
              <a:t>lymphoides</a:t>
            </a:r>
            <a:endParaRPr lang="fr-FR" sz="1600" b="1" dirty="0"/>
          </a:p>
          <a:p>
            <a:pPr lvl="1">
              <a:lnSpc>
                <a:spcPct val="50000"/>
              </a:lnSpc>
            </a:pPr>
            <a:endParaRPr lang="fr-FR" sz="1600" dirty="0"/>
          </a:p>
          <a:p>
            <a:pPr lvl="1">
              <a:lnSpc>
                <a:spcPct val="100000"/>
              </a:lnSpc>
            </a:pPr>
            <a:endParaRPr lang="fr-FR" sz="1600" i="1" dirty="0">
              <a:latin typeface="Arial" charset="0"/>
              <a:cs typeface="Arial" charset="0"/>
            </a:endParaRPr>
          </a:p>
          <a:p>
            <a:pPr lvl="1">
              <a:lnSpc>
                <a:spcPct val="100000"/>
              </a:lnSpc>
            </a:pPr>
            <a:endParaRPr lang="fr-FR" sz="16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INCIDENCES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07249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Agriculture et exposition aux pesticides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14353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NCI liens  démontrés entres secteurs  agropastorales et pathologies  </a:t>
            </a:r>
            <a:r>
              <a:rPr lang="fr-FR" sz="2400" b="1" dirty="0" err="1" smtClean="0">
                <a:solidFill>
                  <a:schemeClr val="bg1"/>
                </a:solidFill>
              </a:rPr>
              <a:t>lymphoprolifératives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lvl="1"/>
            <a:r>
              <a:rPr lang="fr-FR" sz="2000" dirty="0" smtClean="0">
                <a:solidFill>
                  <a:schemeClr val="bg1"/>
                </a:solidFill>
              </a:rPr>
              <a:t>LMNH</a:t>
            </a:r>
          </a:p>
          <a:p>
            <a:pPr lvl="1"/>
            <a:r>
              <a:rPr lang="fr-FR" sz="2000" dirty="0" smtClean="0">
                <a:solidFill>
                  <a:schemeClr val="bg1"/>
                </a:solidFill>
              </a:rPr>
              <a:t>LLC</a:t>
            </a:r>
          </a:p>
          <a:p>
            <a:pPr lvl="1"/>
            <a:r>
              <a:rPr lang="fr-FR" sz="2000" dirty="0" smtClean="0">
                <a:solidFill>
                  <a:schemeClr val="bg1"/>
                </a:solidFill>
              </a:rPr>
              <a:t>Myélomes Multiples</a:t>
            </a:r>
          </a:p>
          <a:p>
            <a:pPr lvl="1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(Blair et coll., 1985 ; Pearce et </a:t>
            </a:r>
            <a:r>
              <a:rPr lang="fr-FR" sz="2000" dirty="0" err="1" smtClean="0">
                <a:solidFill>
                  <a:srgbClr val="FF0000"/>
                </a:solidFill>
              </a:rPr>
              <a:t>Reif</a:t>
            </a:r>
            <a:r>
              <a:rPr lang="fr-FR" sz="2000" dirty="0" smtClean="0">
                <a:solidFill>
                  <a:srgbClr val="FF0000"/>
                </a:solidFill>
              </a:rPr>
              <a:t>, 1990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fr-FR" dirty="0" smtClean="0">
                <a:solidFill>
                  <a:schemeClr val="bg1"/>
                </a:solidFill>
              </a:rPr>
              <a:t>Le NCI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a mis en place 3 </a:t>
            </a:r>
            <a:r>
              <a:rPr lang="fr-FR" i="1" dirty="0" smtClean="0">
                <a:solidFill>
                  <a:schemeClr val="bg1"/>
                </a:solidFill>
              </a:rPr>
              <a:t>études cas-témoins </a:t>
            </a:r>
            <a:r>
              <a:rPr lang="fr-FR" i="1" dirty="0" smtClean="0">
                <a:solidFill>
                  <a:schemeClr val="bg1"/>
                </a:solidFill>
              </a:rPr>
              <a:t>dans des </a:t>
            </a:r>
            <a:r>
              <a:rPr lang="fr-FR" i="1" dirty="0" smtClean="0">
                <a:solidFill>
                  <a:schemeClr val="bg1"/>
                </a:solidFill>
              </a:rPr>
              <a:t>états </a:t>
            </a:r>
            <a:r>
              <a:rPr lang="fr-FR" dirty="0" smtClean="0">
                <a:solidFill>
                  <a:schemeClr val="bg1"/>
                </a:solidFill>
              </a:rPr>
              <a:t>ruraux </a:t>
            </a:r>
            <a:r>
              <a:rPr lang="fr-FR" dirty="0" smtClean="0">
                <a:solidFill>
                  <a:schemeClr val="bg1"/>
                </a:solidFill>
              </a:rPr>
              <a:t>des Etats-Unis, qui ont </a:t>
            </a:r>
            <a:r>
              <a:rPr lang="fr-FR" dirty="0" smtClean="0">
                <a:solidFill>
                  <a:schemeClr val="bg1"/>
                </a:solidFill>
              </a:rPr>
              <a:t>également </a:t>
            </a:r>
            <a:r>
              <a:rPr lang="fr-FR" dirty="0" smtClean="0">
                <a:solidFill>
                  <a:schemeClr val="bg1"/>
                </a:solidFill>
              </a:rPr>
              <a:t>mis en </a:t>
            </a:r>
            <a:r>
              <a:rPr lang="fr-FR" dirty="0" smtClean="0">
                <a:solidFill>
                  <a:schemeClr val="bg1"/>
                </a:solidFill>
              </a:rPr>
              <a:t>évidence l’association </a:t>
            </a:r>
          </a:p>
          <a:p>
            <a:pPr marL="514350" indent="-51435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      </a:t>
            </a:r>
            <a:r>
              <a:rPr lang="fr-FR" sz="2400" dirty="0" smtClean="0">
                <a:solidFill>
                  <a:srgbClr val="FF0000"/>
                </a:solidFill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</a:rPr>
              <a:t>Hoar</a:t>
            </a:r>
            <a:r>
              <a:rPr lang="fr-FR" sz="2400" dirty="0" smtClean="0">
                <a:solidFill>
                  <a:srgbClr val="FF0000"/>
                </a:solidFill>
              </a:rPr>
              <a:t> et coll., 1986 ; </a:t>
            </a:r>
            <a:r>
              <a:rPr lang="fr-FR" sz="2400" dirty="0" err="1" smtClean="0">
                <a:solidFill>
                  <a:srgbClr val="FF0000"/>
                </a:solidFill>
              </a:rPr>
              <a:t>Zahm</a:t>
            </a:r>
            <a:r>
              <a:rPr lang="fr-FR" sz="2400" dirty="0" smtClean="0">
                <a:solidFill>
                  <a:srgbClr val="FF0000"/>
                </a:solidFill>
              </a:rPr>
              <a:t> et coll., 1990).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Facteurs Infectieux Viraux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HVC</a:t>
            </a:r>
            <a:r>
              <a:rPr lang="fr-FR" b="1" dirty="0" smtClean="0">
                <a:solidFill>
                  <a:schemeClr val="bg1"/>
                </a:solidFill>
              </a:rPr>
              <a:t>  ET LYMPHOME INDOLENT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HVB</a:t>
            </a:r>
            <a:r>
              <a:rPr lang="fr-FR" b="1" dirty="0" smtClean="0">
                <a:solidFill>
                  <a:schemeClr val="bg1"/>
                </a:solidFill>
              </a:rPr>
              <a:t>  ET LBDGC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HIV</a:t>
            </a:r>
            <a:r>
              <a:rPr lang="fr-FR" b="1" dirty="0" smtClean="0">
                <a:solidFill>
                  <a:schemeClr val="bg1"/>
                </a:solidFill>
              </a:rPr>
              <a:t> ET LYMPHOMES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HTLV1</a:t>
            </a:r>
            <a:r>
              <a:rPr lang="fr-FR" b="1" dirty="0" smtClean="0">
                <a:solidFill>
                  <a:schemeClr val="bg1"/>
                </a:solidFill>
              </a:rPr>
              <a:t> ET  LYMPHOME LEUCEMIQUE T DE L’ADULTE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19368" t="11786" r="18500" b="8664"/>
          <a:stretch>
            <a:fillRect/>
          </a:stretch>
        </p:blipFill>
        <p:spPr>
          <a:xfrm>
            <a:off x="323850" y="0"/>
            <a:ext cx="8820150" cy="6615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47975"/>
            <a:ext cx="8358246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055"/>
          <p:cNvSpPr txBox="1">
            <a:spLocks noChangeArrowheads="1"/>
          </p:cNvSpPr>
          <p:nvPr/>
        </p:nvSpPr>
        <p:spPr bwMode="auto">
          <a:xfrm>
            <a:off x="5830888" y="1649413"/>
            <a:ext cx="1695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Facteurs de </a:t>
            </a:r>
            <a:br>
              <a:rPr lang="fr-FR" sz="2000" b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prolifération</a:t>
            </a:r>
          </a:p>
        </p:txBody>
      </p:sp>
      <p:sp>
        <p:nvSpPr>
          <p:cNvPr id="4" name="Text Box 1053"/>
          <p:cNvSpPr txBox="1">
            <a:spLocks noChangeArrowheads="1"/>
          </p:cNvSpPr>
          <p:nvPr/>
        </p:nvSpPr>
        <p:spPr bwMode="auto">
          <a:xfrm>
            <a:off x="785786" y="5357826"/>
            <a:ext cx="168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rgbClr val="FF0000"/>
                </a:solidFill>
                <a:latin typeface="Comic Sans MS" pitchFamily="66" charset="0"/>
              </a:rPr>
              <a:t>Elimination</a:t>
            </a:r>
          </a:p>
          <a:p>
            <a:r>
              <a:rPr lang="fr-FR" sz="2000" b="0" dirty="0">
                <a:solidFill>
                  <a:srgbClr val="FF0000"/>
                </a:solidFill>
                <a:latin typeface="Comic Sans MS" pitchFamily="66" charset="0"/>
              </a:rPr>
              <a:t>Métabolisme</a:t>
            </a:r>
          </a:p>
        </p:txBody>
      </p:sp>
      <p:sp>
        <p:nvSpPr>
          <p:cNvPr id="5" name="Text Box 1055"/>
          <p:cNvSpPr txBox="1">
            <a:spLocks noChangeArrowheads="1"/>
          </p:cNvSpPr>
          <p:nvPr/>
        </p:nvSpPr>
        <p:spPr bwMode="auto">
          <a:xfrm>
            <a:off x="3251200" y="1376363"/>
            <a:ext cx="24082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Plusieurs </a:t>
            </a:r>
            <a:br>
              <a:rPr lang="fr-FR" sz="2000" b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altérations </a:t>
            </a:r>
            <a:br>
              <a:rPr lang="fr-FR" sz="2000" b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nécessaires</a:t>
            </a:r>
          </a:p>
          <a:p>
            <a:r>
              <a:rPr lang="fr-FR" b="0">
                <a:solidFill>
                  <a:srgbClr val="FF0000"/>
                </a:solidFill>
                <a:latin typeface="Comic Sans MS" pitchFamily="66" charset="0"/>
              </a:rPr>
              <a:t>(âge et prédispositions)</a:t>
            </a:r>
          </a:p>
        </p:txBody>
      </p:sp>
      <p:sp>
        <p:nvSpPr>
          <p:cNvPr id="6" name="Text Box 1055"/>
          <p:cNvSpPr txBox="1">
            <a:spLocks noChangeArrowheads="1"/>
          </p:cNvSpPr>
          <p:nvPr/>
        </p:nvSpPr>
        <p:spPr bwMode="auto">
          <a:xfrm>
            <a:off x="2643174" y="5546725"/>
            <a:ext cx="1954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Effets </a:t>
            </a:r>
          </a:p>
          <a:p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réversibles,</a:t>
            </a:r>
            <a:br>
              <a:rPr lang="fr-FR" sz="2000" b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autorégulation,</a:t>
            </a:r>
          </a:p>
          <a:p>
            <a:r>
              <a:rPr lang="fr-FR" sz="2000" b="0">
                <a:solidFill>
                  <a:srgbClr val="FF0000"/>
                </a:solidFill>
                <a:latin typeface="Comic Sans MS" pitchFamily="66" charset="0"/>
              </a:rPr>
              <a:t>mort cellulaire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610350" y="2514600"/>
            <a:ext cx="0" cy="5905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381500" y="2636838"/>
            <a:ext cx="0" cy="5095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6200000">
            <a:off x="2876550" y="4814888"/>
            <a:ext cx="733425" cy="323850"/>
          </a:xfrm>
          <a:prstGeom prst="leftArrow">
            <a:avLst>
              <a:gd name="adj1" fmla="val 50000"/>
              <a:gd name="adj2" fmla="val 56618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486400" y="592933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000" b="0" dirty="0"/>
              <a:t>Source : </a:t>
            </a:r>
            <a:r>
              <a:rPr lang="fr-FR" sz="1000" b="0" dirty="0" err="1"/>
              <a:t>Afsset</a:t>
            </a:r>
            <a:r>
              <a:rPr lang="fr-FR" sz="1000" b="0" dirty="0"/>
              <a:t> – Pathologies « Cancer et Environnement »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8830919">
            <a:off x="1861462" y="4643843"/>
            <a:ext cx="733425" cy="323850"/>
          </a:xfrm>
          <a:prstGeom prst="leftArrow">
            <a:avLst>
              <a:gd name="adj1" fmla="val 50000"/>
              <a:gd name="adj2" fmla="val 56618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00034" y="1142984"/>
            <a:ext cx="2141538" cy="2682875"/>
            <a:chOff x="642" y="779"/>
            <a:chExt cx="1349" cy="1690"/>
          </a:xfrm>
        </p:grpSpPr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rot="-10052300">
              <a:off x="1274" y="2265"/>
              <a:ext cx="462" cy="204"/>
            </a:xfrm>
            <a:prstGeom prst="leftArrow">
              <a:avLst>
                <a:gd name="adj1" fmla="val 50000"/>
                <a:gd name="adj2" fmla="val 56618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-6633363">
              <a:off x="1658" y="1909"/>
              <a:ext cx="462" cy="204"/>
            </a:xfrm>
            <a:prstGeom prst="leftArrow">
              <a:avLst>
                <a:gd name="adj1" fmla="val 50000"/>
                <a:gd name="adj2" fmla="val 56618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-7831678">
              <a:off x="1483" y="2043"/>
              <a:ext cx="380" cy="212"/>
            </a:xfrm>
            <a:prstGeom prst="leftArrow">
              <a:avLst>
                <a:gd name="adj1" fmla="val 50000"/>
                <a:gd name="adj2" fmla="val 44811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1055"/>
            <p:cNvSpPr txBox="1">
              <a:spLocks noChangeArrowheads="1"/>
            </p:cNvSpPr>
            <p:nvPr/>
          </p:nvSpPr>
          <p:spPr bwMode="auto">
            <a:xfrm>
              <a:off x="642" y="779"/>
              <a:ext cx="1322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fr-FR" sz="2000" b="0" dirty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l"/>
              <a:endParaRPr lang="fr-FR" sz="2000" b="0" dirty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l"/>
              <a:endParaRPr lang="fr-FR" sz="2000" b="0" dirty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l"/>
              <a:r>
                <a:rPr lang="fr-FR" sz="2000" b="0" dirty="0">
                  <a:solidFill>
                    <a:srgbClr val="FF0000"/>
                  </a:solidFill>
                  <a:latin typeface="Comic Sans MS" pitchFamily="66" charset="0"/>
                </a:rPr>
                <a:t>Cancérogènes </a:t>
              </a:r>
            </a:p>
            <a:p>
              <a:pPr algn="l"/>
              <a:r>
                <a:rPr lang="fr-FR" sz="2000" b="0" dirty="0">
                  <a:solidFill>
                    <a:srgbClr val="FF0000"/>
                  </a:solidFill>
                  <a:latin typeface="Comic Sans MS" pitchFamily="66" charset="0"/>
                </a:rPr>
                <a:t>et substances </a:t>
              </a:r>
            </a:p>
            <a:p>
              <a:pPr algn="l"/>
              <a:r>
                <a:rPr lang="fr-FR" sz="2000" b="0" dirty="0" err="1">
                  <a:solidFill>
                    <a:srgbClr val="FF0000"/>
                  </a:solidFill>
                  <a:latin typeface="Comic Sans MS" pitchFamily="66" charset="0"/>
                </a:rPr>
                <a:t>génotoxiques</a:t>
              </a:r>
              <a:endParaRPr lang="fr-FR" sz="2000" b="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203200" y="1214422"/>
            <a:ext cx="8940800" cy="127016"/>
          </a:xfrm>
          <a:prstGeom prst="rect">
            <a:avLst/>
          </a:prstGeom>
          <a:gradFill rotWithShape="1">
            <a:gsLst>
              <a:gs pos="0">
                <a:srgbClr val="0A5A7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fr-FR" sz="2400" b="0">
              <a:latin typeface="Times New Roman" pitchFamily="18" charset="0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500958" y="4786322"/>
            <a:ext cx="1222375" cy="8715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dirty="0">
                <a:solidFill>
                  <a:srgbClr val="FF0000"/>
                </a:solidFill>
              </a:rPr>
              <a:t>Rôle de </a:t>
            </a:r>
          </a:p>
          <a:p>
            <a:r>
              <a:rPr lang="fr-FR" dirty="0">
                <a:solidFill>
                  <a:srgbClr val="FF0000"/>
                </a:solidFill>
              </a:rPr>
              <a:t>p53</a:t>
            </a:r>
            <a:r>
              <a:rPr lang="fr-FR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472" y="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Arial Black" pitchFamily="34" charset="0"/>
              </a:rPr>
              <a:t>Le développement d’une cellule cancéreuse : plusieurs facteurs et plusieurs étapes qui peuvent durer 40 ans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Environnement  Et Cancer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00200"/>
            <a:ext cx="85725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LIEN DE </a:t>
            </a:r>
            <a:r>
              <a:rPr lang="fr-FR" b="1" dirty="0" smtClean="0">
                <a:solidFill>
                  <a:srgbClr val="FF0000"/>
                </a:solidFill>
              </a:rPr>
              <a:t>CAUSALITE </a:t>
            </a:r>
            <a:r>
              <a:rPr lang="fr-FR" b="1" dirty="0" smtClean="0">
                <a:solidFill>
                  <a:srgbClr val="FF0000"/>
                </a:solidFill>
              </a:rPr>
              <a:t>HEMOPATHIES MALIGNES ET </a:t>
            </a:r>
            <a:r>
              <a:rPr lang="fr-FR" b="1" dirty="0" smtClean="0">
                <a:solidFill>
                  <a:srgbClr val="FF0000"/>
                </a:solidFill>
              </a:rPr>
              <a:t>EXPOSITIONS </a:t>
            </a:r>
            <a:r>
              <a:rPr lang="fr-FR" b="1" dirty="0" smtClean="0">
                <a:solidFill>
                  <a:srgbClr val="FF0000"/>
                </a:solidFill>
              </a:rPr>
              <a:t>PROFESSIONNEL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1374</Words>
  <Application>Microsoft Office PowerPoint</Application>
  <PresentationFormat>Affichage à l'écran (4:3)</PresentationFormat>
  <Paragraphs>436</Paragraphs>
  <Slides>43</Slides>
  <Notes>43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Document</vt:lpstr>
      <vt:lpstr>HEMOPATHIE MALIGNES D’ORIGINE PROFESSIONNELLE</vt:lpstr>
      <vt:lpstr>Diapositive 2</vt:lpstr>
      <vt:lpstr>Principales Hémopathies Malignes</vt:lpstr>
      <vt:lpstr>INCIDENCES </vt:lpstr>
      <vt:lpstr>Diapositive 5</vt:lpstr>
      <vt:lpstr>Environnement  Et Cancer</vt:lpstr>
      <vt:lpstr>Diapositive 7</vt:lpstr>
      <vt:lpstr>Diapositive 8</vt:lpstr>
      <vt:lpstr>LIEN DE CAUSALITE HEMOPATHIES MALIGNES ET EXPOSITIONS PROFESSIONNEL</vt:lpstr>
      <vt:lpstr>Diapositive 10</vt:lpstr>
      <vt:lpstr>Diapositive 11</vt:lpstr>
      <vt:lpstr>Diapositive 12</vt:lpstr>
      <vt:lpstr>Diapositive 13</vt:lpstr>
      <vt:lpstr>RADIATIONS  IONISANTES</vt:lpstr>
      <vt:lpstr>Radiations ionisantes et  Leucémies</vt:lpstr>
      <vt:lpstr>Radiations Ionisantes Et Autres Hémopathies Malignes</vt:lpstr>
      <vt:lpstr>BENZENE ET SOLVANTS ORGANIQUES</vt:lpstr>
      <vt:lpstr>Méthodologie</vt:lpstr>
      <vt:lpstr>Méthodologie</vt:lpstr>
      <vt:lpstr>Méthodologie</vt:lpstr>
      <vt:lpstr>Liens pathogéniques</vt:lpstr>
      <vt:lpstr>Liens pathogéniques</vt:lpstr>
      <vt:lpstr>Effet génotoxique du Benzène</vt:lpstr>
      <vt:lpstr>Rationnel  fondamental</vt:lpstr>
      <vt:lpstr>Benzène et Leucémies aigués</vt:lpstr>
      <vt:lpstr>Diapositive 26</vt:lpstr>
      <vt:lpstr>Benzène et Myélodysplasies</vt:lpstr>
      <vt:lpstr>Diapositive 28</vt:lpstr>
      <vt:lpstr>Benzène et LMC</vt:lpstr>
      <vt:lpstr>Diapositive 30</vt:lpstr>
      <vt:lpstr>Benzène Et Lymphome discutée++++</vt:lpstr>
      <vt:lpstr>Benzène Et Lymphome</vt:lpstr>
      <vt:lpstr>Benzène Et Lymphome</vt:lpstr>
      <vt:lpstr>Benzène Et Lymphome</vt:lpstr>
      <vt:lpstr>Benzène Et Lymphome</vt:lpstr>
      <vt:lpstr>Benzène et Myélome</vt:lpstr>
      <vt:lpstr>Benzène et Leucémie Lymphoïde chronique</vt:lpstr>
      <vt:lpstr>Diapositive 38</vt:lpstr>
      <vt:lpstr>Benzène et hémopathies conclusion</vt:lpstr>
      <vt:lpstr>Agriculture et exposition aux pesticides</vt:lpstr>
      <vt:lpstr>Facteurs Infectieux Viraux</vt:lpstr>
      <vt:lpstr>Diapositive 42</vt:lpstr>
      <vt:lpstr>Diapositive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HEMOPATHIE MALIGNES D’ORIGINE PROFESSIONNELLE</dc:title>
  <dc:creator>koffi gustave</dc:creator>
  <cp:lastModifiedBy>koffi gustave</cp:lastModifiedBy>
  <cp:revision>133</cp:revision>
  <dcterms:created xsi:type="dcterms:W3CDTF">2015-03-31T18:47:29Z</dcterms:created>
  <dcterms:modified xsi:type="dcterms:W3CDTF">2015-04-09T22:40:27Z</dcterms:modified>
</cp:coreProperties>
</file>