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7" r:id="rId11"/>
    <p:sldId id="268" r:id="rId12"/>
    <p:sldId id="271" r:id="rId13"/>
    <p:sldId id="269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>
        <c:manualLayout>
          <c:xMode val="edge"/>
          <c:yMode val="edge"/>
          <c:x val="0.4605131476620977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SEXE</c:v>
                </c:pt>
              </c:strCache>
            </c:strRef>
          </c:tx>
          <c:explosion val="25"/>
          <c:dPt>
            <c:idx val="0"/>
            <c:explosion val="26"/>
          </c:dPt>
          <c:dLbls>
            <c:showVal val="1"/>
            <c:showLeaderLines val="1"/>
          </c:dLbls>
          <c:cat>
            <c:strRef>
              <c:f>Feuil1!$A$2:$A$5</c:f>
              <c:strCache>
                <c:ptCount val="2"/>
                <c:pt idx="0">
                  <c:v>HOMME</c:v>
                </c:pt>
                <c:pt idx="1">
                  <c:v>FEMME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190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6343807718479645E-2"/>
          <c:y val="3.3637261285609288E-2"/>
          <c:w val="0.76630662486633616"/>
          <c:h val="0.81574661569261653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HOMME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20    30</c:v>
                </c:pt>
                <c:pt idx="1">
                  <c:v>30    40</c:v>
                </c:pt>
                <c:pt idx="2">
                  <c:v>40     50</c:v>
                </c:pt>
                <c:pt idx="3">
                  <c:v>SUP  50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57</c:v>
                </c:pt>
                <c:pt idx="1">
                  <c:v>68</c:v>
                </c:pt>
                <c:pt idx="2">
                  <c:v>58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FEMME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20    30</c:v>
                </c:pt>
                <c:pt idx="1">
                  <c:v>30    40</c:v>
                </c:pt>
                <c:pt idx="2">
                  <c:v>40     50</c:v>
                </c:pt>
                <c:pt idx="3">
                  <c:v>SUP  50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20    30</c:v>
                </c:pt>
                <c:pt idx="1">
                  <c:v>30    40</c:v>
                </c:pt>
                <c:pt idx="2">
                  <c:v>40     50</c:v>
                </c:pt>
                <c:pt idx="3">
                  <c:v>SUP  50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60</c:v>
                </c:pt>
                <c:pt idx="1">
                  <c:v>72</c:v>
                </c:pt>
                <c:pt idx="2">
                  <c:v>60</c:v>
                </c:pt>
                <c:pt idx="3">
                  <c:v>8</c:v>
                </c:pt>
              </c:numCache>
            </c:numRef>
          </c:val>
        </c:ser>
        <c:axId val="117330304"/>
        <c:axId val="117331840"/>
      </c:barChart>
      <c:catAx>
        <c:axId val="117330304"/>
        <c:scaling>
          <c:orientation val="minMax"/>
        </c:scaling>
        <c:axPos val="b"/>
        <c:tickLblPos val="nextTo"/>
        <c:crossAx val="117331840"/>
        <c:crosses val="autoZero"/>
        <c:auto val="1"/>
        <c:lblAlgn val="ctr"/>
        <c:lblOffset val="100"/>
      </c:catAx>
      <c:valAx>
        <c:axId val="117331840"/>
        <c:scaling>
          <c:orientation val="minMax"/>
        </c:scaling>
        <c:axPos val="l"/>
        <c:numFmt formatCode="General" sourceLinked="1"/>
        <c:tickLblPos val="nextTo"/>
        <c:crossAx val="117330304"/>
        <c:crosses val="autoZero"/>
        <c:crossBetween val="between"/>
      </c:valAx>
      <c:spPr>
        <a:noFill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cat>
            <c:strRef>
              <c:f>Feuil1!$A$2:$A$5</c:f>
              <c:strCache>
                <c:ptCount val="3"/>
                <c:pt idx="0">
                  <c:v>Troub audition</c:v>
                </c:pt>
                <c:pt idx="1">
                  <c:v>Acouphène</c:v>
                </c:pt>
                <c:pt idx="2">
                  <c:v>Vertige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160</c:v>
                </c:pt>
                <c:pt idx="1">
                  <c:v>45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Colonne2</c:v>
                </c:pt>
              </c:strCache>
            </c:strRef>
          </c:tx>
          <c:cat>
            <c:strRef>
              <c:f>Feuil1!$A$2:$A$5</c:f>
              <c:strCache>
                <c:ptCount val="3"/>
                <c:pt idx="0">
                  <c:v>Troub audition</c:v>
                </c:pt>
                <c:pt idx="1">
                  <c:v>Acouphène</c:v>
                </c:pt>
                <c:pt idx="2">
                  <c:v>Vertige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Colonne3</c:v>
                </c:pt>
              </c:strCache>
            </c:strRef>
          </c:tx>
          <c:cat>
            <c:strRef>
              <c:f>Feuil1!$A$2:$A$5</c:f>
              <c:strCache>
                <c:ptCount val="3"/>
                <c:pt idx="0">
                  <c:v>Troub audition</c:v>
                </c:pt>
                <c:pt idx="1">
                  <c:v>Acouphène</c:v>
                </c:pt>
                <c:pt idx="2">
                  <c:v>Vertige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</c:numCache>
            </c:numRef>
          </c:val>
        </c:ser>
        <c:axId val="117674752"/>
        <c:axId val="117676288"/>
      </c:barChart>
      <c:catAx>
        <c:axId val="117674752"/>
        <c:scaling>
          <c:orientation val="minMax"/>
        </c:scaling>
        <c:axPos val="b"/>
        <c:tickLblPos val="nextTo"/>
        <c:crossAx val="117676288"/>
        <c:crosses val="autoZero"/>
        <c:auto val="1"/>
        <c:lblAlgn val="ctr"/>
        <c:lblOffset val="100"/>
      </c:catAx>
      <c:valAx>
        <c:axId val="117676288"/>
        <c:scaling>
          <c:orientation val="minMax"/>
        </c:scaling>
        <c:axPos val="l"/>
        <c:numFmt formatCode="General" sourceLinked="1"/>
        <c:tickLblPos val="nextTo"/>
        <c:crossAx val="117674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cat>
            <c:strRef>
              <c:f>Feuil1!$A$2:$A$5</c:f>
              <c:strCache>
                <c:ptCount val="3"/>
                <c:pt idx="0">
                  <c:v>Tympan nle</c:v>
                </c:pt>
                <c:pt idx="1">
                  <c:v>Perf tymp</c:v>
                </c:pt>
                <c:pt idx="2">
                  <c:v>Bouchon C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190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72D43-F74B-480A-857D-A30161C6A5BE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C8020-B093-4A94-B32D-B0EA967505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C8020-B093-4A94-B32D-B0EA967505A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C8020-B093-4A94-B32D-B0EA967505A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C8020-B093-4A94-B32D-B0EA967505A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C8020-B093-4A94-B32D-B0EA967505A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B698-E309-4ED2-9A23-EE1A6C4FF4FA}" type="datetimeFigureOut">
              <a:rPr lang="fr-FR" smtClean="0"/>
              <a:pPr/>
              <a:t>09/04/2015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02CC-E4C5-4BC1-8F91-5F10A0D217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Autofit/>
          </a:bodyPr>
          <a:lstStyle/>
          <a:p>
            <a:r>
              <a:rPr lang="fr-FR" sz="4000" b="1" i="1" dirty="0" smtClean="0"/>
              <a:t>DEPISTAGE DES SURDITES PAR TRAUMATISME SONORES CHEZ LES TRAVAILLEURS EN MILIEU </a:t>
            </a:r>
            <a:r>
              <a:rPr lang="fr-FR" sz="4000" b="1" i="1" dirty="0" smtClean="0"/>
              <a:t>INDUSTRIEL A ABIDJAN</a:t>
            </a:r>
            <a:endParaRPr lang="fr-FR" sz="4000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b="1" dirty="0" err="1" smtClean="0"/>
              <a:t>Buraima</a:t>
            </a:r>
            <a:r>
              <a:rPr lang="fr-FR" sz="2800" b="1" dirty="0" smtClean="0"/>
              <a:t> F</a:t>
            </a:r>
            <a:r>
              <a:rPr lang="fr-FR" sz="2800" dirty="0" smtClean="0"/>
              <a:t>, Badou E, </a:t>
            </a:r>
            <a:r>
              <a:rPr lang="fr-FR" sz="2800" dirty="0" err="1" smtClean="0"/>
              <a:t>Yoda</a:t>
            </a:r>
            <a:r>
              <a:rPr lang="fr-FR" sz="2800" dirty="0" smtClean="0"/>
              <a:t> M, </a:t>
            </a:r>
            <a:r>
              <a:rPr lang="fr-FR" sz="2800" dirty="0" err="1" smtClean="0"/>
              <a:t>Kouassi</a:t>
            </a:r>
            <a:r>
              <a:rPr lang="fr-FR" sz="2800" dirty="0" smtClean="0"/>
              <a:t> M N’</a:t>
            </a:r>
            <a:r>
              <a:rPr lang="fr-FR" sz="2800" dirty="0" err="1" smtClean="0"/>
              <a:t>Gattia</a:t>
            </a:r>
            <a:r>
              <a:rPr lang="fr-FR" sz="2800" dirty="0" smtClean="0"/>
              <a:t> </a:t>
            </a:r>
            <a:r>
              <a:rPr lang="fr-FR" sz="2800" dirty="0" err="1" smtClean="0"/>
              <a:t>V,Tanon-anoh</a:t>
            </a:r>
            <a:r>
              <a:rPr lang="fr-FR" sz="2800" dirty="0" smtClean="0"/>
              <a:t> MJ, </a:t>
            </a:r>
            <a:r>
              <a:rPr lang="fr-FR" sz="2800" dirty="0" err="1" smtClean="0"/>
              <a:t>Kouassi</a:t>
            </a:r>
            <a:r>
              <a:rPr lang="fr-FR" sz="2800" dirty="0" smtClean="0"/>
              <a:t> B   </a:t>
            </a:r>
            <a:endParaRPr lang="fr-FR" sz="2800" dirty="0" smtClean="0"/>
          </a:p>
          <a:p>
            <a:endParaRPr lang="fr-F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fr-FR" sz="3600" dirty="0" smtClean="0"/>
              <a:t> Age moyen de 30 ans en accord avec la littérature  </a:t>
            </a:r>
            <a:r>
              <a:rPr lang="fr-FR" sz="3600" b="1" dirty="0" err="1" smtClean="0"/>
              <a:t>Ebah</a:t>
            </a:r>
            <a:r>
              <a:rPr lang="fr-FR" sz="3600" b="1" dirty="0" smtClean="0"/>
              <a:t> </a:t>
            </a:r>
            <a:r>
              <a:rPr lang="fr-FR" sz="3600" dirty="0" smtClean="0"/>
              <a:t>, </a:t>
            </a:r>
            <a:r>
              <a:rPr lang="fr-FR" sz="3600" b="1" dirty="0" err="1" smtClean="0"/>
              <a:t>Gandhour</a:t>
            </a:r>
            <a:endParaRPr lang="fr-FR" sz="3600" b="1" dirty="0" smtClean="0"/>
          </a:p>
          <a:p>
            <a:r>
              <a:rPr lang="fr-FR" sz="3600" dirty="0" smtClean="0"/>
              <a:t>Sexe ratio  19 H/1F   .   11H/1F   </a:t>
            </a:r>
            <a:r>
              <a:rPr lang="fr-FR" sz="3600" b="1" dirty="0" err="1" smtClean="0"/>
              <a:t>Ebah</a:t>
            </a:r>
            <a:r>
              <a:rPr lang="fr-FR" sz="3600" b="1" dirty="0" smtClean="0"/>
              <a:t> </a:t>
            </a:r>
          </a:p>
          <a:p>
            <a:r>
              <a:rPr lang="fr-FR" sz="3600" dirty="0" smtClean="0"/>
              <a:t>Absence de protection collective ++++</a:t>
            </a:r>
          </a:p>
          <a:p>
            <a:r>
              <a:rPr lang="fr-FR" sz="3600" b="1" dirty="0" smtClean="0"/>
              <a:t>Martins</a:t>
            </a:r>
            <a:r>
              <a:rPr lang="fr-FR" sz="3600" dirty="0" smtClean="0"/>
              <a:t>:  effet réverbérant milieu couvert =effet d’habituation faisant disparaitre besoin de protection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b="1" dirty="0" smtClean="0"/>
              <a:t>Catilina</a:t>
            </a:r>
            <a:r>
              <a:rPr lang="fr-FR" sz="3600" dirty="0" smtClean="0"/>
              <a:t>: Hypoacousie constant surdité      	       professionnelle</a:t>
            </a:r>
          </a:p>
          <a:p>
            <a:pPr>
              <a:buNone/>
            </a:pPr>
            <a:r>
              <a:rPr lang="fr-FR" sz="3600" b="1" dirty="0" err="1" smtClean="0"/>
              <a:t>Lafon</a:t>
            </a:r>
            <a:r>
              <a:rPr lang="fr-FR" sz="3600" dirty="0" err="1" smtClean="0"/>
              <a:t>:Hypoacousie</a:t>
            </a:r>
            <a:r>
              <a:rPr lang="fr-FR" sz="3600" dirty="0" smtClean="0"/>
              <a:t> de perception   	    	bilatérale non spécifique chez le sujet  	</a:t>
            </a:r>
            <a:r>
              <a:rPr lang="fr-FR" sz="3600" dirty="0" smtClean="0"/>
              <a:t>après la quarantaine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Scotome++ sur les 2000 </a:t>
            </a:r>
            <a:r>
              <a:rPr lang="fr-FR" sz="3600" dirty="0" err="1" smtClean="0"/>
              <a:t>Htz</a:t>
            </a:r>
            <a:r>
              <a:rPr lang="fr-FR" sz="3600" dirty="0" smtClean="0"/>
              <a:t>  puis 4000 </a:t>
            </a:r>
            <a:r>
              <a:rPr lang="fr-FR" sz="3600" dirty="0" err="1" smtClean="0"/>
              <a:t>Htz</a:t>
            </a:r>
            <a:endParaRPr lang="fr-FR" sz="3600" dirty="0" smtClean="0"/>
          </a:p>
          <a:p>
            <a:pPr>
              <a:buNone/>
            </a:pPr>
            <a:r>
              <a:rPr lang="fr-FR" sz="3600" b="1" dirty="0" smtClean="0"/>
              <a:t>Martins</a:t>
            </a:r>
            <a:r>
              <a:rPr lang="fr-FR" sz="3600" dirty="0" smtClean="0"/>
              <a:t>:  Notion de fragilité cochléaire  	  	familiale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err="1" smtClean="0"/>
              <a:t>Aît</a:t>
            </a:r>
            <a:r>
              <a:rPr lang="fr-FR" sz="3600" b="1" dirty="0" smtClean="0"/>
              <a:t>-Ali</a:t>
            </a:r>
            <a:r>
              <a:rPr lang="fr-FR" sz="3600" dirty="0" smtClean="0"/>
              <a:t>: 11% </a:t>
            </a:r>
            <a:r>
              <a:rPr lang="fr-FR" sz="3600" dirty="0" err="1" smtClean="0"/>
              <a:t>Acc</a:t>
            </a:r>
            <a:r>
              <a:rPr lang="fr-FR" sz="3600" dirty="0" smtClean="0"/>
              <a:t>. W  .  15%  Absentéisme</a:t>
            </a:r>
          </a:p>
          <a:p>
            <a:r>
              <a:rPr lang="fr-FR" sz="3600" dirty="0" smtClean="0"/>
              <a:t>Dépistage précoce +++</a:t>
            </a:r>
          </a:p>
          <a:p>
            <a:pPr lvl="1"/>
            <a:r>
              <a:rPr lang="fr-FR" dirty="0" smtClean="0"/>
              <a:t>Test auditif  </a:t>
            </a:r>
            <a:r>
              <a:rPr lang="fr-FR" dirty="0" smtClean="0"/>
              <a:t>a l’embauche</a:t>
            </a:r>
          </a:p>
          <a:p>
            <a:pPr lvl="1"/>
            <a:r>
              <a:rPr lang="fr-FR" dirty="0" smtClean="0"/>
              <a:t>Test auditif /ans</a:t>
            </a:r>
            <a:endParaRPr lang="fr-FR" dirty="0" smtClean="0"/>
          </a:p>
          <a:p>
            <a:r>
              <a:rPr lang="fr-FR" sz="3600" dirty="0" smtClean="0"/>
              <a:t>Mesure de prévention</a:t>
            </a:r>
          </a:p>
          <a:p>
            <a:pPr lvl="1"/>
            <a:r>
              <a:rPr lang="fr-FR" dirty="0" smtClean="0"/>
              <a:t>Protection individuelle et collective</a:t>
            </a:r>
          </a:p>
          <a:p>
            <a:pPr lvl="1"/>
            <a:r>
              <a:rPr lang="fr-FR" dirty="0" smtClean="0"/>
              <a:t>Entretien des appareils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L’ambiance sonore </a:t>
            </a:r>
            <a:r>
              <a:rPr lang="fr-FR" dirty="0" smtClean="0"/>
              <a:t>milieu </a:t>
            </a:r>
            <a:r>
              <a:rPr lang="fr-FR" dirty="0" smtClean="0"/>
              <a:t>industriel </a:t>
            </a:r>
            <a:r>
              <a:rPr lang="fr-FR" dirty="0" smtClean="0"/>
              <a:t>sup 85 </a:t>
            </a:r>
            <a:r>
              <a:rPr lang="fr-FR" dirty="0" err="1" smtClean="0"/>
              <a:t>Db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dépistage et la  prévention des surdités doit être encourages par les autorités </a:t>
            </a:r>
            <a:r>
              <a:rPr lang="fr-FR" dirty="0" smtClean="0"/>
              <a:t>sanitaire</a:t>
            </a:r>
          </a:p>
          <a:p>
            <a:endParaRPr lang="fr-FR" dirty="0" smtClean="0"/>
          </a:p>
          <a:p>
            <a:r>
              <a:rPr lang="fr-FR" dirty="0" smtClean="0"/>
              <a:t>Les médecins ORL et ceux de la médecine du travail doivent collaborer pour une meilleur santé auditive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MERCI</a:t>
            </a:r>
            <a:endParaRPr lang="fr-FR" sz="5400" dirty="0"/>
          </a:p>
        </p:txBody>
      </p:sp>
      <p:pic>
        <p:nvPicPr>
          <p:cNvPr id="1026" name="Picture 2" descr="C:\Program Files (x86)\Microsoft Office\MEDIA\CAGCAT10\j0199549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521497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43051"/>
            <a:ext cx="8229600" cy="5214950"/>
          </a:xfrm>
        </p:spPr>
        <p:txBody>
          <a:bodyPr/>
          <a:lstStyle/>
          <a:p>
            <a:r>
              <a:rPr lang="fr-FR" sz="3600" dirty="0" smtClean="0"/>
              <a:t>Le bruit phénomène acoustique sensation auditive gênante</a:t>
            </a:r>
          </a:p>
          <a:p>
            <a:r>
              <a:rPr lang="fr-FR" sz="3600" dirty="0" smtClean="0"/>
              <a:t>Résulte des activités professionnelle </a:t>
            </a:r>
          </a:p>
          <a:p>
            <a:r>
              <a:rPr lang="fr-FR" sz="3600" dirty="0" smtClean="0"/>
              <a:t>Evolution surdité de perception</a:t>
            </a:r>
          </a:p>
          <a:p>
            <a:r>
              <a:rPr lang="fr-FR" sz="3600" dirty="0" smtClean="0"/>
              <a:t>Objectifs    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 Profil épidémiologique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 Dépistage des surdités                                                                                                    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CADRE D’ETUDE ET METHODOLOGIE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Etude transversale </a:t>
            </a:r>
          </a:p>
          <a:p>
            <a:r>
              <a:rPr lang="fr-FR" sz="3600" dirty="0" smtClean="0"/>
              <a:t>Janvier 2014 a Février 2005</a:t>
            </a:r>
          </a:p>
          <a:p>
            <a:r>
              <a:rPr lang="fr-FR" sz="3600" dirty="0" smtClean="0"/>
              <a:t>Travailleurs du secteur industriel  Abidjan</a:t>
            </a:r>
          </a:p>
          <a:p>
            <a:r>
              <a:rPr lang="fr-FR" sz="3600" dirty="0" smtClean="0"/>
              <a:t>Critères d’inclusion</a:t>
            </a:r>
          </a:p>
          <a:p>
            <a:pPr lvl="1"/>
            <a:r>
              <a:rPr lang="fr-FR" dirty="0" smtClean="0"/>
              <a:t>Tout sexe âgés de moins de 15 ans</a:t>
            </a:r>
          </a:p>
          <a:p>
            <a:pPr lvl="1"/>
            <a:r>
              <a:rPr lang="fr-FR" dirty="0" smtClean="0"/>
              <a:t>Ancienneté de deux ans au moins</a:t>
            </a:r>
          </a:p>
          <a:p>
            <a:pPr lvl="1"/>
            <a:r>
              <a:rPr lang="fr-FR" dirty="0" smtClean="0"/>
              <a:t>Test auditif a l’embauche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CADRE D’ETUDE ET METHODOLOGIE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PARAMETRES ETUDIES</a:t>
            </a:r>
          </a:p>
          <a:p>
            <a:pPr lvl="1"/>
            <a:r>
              <a:rPr lang="fr-FR" dirty="0" smtClean="0"/>
              <a:t>Mesure niveau sonore  SONOMETRE Aclan </a:t>
            </a:r>
            <a:r>
              <a:rPr lang="fr-FR" dirty="0" err="1" smtClean="0"/>
              <a:t>SdB</a:t>
            </a:r>
            <a:r>
              <a:rPr lang="fr-FR" dirty="0" smtClean="0"/>
              <a:t> 01</a:t>
            </a:r>
          </a:p>
          <a:p>
            <a:pPr lvl="1"/>
            <a:r>
              <a:rPr lang="fr-FR" dirty="0" smtClean="0"/>
              <a:t>Examen ORL ( otoscopie ++++)</a:t>
            </a:r>
          </a:p>
          <a:p>
            <a:pPr lvl="1"/>
            <a:r>
              <a:rPr lang="fr-FR" dirty="0" smtClean="0"/>
              <a:t>Audiométrie tonale avec audiomètre de diagnostic</a:t>
            </a:r>
          </a:p>
          <a:p>
            <a:pPr lvl="1"/>
            <a:r>
              <a:rPr lang="fr-FR" dirty="0" smtClean="0"/>
              <a:t>Prise en charge de la surdité quelque soit le type</a:t>
            </a:r>
          </a:p>
          <a:p>
            <a:pPr lvl="1"/>
            <a:r>
              <a:rPr lang="fr-FR" dirty="0" smtClean="0"/>
              <a:t>Proposition de mesure de protection si nécessaire</a:t>
            </a:r>
          </a:p>
          <a:p>
            <a:pPr lvl="1"/>
            <a:r>
              <a:rPr lang="fr-FR" dirty="0" smtClean="0"/>
              <a:t>Programme de réévaluation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RESULTATS</a:t>
            </a:r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00166" y="6215082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/>
              <a:t>FIGURE 1</a:t>
            </a:r>
            <a:r>
              <a:rPr lang="fr-FR" sz="2800" dirty="0" smtClean="0"/>
              <a:t>: Répartition selon le sexe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00100" y="635795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/>
              <a:t>FIGURE 2 </a:t>
            </a:r>
            <a:r>
              <a:rPr lang="fr-FR" sz="2800" dirty="0" smtClean="0"/>
              <a:t>: Répartition selon l’</a:t>
            </a:r>
            <a:r>
              <a:rPr lang="fr-FR" sz="2800" dirty="0" err="1" smtClean="0"/>
              <a:t>age</a:t>
            </a:r>
            <a:r>
              <a:rPr lang="fr-FR" sz="2800" dirty="0" smtClean="0"/>
              <a:t> et le sexe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fr-FR" sz="4200" dirty="0" smtClean="0"/>
              <a:t>Age moyen :30 ans  extrême ( 20 à 51)				</a:t>
            </a:r>
          </a:p>
          <a:p>
            <a:r>
              <a:rPr lang="fr-FR" sz="4200" dirty="0" smtClean="0"/>
              <a:t>Niveau sonore moyen :95 dB  ( 88 à 102) 	</a:t>
            </a:r>
          </a:p>
          <a:p>
            <a:r>
              <a:rPr lang="fr-FR" sz="4200" dirty="0" smtClean="0"/>
              <a:t>Absence de protection collective</a:t>
            </a:r>
          </a:p>
          <a:p>
            <a:r>
              <a:rPr lang="fr-FR" sz="4200" dirty="0" smtClean="0"/>
              <a:t>Niveau de protection individuelle 25%	</a:t>
            </a:r>
          </a:p>
          <a:p>
            <a:pPr lvl="1"/>
            <a:r>
              <a:rPr lang="fr-FR" sz="3600" dirty="0" smtClean="0"/>
              <a:t>Port de casque  20%</a:t>
            </a:r>
          </a:p>
          <a:p>
            <a:pPr lvl="1"/>
            <a:r>
              <a:rPr lang="fr-FR" sz="3600" dirty="0" smtClean="0"/>
              <a:t>Bouchon	5%								</a:t>
            </a:r>
            <a:r>
              <a:rPr lang="fr-FR" dirty="0" smtClean="0"/>
              <a:t>			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5108598"/>
          </a:xfrm>
        </p:spPr>
        <p:txBody>
          <a:bodyPr/>
          <a:lstStyle/>
          <a:p>
            <a:r>
              <a:rPr lang="fr-FR" u="sng" dirty="0" smtClean="0"/>
              <a:t>Figure 3</a:t>
            </a:r>
            <a:r>
              <a:rPr lang="fr-FR" dirty="0" smtClean="0"/>
              <a:t>: Plaintes évoquées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5037159"/>
          </a:xfrm>
        </p:spPr>
        <p:txBody>
          <a:bodyPr/>
          <a:lstStyle/>
          <a:p>
            <a:r>
              <a:rPr lang="fr-FR" dirty="0" smtClean="0"/>
              <a:t>            </a:t>
            </a:r>
            <a:r>
              <a:rPr lang="fr-FR" u="sng" dirty="0" smtClean="0"/>
              <a:t>Figure 4</a:t>
            </a:r>
            <a:r>
              <a:rPr lang="fr-FR" dirty="0" smtClean="0"/>
              <a:t>: Otoscopie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8229600" cy="442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381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fr-FR" dirty="0" smtClean="0"/>
                        <a:t>AUDITION NORMALE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7O</a:t>
                      </a:r>
                      <a:endParaRPr lang="fr-FR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fr-FR" dirty="0" smtClean="0"/>
                        <a:t>S PERCEPTION BILATERALE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fr-FR" dirty="0" smtClean="0"/>
                        <a:t>S COTOME 4000 HTZ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fr-FR" dirty="0" smtClean="0"/>
                        <a:t>SCOTOME 2000 HTZ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fr-FR" dirty="0" smtClean="0"/>
                        <a:t>S MIXTE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57224" y="171448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TABLEAU I </a:t>
            </a:r>
            <a:r>
              <a:rPr lang="fr-FR" dirty="0" smtClean="0"/>
              <a:t>: </a:t>
            </a:r>
            <a:r>
              <a:rPr lang="fr-FR" sz="2400" dirty="0" smtClean="0"/>
              <a:t>Répartition selon les résultats de l’audiogramme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337</Words>
  <Application>Microsoft Office PowerPoint</Application>
  <PresentationFormat>Affichage à l'écran (4:3)</PresentationFormat>
  <Paragraphs>88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DEPISTAGE DES SURDITES PAR TRAUMATISME SONORES CHEZ LES TRAVAILLEURS EN MILIEU INDUSTRIEL A ABIDJAN</vt:lpstr>
      <vt:lpstr>INTRODUCTION</vt:lpstr>
      <vt:lpstr>CADRE D’ETUDE ET METHODOLOGIE</vt:lpstr>
      <vt:lpstr>CADRE D’ETUDE ET METHODOLOGIE</vt:lpstr>
      <vt:lpstr>RESULTATS</vt:lpstr>
      <vt:lpstr>RESULTATS</vt:lpstr>
      <vt:lpstr>RESULTATS</vt:lpstr>
      <vt:lpstr>RESULTATS</vt:lpstr>
      <vt:lpstr>RESULTATS</vt:lpstr>
      <vt:lpstr>COMMENTAIRE</vt:lpstr>
      <vt:lpstr>COMMENTAIRE</vt:lpstr>
      <vt:lpstr>COMMENTAIRE</vt:lpstr>
      <vt:lpstr>CONCLUSION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DEPISTAGE DES SURDITES PAR TRAUMATISME SONORES CHEZ LES TRAVAILLEURS EN MILIEU INDUSTRIEL</dc:title>
  <dc:creator>user</dc:creator>
  <cp:lastModifiedBy>user</cp:lastModifiedBy>
  <cp:revision>72</cp:revision>
  <dcterms:created xsi:type="dcterms:W3CDTF">2015-03-24T22:06:20Z</dcterms:created>
  <dcterms:modified xsi:type="dcterms:W3CDTF">2015-04-09T07:44:20Z</dcterms:modified>
</cp:coreProperties>
</file>