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0" r:id="rId3"/>
    <p:sldId id="257" r:id="rId4"/>
    <p:sldId id="260" r:id="rId5"/>
    <p:sldId id="261" r:id="rId6"/>
    <p:sldId id="262" r:id="rId7"/>
    <p:sldId id="272" r:id="rId8"/>
    <p:sldId id="258" r:id="rId9"/>
    <p:sldId id="264" r:id="rId10"/>
    <p:sldId id="266" r:id="rId11"/>
    <p:sldId id="265" r:id="rId12"/>
    <p:sldId id="259" r:id="rId13"/>
    <p:sldId id="273" r:id="rId14"/>
    <p:sldId id="267" r:id="rId15"/>
    <p:sldId id="268" r:id="rId16"/>
    <p:sldId id="269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87" autoAdjust="0"/>
    <p:restoredTop sz="86400" autoAdjust="0"/>
  </p:normalViewPr>
  <p:slideViewPr>
    <p:cSldViewPr>
      <p:cViewPr varScale="1">
        <p:scale>
          <a:sx n="101" d="100"/>
          <a:sy n="101" d="100"/>
        </p:scale>
        <p:origin x="-79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05AE85-1DFD-46A0-99D0-5A8E6122E3DC}" type="datetimeFigureOut">
              <a:rPr lang="fr-FR" smtClean="0"/>
              <a:t>06/04/2015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079AA-951C-4533-A312-C16EE96980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0524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320D7267-0E4D-416E-ACDB-43E087B31E41}" type="slidenum">
              <a:rPr lang="fr-FR" smtClean="0"/>
              <a:t>‹N°›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r>
              <a:rPr lang="fr-FR" smtClean="0"/>
              <a:t>9 - 11 Avril 2015</a:t>
            </a:r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b="1" cap="small" dirty="0"/>
              <a:t>PRATIQUE DE LA SECURITE ET SANTE  AU </a:t>
            </a:r>
            <a:r>
              <a:rPr lang="fr-FR" b="1" cap="small" dirty="0" smtClean="0"/>
              <a:t>TRAVAIL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fr-FR" b="1" cap="small" dirty="0" smtClean="0"/>
              <a:t>Professeur Alain CANTINEAU</a:t>
            </a:r>
          </a:p>
          <a:p>
            <a:r>
              <a:rPr lang="fr-FR" sz="3000" b="1" cap="small" dirty="0" smtClean="0"/>
              <a:t>Université de Strasbourg (France)</a:t>
            </a:r>
          </a:p>
          <a:p>
            <a:r>
              <a:rPr lang="fr-FR" sz="3000" b="1" cap="small" dirty="0" smtClean="0"/>
              <a:t>Service de Pathologie Professionnelle et Médecine du Travail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1</a:t>
            </a:fld>
            <a:r>
              <a:rPr lang="fr-FR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7055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6528692" cy="1143000"/>
          </a:xfrm>
        </p:spPr>
        <p:txBody>
          <a:bodyPr/>
          <a:lstStyle/>
          <a:p>
            <a:pPr lvl="0"/>
            <a:r>
              <a:rPr lang="fr-FR" dirty="0" smtClean="0"/>
              <a:t>La Réalité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Les enfants</a:t>
            </a:r>
            <a:r>
              <a:rPr lang="fr-FR" baseline="0" dirty="0" smtClean="0"/>
              <a:t> travaillent dans presque tous les pays du monde</a:t>
            </a:r>
          </a:p>
          <a:p>
            <a:pPr lvl="1"/>
            <a:r>
              <a:rPr lang="fr-FR" dirty="0" smtClean="0"/>
              <a:t>Dans l’agriculture, le commerce, l’artisanat</a:t>
            </a:r>
          </a:p>
          <a:p>
            <a:r>
              <a:rPr lang="fr-FR" dirty="0" smtClean="0"/>
              <a:t>Parmi les</a:t>
            </a:r>
            <a:r>
              <a:rPr lang="fr-FR" baseline="0" dirty="0" smtClean="0"/>
              <a:t> populations les plus pauvres</a:t>
            </a:r>
          </a:p>
          <a:p>
            <a:pPr lvl="1"/>
            <a:r>
              <a:rPr lang="fr-FR" dirty="0" smtClean="0"/>
              <a:t>Le revenu apporté par les enfants est souvent indispensable</a:t>
            </a:r>
          </a:p>
          <a:p>
            <a:r>
              <a:rPr lang="fr-FR" dirty="0" smtClean="0"/>
              <a:t>La faiblesse biologique et les</a:t>
            </a:r>
            <a:r>
              <a:rPr lang="fr-FR" baseline="0" dirty="0" smtClean="0"/>
              <a:t> besoins liés à la croissance jusque l'âge de10 - 12 ans environ</a:t>
            </a:r>
          </a:p>
          <a:p>
            <a:r>
              <a:rPr lang="fr-FR" baseline="0" dirty="0" smtClean="0"/>
              <a:t>La nécessité de pouvoir acquérir les bases de la connaissance</a:t>
            </a:r>
            <a:endParaRPr lang="fr-FR" dirty="0" smtClean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10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204" y="44624"/>
            <a:ext cx="24003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3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1801" y="274638"/>
            <a:ext cx="3312368" cy="1143000"/>
          </a:xfrm>
        </p:spPr>
        <p:txBody>
          <a:bodyPr/>
          <a:lstStyle/>
          <a:p>
            <a:pPr lvl="0"/>
            <a:r>
              <a:rPr lang="fr-FR" dirty="0" smtClean="0"/>
              <a:t>Que</a:t>
            </a:r>
            <a:r>
              <a:rPr lang="fr-FR" baseline="0" dirty="0" smtClean="0"/>
              <a:t> faire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104455"/>
          </a:xfrm>
        </p:spPr>
        <p:txBody>
          <a:bodyPr>
            <a:normAutofit/>
          </a:bodyPr>
          <a:lstStyle/>
          <a:p>
            <a:r>
              <a:rPr lang="fr-FR" dirty="0" smtClean="0"/>
              <a:t>Notre rôle de professionnels de la santé</a:t>
            </a:r>
          </a:p>
          <a:p>
            <a:pPr lvl="1"/>
            <a:r>
              <a:rPr lang="fr-FR" dirty="0" smtClean="0"/>
              <a:t>Surveiller la santé des enfants</a:t>
            </a:r>
          </a:p>
          <a:p>
            <a:pPr lvl="1"/>
            <a:r>
              <a:rPr lang="fr-FR" dirty="0" smtClean="0"/>
              <a:t>Informer les parents, les tuteurs, les adultes</a:t>
            </a:r>
          </a:p>
          <a:p>
            <a:pPr lvl="1"/>
            <a:r>
              <a:rPr lang="fr-FR" dirty="0" smtClean="0"/>
              <a:t>Informer les employeurs</a:t>
            </a:r>
          </a:p>
          <a:p>
            <a:pPr lvl="0"/>
            <a:r>
              <a:rPr lang="fr-FR" dirty="0" smtClean="0"/>
              <a:t>Notre rôle d’Homme</a:t>
            </a:r>
          </a:p>
          <a:p>
            <a:pPr lvl="1"/>
            <a:r>
              <a:rPr lang="fr-FR" dirty="0" smtClean="0"/>
              <a:t>Empêcher le travail avant 8 ans</a:t>
            </a:r>
          </a:p>
          <a:p>
            <a:pPr lvl="1"/>
            <a:r>
              <a:rPr lang="fr-FR" dirty="0" smtClean="0"/>
              <a:t>Intervenir pour faire appliquer les recommandations internationales</a:t>
            </a:r>
          </a:p>
          <a:p>
            <a:pPr lvl="1"/>
            <a:r>
              <a:rPr lang="fr-FR" dirty="0" smtClean="0"/>
              <a:t>Montrer l’exemple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11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2614613" cy="1847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6631"/>
            <a:ext cx="2571750" cy="17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1470025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La démarche qualité en sécurité et santé des risques professionnels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4400" b="1" i="1" kern="1200" dirty="0" smtClean="0">
              <a:solidFill>
                <a:schemeClr val="tx1"/>
              </a:solidFill>
              <a:effectLst/>
              <a:latin typeface="+mj-lt"/>
              <a:ea typeface="+mj-ea"/>
              <a:cs typeface="+mj-cs"/>
            </a:endParaRP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12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564904"/>
            <a:ext cx="428625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4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7056784" cy="1143000"/>
          </a:xfrm>
        </p:spPr>
        <p:txBody>
          <a:bodyPr/>
          <a:lstStyle/>
          <a:p>
            <a:r>
              <a:rPr lang="fr-FR" dirty="0" smtClean="0"/>
              <a:t>Quelques Notions de Qualité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r>
              <a:rPr lang="fr-FR" dirty="0" smtClean="0"/>
              <a:t>Répondre de la façon la plus exacte possible à un besoin ou une demande</a:t>
            </a:r>
          </a:p>
          <a:p>
            <a:pPr lvl="1"/>
            <a:r>
              <a:rPr lang="fr-FR" dirty="0" smtClean="0"/>
              <a:t>A partir de références</a:t>
            </a:r>
          </a:p>
          <a:p>
            <a:pPr lvl="1"/>
            <a:r>
              <a:rPr lang="fr-FR" dirty="0" smtClean="0"/>
              <a:t>En limitant les coûts</a:t>
            </a:r>
          </a:p>
          <a:p>
            <a:pPr lvl="1"/>
            <a:r>
              <a:rPr lang="fr-FR" dirty="0" smtClean="0"/>
              <a:t>Sans</a:t>
            </a:r>
            <a:r>
              <a:rPr lang="fr-FR" baseline="0" dirty="0" smtClean="0"/>
              <a:t> aller au-delà de la demande</a:t>
            </a:r>
            <a:endParaRPr lang="fr-FR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13</a:t>
            </a:fld>
            <a:endParaRPr lang="fr-FR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70" y="0"/>
            <a:ext cx="2142930" cy="17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21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9168" y="274638"/>
            <a:ext cx="6779096" cy="1354162"/>
          </a:xfrm>
        </p:spPr>
        <p:txBody>
          <a:bodyPr/>
          <a:lstStyle/>
          <a:p>
            <a:pPr lvl="0"/>
            <a:r>
              <a:rPr lang="fr-FR" dirty="0" smtClean="0"/>
              <a:t>Les Mécanismes</a:t>
            </a:r>
            <a:r>
              <a:rPr lang="fr-FR" baseline="0" dirty="0" smtClean="0"/>
              <a:t> de la Qualité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76871"/>
            <a:ext cx="8229600" cy="3849291"/>
          </a:xfrm>
        </p:spPr>
        <p:txBody>
          <a:bodyPr/>
          <a:lstStyle/>
          <a:p>
            <a:r>
              <a:rPr lang="fr-FR" dirty="0" smtClean="0"/>
              <a:t>Qu’est-ce que l’absence de </a:t>
            </a:r>
            <a:r>
              <a:rPr lang="fr-FR" baseline="0" dirty="0" smtClean="0"/>
              <a:t>qualité ?</a:t>
            </a:r>
          </a:p>
          <a:p>
            <a:r>
              <a:rPr lang="fr-FR" baseline="0" dirty="0" smtClean="0"/>
              <a:t>Quelles en sont les causes ?</a:t>
            </a:r>
          </a:p>
          <a:p>
            <a:r>
              <a:rPr lang="fr-FR" baseline="0" dirty="0" smtClean="0"/>
              <a:t>Comment peut-on y remédier ?</a:t>
            </a:r>
          </a:p>
          <a:p>
            <a:r>
              <a:rPr lang="fr-FR" baseline="0" dirty="0" smtClean="0"/>
              <a:t>Valider ce qui a été fait et faire le bilan</a:t>
            </a:r>
          </a:p>
          <a:p>
            <a:r>
              <a:rPr lang="fr-FR" baseline="0" dirty="0" smtClean="0"/>
              <a:t>Réévaluer la situation au regard de nos missions !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14</a:t>
            </a:fld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70" y="0"/>
            <a:ext cx="2142930" cy="17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663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44624"/>
            <a:ext cx="6840760" cy="1656184"/>
          </a:xfrm>
        </p:spPr>
        <p:txBody>
          <a:bodyPr>
            <a:normAutofit/>
          </a:bodyPr>
          <a:lstStyle/>
          <a:p>
            <a:r>
              <a:rPr lang="fr-FR" dirty="0" smtClean="0"/>
              <a:t>Sur Quels</a:t>
            </a:r>
            <a:r>
              <a:rPr lang="fr-FR" baseline="0" dirty="0" smtClean="0"/>
              <a:t> </a:t>
            </a:r>
            <a:r>
              <a:rPr lang="fr-FR" dirty="0"/>
              <a:t>E</a:t>
            </a:r>
            <a:r>
              <a:rPr lang="fr-FR" baseline="0" dirty="0" smtClean="0"/>
              <a:t>léments </a:t>
            </a:r>
            <a:br>
              <a:rPr lang="fr-FR" baseline="0" dirty="0" smtClean="0"/>
            </a:br>
            <a:r>
              <a:rPr lang="fr-FR" baseline="0" dirty="0" smtClean="0"/>
              <a:t>S’appuyer ?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>
            <a:normAutofit/>
          </a:bodyPr>
          <a:lstStyle/>
          <a:p>
            <a:r>
              <a:rPr lang="fr-FR" dirty="0" smtClean="0"/>
              <a:t>Les recommandations et la réglementation</a:t>
            </a:r>
          </a:p>
          <a:p>
            <a:r>
              <a:rPr lang="fr-FR" dirty="0" smtClean="0"/>
              <a:t>Les</a:t>
            </a:r>
            <a:r>
              <a:rPr lang="fr-FR" baseline="0" dirty="0" smtClean="0"/>
              <a:t> données scientifiques actuelles et</a:t>
            </a:r>
            <a:r>
              <a:rPr lang="fr-FR" dirty="0" smtClean="0"/>
              <a:t> les connaissances médicales</a:t>
            </a:r>
            <a:endParaRPr lang="fr-FR" baseline="0" dirty="0" smtClean="0"/>
          </a:p>
          <a:p>
            <a:r>
              <a:rPr lang="fr-FR" baseline="0" dirty="0" smtClean="0"/>
              <a:t>L’état de santé de la population au travail</a:t>
            </a:r>
          </a:p>
          <a:p>
            <a:r>
              <a:rPr lang="fr-FR" baseline="0" dirty="0" smtClean="0"/>
              <a:t>Les données techniques et financières</a:t>
            </a:r>
          </a:p>
          <a:p>
            <a:pPr lvl="0"/>
            <a:r>
              <a:rPr lang="fr-FR" dirty="0" smtClean="0"/>
              <a:t>Notre mission de médecin : La santé</a:t>
            </a:r>
          </a:p>
          <a:p>
            <a:pPr lvl="0"/>
            <a:r>
              <a:rPr lang="fr-FR" dirty="0" smtClean="0"/>
              <a:t>L’analyse de nos pratiques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15</a:t>
            </a:fld>
            <a:endParaRPr lang="fr-F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70" y="0"/>
            <a:ext cx="2142930" cy="17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808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43870" cy="1143000"/>
          </a:xfrm>
        </p:spPr>
        <p:txBody>
          <a:bodyPr/>
          <a:lstStyle/>
          <a:p>
            <a:r>
              <a:rPr lang="fr-FR" dirty="0" smtClean="0"/>
              <a:t>En Pratique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>
            <a:normAutofit/>
          </a:bodyPr>
          <a:lstStyle/>
          <a:p>
            <a:r>
              <a:rPr lang="fr-FR" dirty="0" smtClean="0"/>
              <a:t>Cibler des priorités</a:t>
            </a:r>
          </a:p>
          <a:p>
            <a:r>
              <a:rPr lang="fr-FR" dirty="0" smtClean="0"/>
              <a:t>Fixer l</a:t>
            </a:r>
            <a:r>
              <a:rPr lang="fr-FR" baseline="0" dirty="0" smtClean="0"/>
              <a:t>es limites de l’ inacceptable</a:t>
            </a:r>
          </a:p>
          <a:p>
            <a:r>
              <a:rPr lang="fr-FR" baseline="0" dirty="0" smtClean="0"/>
              <a:t>Définir</a:t>
            </a:r>
            <a:r>
              <a:rPr lang="fr-FR" dirty="0" smtClean="0"/>
              <a:t> </a:t>
            </a:r>
            <a:r>
              <a:rPr lang="fr-FR" baseline="0" dirty="0" smtClean="0"/>
              <a:t>des indicateurs de suivi</a:t>
            </a:r>
            <a:endParaRPr lang="fr-FR" dirty="0" smtClean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Bâtir</a:t>
            </a:r>
            <a:r>
              <a:rPr lang="fr-FR" baseline="0" dirty="0" smtClean="0"/>
              <a:t> une argumentation</a:t>
            </a:r>
          </a:p>
          <a:p>
            <a:r>
              <a:rPr lang="fr-FR" dirty="0" smtClean="0"/>
              <a:t>Convaincre les décideurs </a:t>
            </a:r>
          </a:p>
          <a:p>
            <a:pPr lvl="1"/>
            <a:r>
              <a:rPr lang="fr-FR" baseline="0" dirty="0" smtClean="0"/>
              <a:t>Négocier en exigeant des échéances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16</a:t>
            </a:fld>
            <a:endParaRPr lang="fr-FR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1070" y="0"/>
            <a:ext cx="2142930" cy="178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8976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7920880" cy="3600400"/>
          </a:xfrm>
        </p:spPr>
        <p:txBody>
          <a:bodyPr>
            <a:noAutofit/>
          </a:bodyPr>
          <a:lstStyle/>
          <a:p>
            <a:pPr lvl="0"/>
            <a:r>
              <a:rPr lang="fr-FR" sz="4000" b="1" dirty="0" smtClean="0"/>
              <a:t>Si nous ne prenons pas en charge la santé de la population au travail, </a:t>
            </a:r>
            <a:br>
              <a:rPr lang="fr-FR" sz="4000" b="1" dirty="0" smtClean="0"/>
            </a:br>
            <a:r>
              <a:rPr lang="fr-FR" sz="4000" b="1" dirty="0" smtClean="0"/>
              <a:t/>
            </a:r>
            <a:br>
              <a:rPr lang="fr-FR" sz="4000" b="1" dirty="0" smtClean="0"/>
            </a:br>
            <a:r>
              <a:rPr lang="fr-FR" sz="4000" b="1" dirty="0" smtClean="0"/>
              <a:t>personne ne le fera à notre place !</a:t>
            </a:r>
            <a:endParaRPr lang="fr-FR" sz="4000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39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Préambule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Pourquoi j’ai choisi cette spécialité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dirty="0" smtClean="0"/>
              <a:t>Qu’est ce que la santé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Notre rôle ne se limite pas à une surveillance médicale ni à un enregistrement de l’état de santé des individus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Nous ne pouvons oublier les besoins de santé primaire de la population en général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87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908720"/>
            <a:ext cx="7772400" cy="2403699"/>
          </a:xfrm>
        </p:spPr>
        <p:txBody>
          <a:bodyPr>
            <a:normAutofit fontScale="9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L’exercice de la sécurité et la santé au travail et la  prévention des risques professionnels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3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982" y="3356992"/>
            <a:ext cx="42862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462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Quelques Références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Les recommandations du BIT</a:t>
            </a:r>
          </a:p>
          <a:p>
            <a:r>
              <a:rPr lang="fr-FR" dirty="0" smtClean="0"/>
              <a:t>Les recommandations de l’OMS</a:t>
            </a:r>
          </a:p>
          <a:p>
            <a:r>
              <a:rPr lang="fr-FR" dirty="0" smtClean="0"/>
              <a:t>Les recommandation de l’UE</a:t>
            </a:r>
          </a:p>
          <a:p>
            <a:pPr lvl="1"/>
            <a:r>
              <a:rPr lang="fr-FR" dirty="0" smtClean="0"/>
              <a:t>La législation et la réglementation française</a:t>
            </a:r>
          </a:p>
          <a:p>
            <a:r>
              <a:rPr lang="fr-FR" dirty="0" smtClean="0"/>
              <a:t>Les normes américaines</a:t>
            </a:r>
          </a:p>
          <a:p>
            <a:r>
              <a:rPr lang="fr-FR" dirty="0" smtClean="0"/>
              <a:t>Les recommandations et normes ivoiriennes et africaines</a:t>
            </a:r>
            <a:endParaRPr lang="fr-FR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4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59" y="5589240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62" y="44624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7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</a:t>
            </a:r>
            <a:r>
              <a:rPr lang="fr-FR" baseline="0" dirty="0" smtClean="0"/>
              <a:t> Professionnels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4267944"/>
          </a:xfrm>
        </p:spPr>
        <p:txBody>
          <a:bodyPr/>
          <a:lstStyle/>
          <a:p>
            <a:pPr lvl="0"/>
            <a:r>
              <a:rPr lang="fr-FR" baseline="0" dirty="0" smtClean="0"/>
              <a:t>L’Equipe</a:t>
            </a:r>
          </a:p>
          <a:p>
            <a:r>
              <a:rPr lang="fr-FR" baseline="0" dirty="0" smtClean="0"/>
              <a:t>Cette spécialité ne s’improvise pas</a:t>
            </a:r>
          </a:p>
          <a:p>
            <a:pPr lvl="0"/>
            <a:r>
              <a:rPr lang="fr-FR" baseline="0" dirty="0" smtClean="0"/>
              <a:t>La formation des professionnels !!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5</a:t>
            </a:fld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62" y="44624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1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Monde du Travail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060848"/>
            <a:ext cx="7620000" cy="4339952"/>
          </a:xfrm>
        </p:spPr>
        <p:txBody>
          <a:bodyPr/>
          <a:lstStyle/>
          <a:p>
            <a:r>
              <a:rPr lang="fr-FR" dirty="0" smtClean="0"/>
              <a:t>Le Travail formel</a:t>
            </a:r>
            <a:r>
              <a:rPr lang="fr-FR" baseline="0" dirty="0" smtClean="0"/>
              <a:t> – Organisé</a:t>
            </a:r>
          </a:p>
          <a:p>
            <a:pPr lvl="1"/>
            <a:r>
              <a:rPr lang="fr-FR" baseline="0" dirty="0" smtClean="0"/>
              <a:t>Les Entrepreneurs</a:t>
            </a:r>
          </a:p>
          <a:p>
            <a:pPr lvl="1"/>
            <a:r>
              <a:rPr lang="fr-FR" baseline="0" dirty="0" smtClean="0"/>
              <a:t>Les multinationales</a:t>
            </a:r>
          </a:p>
          <a:p>
            <a:pPr lvl="1"/>
            <a:r>
              <a:rPr lang="fr-FR" baseline="0" dirty="0" smtClean="0"/>
              <a:t>Les artisans</a:t>
            </a: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r-FR" baseline="0" dirty="0" smtClean="0"/>
              <a:t>Le travail informel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6</a:t>
            </a:fld>
            <a:endParaRPr lang="fr-F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517232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62" y="44624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76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Réalité de Terrain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16832"/>
            <a:ext cx="7620000" cy="4483968"/>
          </a:xfrm>
        </p:spPr>
        <p:txBody>
          <a:bodyPr>
            <a:normAutofit/>
          </a:bodyPr>
          <a:lstStyle/>
          <a:p>
            <a:r>
              <a:rPr lang="fr-FR" dirty="0" smtClean="0"/>
              <a:t>L’évolution du travail</a:t>
            </a:r>
          </a:p>
          <a:p>
            <a:r>
              <a:rPr lang="fr-FR" dirty="0" smtClean="0"/>
              <a:t>Le contexte technique</a:t>
            </a:r>
          </a:p>
          <a:p>
            <a:r>
              <a:rPr lang="fr-FR" dirty="0" smtClean="0"/>
              <a:t>Les modes organisationnels</a:t>
            </a:r>
          </a:p>
          <a:p>
            <a:r>
              <a:rPr lang="fr-FR" dirty="0" smtClean="0"/>
              <a:t>Contexte économique et financier</a:t>
            </a:r>
          </a:p>
          <a:p>
            <a:r>
              <a:rPr lang="fr-FR" dirty="0" smtClean="0"/>
              <a:t>La réglementation et son contrôle</a:t>
            </a:r>
          </a:p>
          <a:p>
            <a:r>
              <a:rPr lang="fr-FR" dirty="0" smtClean="0"/>
              <a:t>Démographie</a:t>
            </a:r>
          </a:p>
          <a:p>
            <a:r>
              <a:rPr lang="fr-FR" dirty="0" smtClean="0"/>
              <a:t>Les endémies et la</a:t>
            </a:r>
            <a:r>
              <a:rPr lang="fr-FR" baseline="0" dirty="0" smtClean="0"/>
              <a:t> santé de la population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7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73216"/>
            <a:ext cx="1905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362" y="44624"/>
            <a:ext cx="1828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9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1008112"/>
          </a:xfrm>
        </p:spPr>
        <p:txBody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4400" b="1" i="1" kern="1200" dirty="0" smtClean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Le travail des enfants</a:t>
            </a:r>
            <a:endParaRPr lang="fr-FR" dirty="0"/>
          </a:p>
        </p:txBody>
      </p:sp>
      <p:sp>
        <p:nvSpPr>
          <p:cNvPr id="4" name="Sous-titre 3"/>
          <p:cNvSpPr>
            <a:spLocks noGrp="1"/>
          </p:cNvSpPr>
          <p:nvPr>
            <p:ph type="subTitle" idx="1"/>
          </p:nvPr>
        </p:nvSpPr>
        <p:spPr>
          <a:xfrm>
            <a:off x="1259632" y="5085184"/>
            <a:ext cx="6400800" cy="1129680"/>
          </a:xfrm>
        </p:spPr>
        <p:txBody>
          <a:bodyPr>
            <a:normAutofit/>
          </a:bodyPr>
          <a:lstStyle/>
          <a:p>
            <a:pPr lvl="0"/>
            <a:r>
              <a:rPr lang="fr-FR" sz="1800" dirty="0"/>
              <a:t>« Nous ferons en sorte que l’enfant soit là où il doit être »</a:t>
            </a:r>
            <a:endParaRPr lang="fr-FR" sz="1800" dirty="0" smtClean="0"/>
          </a:p>
          <a:p>
            <a:pPr lvl="0"/>
            <a:r>
              <a:rPr lang="fr-FR" sz="1800" dirty="0" smtClean="0"/>
              <a:t>Mme </a:t>
            </a:r>
            <a:r>
              <a:rPr lang="fr-FR" sz="1800" dirty="0" err="1"/>
              <a:t>Kraidy</a:t>
            </a:r>
            <a:r>
              <a:rPr lang="fr-FR" sz="1800" dirty="0"/>
              <a:t> Sandrine Directrice de la protection de l’Enfant au Ministère de la famille, de la femme et de l’enfant</a:t>
            </a:r>
            <a:endParaRPr lang="fr-FR" sz="1800" dirty="0" smtClean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8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063" y="1772816"/>
            <a:ext cx="52292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44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96" y="274638"/>
            <a:ext cx="6480720" cy="1143000"/>
          </a:xfrm>
        </p:spPr>
        <p:txBody>
          <a:bodyPr/>
          <a:lstStyle/>
          <a:p>
            <a:pPr lvl="0"/>
            <a:r>
              <a:rPr lang="fr-FR" dirty="0" smtClean="0"/>
              <a:t>Quelques réflexions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32856"/>
            <a:ext cx="7620000" cy="4267944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Le point de vue de l’OMS</a:t>
            </a:r>
          </a:p>
          <a:p>
            <a:pPr lvl="1"/>
            <a:r>
              <a:rPr lang="fr-FR" dirty="0" smtClean="0"/>
              <a:t>Il ne faut pas que les enfants travaillent</a:t>
            </a:r>
          </a:p>
          <a:p>
            <a:pPr lvl="1"/>
            <a:r>
              <a:rPr lang="fr-FR" dirty="0" smtClean="0"/>
              <a:t>Il faut privilégier leur santé et l’acquisition de connaissances et de compétences</a:t>
            </a:r>
          </a:p>
          <a:p>
            <a:pPr lvl="0"/>
            <a:r>
              <a:rPr lang="fr-FR" dirty="0" smtClean="0"/>
              <a:t>Le point de vue du BIT</a:t>
            </a:r>
          </a:p>
          <a:p>
            <a:pPr lvl="1"/>
            <a:r>
              <a:rPr lang="fr-FR" dirty="0" smtClean="0"/>
              <a:t>Le revenu apporté par les enfants est nécessaire à la survie de la famille et limite le niveau de pauvreté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9 - 11 Avril 2015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1er Congrès de la Société Ivoirienne de Médecine du Travail</a:t>
            </a:r>
            <a:endParaRPr lang="fr-FR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0D7267-0E4D-416E-ACDB-43E087B31E41}" type="slidenum">
              <a:rPr lang="fr-FR" smtClean="0"/>
              <a:t>9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16632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228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tiguïté">
  <a:themeElements>
    <a:clrScheme name="Contiguïté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tiguïté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190</TotalTime>
  <Words>815</Words>
  <Application>Microsoft Office PowerPoint</Application>
  <PresentationFormat>Affichage à l'écran (4:3)</PresentationFormat>
  <Paragraphs>138</Paragraphs>
  <Slides>17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Contiguïté</vt:lpstr>
      <vt:lpstr>PRATIQUE DE LA SECURITE ET SANTE  AU TRAVAIL</vt:lpstr>
      <vt:lpstr>Préambule</vt:lpstr>
      <vt:lpstr>L’exercice de la sécurité et la santé au travail et la  prévention des risques professionnels</vt:lpstr>
      <vt:lpstr>Quelques Références</vt:lpstr>
      <vt:lpstr>Les Professionnels</vt:lpstr>
      <vt:lpstr>Le Monde du Travail</vt:lpstr>
      <vt:lpstr>La Réalité de Terrain</vt:lpstr>
      <vt:lpstr>Le travail des enfants</vt:lpstr>
      <vt:lpstr>Quelques réflexions</vt:lpstr>
      <vt:lpstr>La Réalité</vt:lpstr>
      <vt:lpstr>Que faire ?</vt:lpstr>
      <vt:lpstr>La démarche qualité en sécurité et santé des risques professionnels</vt:lpstr>
      <vt:lpstr>Quelques Notions de Qualité</vt:lpstr>
      <vt:lpstr>Les Mécanismes de la Qualité</vt:lpstr>
      <vt:lpstr>Sur Quels Eléments  S’appuyer ?</vt:lpstr>
      <vt:lpstr>En Pratique</vt:lpstr>
      <vt:lpstr>Si nous ne prenons pas en charge la santé de la population au travail,   personne ne le fera à notre place !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PRATIQUE DE LA SECURITE ET SANTE  AU TRAVAIL</dc:title>
  <dc:creator>Alain</dc:creator>
  <cp:lastModifiedBy>Alain</cp:lastModifiedBy>
  <cp:revision>22</cp:revision>
  <dcterms:created xsi:type="dcterms:W3CDTF">2015-04-06T15:07:54Z</dcterms:created>
  <dcterms:modified xsi:type="dcterms:W3CDTF">2015-04-06T18:17:56Z</dcterms:modified>
</cp:coreProperties>
</file>