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8" r:id="rId3"/>
    <p:sldId id="278" r:id="rId4"/>
    <p:sldId id="316" r:id="rId5"/>
    <p:sldId id="323" r:id="rId6"/>
    <p:sldId id="321" r:id="rId7"/>
    <p:sldId id="318" r:id="rId8"/>
    <p:sldId id="319" r:id="rId9"/>
    <p:sldId id="317" r:id="rId10"/>
    <p:sldId id="320" r:id="rId11"/>
    <p:sldId id="330" r:id="rId12"/>
    <p:sldId id="324" r:id="rId13"/>
    <p:sldId id="274" r:id="rId14"/>
    <p:sldId id="281" r:id="rId15"/>
    <p:sldId id="305" r:id="rId16"/>
    <p:sldId id="304" r:id="rId17"/>
    <p:sldId id="294" r:id="rId18"/>
    <p:sldId id="291" r:id="rId19"/>
    <p:sldId id="292" r:id="rId20"/>
    <p:sldId id="293" r:id="rId21"/>
    <p:sldId id="282" r:id="rId22"/>
    <p:sldId id="306" r:id="rId23"/>
    <p:sldId id="307" r:id="rId24"/>
    <p:sldId id="308" r:id="rId25"/>
    <p:sldId id="270" r:id="rId26"/>
    <p:sldId id="325" r:id="rId27"/>
    <p:sldId id="309" r:id="rId28"/>
    <p:sldId id="310" r:id="rId29"/>
    <p:sldId id="311" r:id="rId30"/>
    <p:sldId id="312" r:id="rId31"/>
    <p:sldId id="313" r:id="rId32"/>
    <p:sldId id="314" r:id="rId33"/>
    <p:sldId id="315" r:id="rId34"/>
    <p:sldId id="295" r:id="rId35"/>
    <p:sldId id="289" r:id="rId36"/>
    <p:sldId id="288" r:id="rId37"/>
    <p:sldId id="286" r:id="rId38"/>
    <p:sldId id="285" r:id="rId39"/>
    <p:sldId id="287" r:id="rId40"/>
    <p:sldId id="328" r:id="rId41"/>
    <p:sldId id="326" r:id="rId42"/>
    <p:sldId id="331" r:id="rId43"/>
    <p:sldId id="271" r:id="rId44"/>
    <p:sldId id="263" r:id="rId45"/>
    <p:sldId id="264" r:id="rId46"/>
    <p:sldId id="265" r:id="rId47"/>
    <p:sldId id="329" r:id="rId48"/>
    <p:sldId id="332" r:id="rId49"/>
    <p:sldId id="260" r:id="rId5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53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fr-FR" smtClean="0"/>
              <a:t>Modifiez le style du titre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2C2236AD-D784-4FA5-980E-4C42EEAAF5B4}" type="datetimeFigureOut">
              <a:rPr lang="fr-FR" smtClean="0"/>
              <a:t>08/04/2015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E2DB1BC-5B85-4631-A7CF-0F354A336539}"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2C2236AD-D784-4FA5-980E-4C42EEAAF5B4}" type="datetimeFigureOut">
              <a:rPr lang="fr-FR" smtClean="0"/>
              <a:t>08/04/2015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E2DB1BC-5B85-4631-A7CF-0F354A336539}"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2C2236AD-D784-4FA5-980E-4C42EEAAF5B4}" type="datetimeFigureOut">
              <a:rPr lang="fr-FR" smtClean="0"/>
              <a:t>08/04/2015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E2DB1BC-5B85-4631-A7CF-0F354A336539}"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2C2236AD-D784-4FA5-980E-4C42EEAAF5B4}" type="datetimeFigureOut">
              <a:rPr lang="fr-FR" smtClean="0"/>
              <a:t>08/04/2015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E2DB1BC-5B85-4631-A7CF-0F354A336539}"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fr-FR" smtClean="0"/>
              <a:t>Modifiez le style du titre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2C2236AD-D784-4FA5-980E-4C42EEAAF5B4}" type="datetimeFigureOut">
              <a:rPr lang="fr-FR" smtClean="0"/>
              <a:t>08/04/2015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E2DB1BC-5B85-4631-A7CF-0F354A336539}"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2C2236AD-D784-4FA5-980E-4C42EEAAF5B4}" type="datetimeFigureOut">
              <a:rPr lang="fr-FR" smtClean="0"/>
              <a:t>08/04/2015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E2DB1BC-5B85-4631-A7CF-0F354A336539}"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2C2236AD-D784-4FA5-980E-4C42EEAAF5B4}" type="datetimeFigureOut">
              <a:rPr lang="fr-FR" smtClean="0"/>
              <a:t>08/04/2015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E2DB1BC-5B85-4631-A7CF-0F354A336539}"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2C2236AD-D784-4FA5-980E-4C42EEAAF5B4}" type="datetimeFigureOut">
              <a:rPr lang="fr-FR" smtClean="0"/>
              <a:t>08/04/2015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E2DB1BC-5B85-4631-A7CF-0F354A336539}"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2236AD-D784-4FA5-980E-4C42EEAAF5B4}" type="datetimeFigureOut">
              <a:rPr lang="fr-FR" smtClean="0"/>
              <a:t>08/04/2015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E2DB1BC-5B85-4631-A7CF-0F354A336539}"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smtClean="0"/>
              <a:t>Modifiez le style du titre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2C2236AD-D784-4FA5-980E-4C42EEAAF5B4}" type="datetimeFigureOut">
              <a:rPr lang="fr-FR" smtClean="0"/>
              <a:t>08/04/2015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E2DB1BC-5B85-4631-A7CF-0F354A336539}" type="slidenum">
              <a:rPr lang="fr-FR" smtClean="0"/>
              <a:t>‹N°›</a:t>
            </a:fld>
            <a:endParaRPr lang="fr-FR"/>
          </a:p>
        </p:txBody>
      </p:sp>
      <p:sp>
        <p:nvSpPr>
          <p:cNvPr id="9" name="Content Placeholder 8"/>
          <p:cNvSpPr>
            <a:spLocks noGrp="1"/>
          </p:cNvSpPr>
          <p:nvPr>
            <p:ph sz="quarter" idx="13"/>
          </p:nvPr>
        </p:nvSpPr>
        <p:spPr>
          <a:xfrm>
            <a:off x="304800" y="381000"/>
            <a:ext cx="7772400" cy="494284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FR" smtClean="0"/>
              <a:t>Modifiez le style du titre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8" name="Date Placeholder 7"/>
          <p:cNvSpPr>
            <a:spLocks noGrp="1"/>
          </p:cNvSpPr>
          <p:nvPr>
            <p:ph type="dt" sz="half" idx="10"/>
          </p:nvPr>
        </p:nvSpPr>
        <p:spPr/>
        <p:txBody>
          <a:bodyPr/>
          <a:lstStyle/>
          <a:p>
            <a:fld id="{2C2236AD-D784-4FA5-980E-4C42EEAAF5B4}" type="datetimeFigureOut">
              <a:rPr lang="fr-FR" smtClean="0"/>
              <a:t>08/04/2015</a:t>
            </a:fld>
            <a:endParaRPr lang="fr-FR"/>
          </a:p>
        </p:txBody>
      </p:sp>
      <p:sp>
        <p:nvSpPr>
          <p:cNvPr id="9" name="Slide Number Placeholder 8"/>
          <p:cNvSpPr>
            <a:spLocks noGrp="1"/>
          </p:cNvSpPr>
          <p:nvPr>
            <p:ph type="sldNum" sz="quarter" idx="11"/>
          </p:nvPr>
        </p:nvSpPr>
        <p:spPr/>
        <p:txBody>
          <a:bodyPr/>
          <a:lstStyle/>
          <a:p>
            <a:fld id="{CE2DB1BC-5B85-4631-A7CF-0F354A336539}" type="slidenum">
              <a:rPr lang="fr-FR" smtClean="0"/>
              <a:t>‹N°›</a:t>
            </a:fld>
            <a:endParaRPr lang="fr-FR"/>
          </a:p>
        </p:txBody>
      </p:sp>
      <p:sp>
        <p:nvSpPr>
          <p:cNvPr id="10" name="Footer Placeholder 9"/>
          <p:cNvSpPr>
            <a:spLocks noGrp="1"/>
          </p:cNvSpPr>
          <p:nvPr>
            <p:ph type="ftr" sz="quarter" idx="12"/>
          </p:nvPr>
        </p:nvSpPr>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E2DB1BC-5B85-4631-A7CF-0F354A336539}" type="slidenum">
              <a:rPr lang="fr-FR" smtClean="0"/>
              <a:t>‹N°›</a:t>
            </a:fld>
            <a:endParaRPr lang="fr-F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fr-F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C2236AD-D784-4FA5-980E-4C42EEAAF5B4}" type="datetimeFigureOut">
              <a:rPr lang="fr-FR" smtClean="0"/>
              <a:t>08/04/2015</a:t>
            </a:fld>
            <a:endParaRPr lang="fr-F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Services de </a:t>
            </a:r>
            <a:r>
              <a:rPr lang="fr-FR" dirty="0" smtClean="0"/>
              <a:t>Santé et sécurité </a:t>
            </a:r>
            <a:r>
              <a:rPr lang="fr-FR" dirty="0" smtClean="0"/>
              <a:t>au Travail en Afrique</a:t>
            </a:r>
            <a:endParaRPr lang="fr-FR" dirty="0"/>
          </a:p>
        </p:txBody>
      </p:sp>
      <p:sp>
        <p:nvSpPr>
          <p:cNvPr id="3" name="Sous-titre 2"/>
          <p:cNvSpPr>
            <a:spLocks noGrp="1"/>
          </p:cNvSpPr>
          <p:nvPr>
            <p:ph type="subTitle" idx="1"/>
          </p:nvPr>
        </p:nvSpPr>
        <p:spPr/>
        <p:txBody>
          <a:bodyPr>
            <a:normAutofit fontScale="47500" lnSpcReduction="20000"/>
          </a:bodyPr>
          <a:lstStyle/>
          <a:p>
            <a:r>
              <a:rPr lang="fr-FR" sz="8000" b="1" dirty="0" smtClean="0">
                <a:solidFill>
                  <a:schemeClr val="tx1"/>
                </a:solidFill>
                <a:latin typeface="Arial Rounded MT Bold" pitchFamily="34" charset="0"/>
              </a:rPr>
              <a:t>Professeur Benjamin </a:t>
            </a:r>
            <a:r>
              <a:rPr lang="fr-FR" sz="8000" b="1" dirty="0" smtClean="0">
                <a:solidFill>
                  <a:schemeClr val="tx1"/>
                </a:solidFill>
                <a:latin typeface="Arial Rounded MT Bold" pitchFamily="34" charset="0"/>
              </a:rPr>
              <a:t>FAYOMI</a:t>
            </a:r>
          </a:p>
          <a:p>
            <a:endParaRPr lang="fr-FR" sz="7200" b="1" dirty="0">
              <a:solidFill>
                <a:schemeClr val="tx1"/>
              </a:solidFill>
              <a:latin typeface="Arial Rounded MT Bold" pitchFamily="34" charset="0"/>
            </a:endParaRPr>
          </a:p>
          <a:p>
            <a:endParaRPr lang="fr-FR" sz="2800" b="1" dirty="0">
              <a:solidFill>
                <a:schemeClr val="tx1"/>
              </a:solidFill>
            </a:endParaRPr>
          </a:p>
        </p:txBody>
      </p:sp>
    </p:spTree>
    <p:extLst>
      <p:ext uri="{BB962C8B-B14F-4D97-AF65-F5344CB8AC3E}">
        <p14:creationId xmlns:p14="http://schemas.microsoft.com/office/powerpoint/2010/main" val="4270959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r>
              <a:rPr lang="fr-FR" i="1" dirty="0" smtClean="0">
                <a:latin typeface="Arial Black" pitchFamily="34" charset="0"/>
              </a:rPr>
              <a:t>En dehors des chantiers ferroviaires, ces bouleversements eurent lieu dans les plantations industrielles ou l’on pratiqua la même culture des forçats. Sans insister sur ce thème, que soulignent abondamment les recherches sur le processus de prolétarisation dont nous avons parlé, il nous suffit d’illustrer   le monde du travail en considérant le sort des « exploités des rives du Niger » pendant un demi-siècle ou, en Afrique occidentale, l’Office du Niger est resté un « véritable outil de l’agro-business colonial » comme </a:t>
            </a:r>
            <a:r>
              <a:rPr lang="fr-FR" i="1" dirty="0" err="1" smtClean="0">
                <a:latin typeface="Arial Black" pitchFamily="34" charset="0"/>
              </a:rPr>
              <a:t>Amidou</a:t>
            </a:r>
            <a:r>
              <a:rPr lang="fr-FR" i="1" dirty="0" smtClean="0">
                <a:latin typeface="Arial Black" pitchFamily="34" charset="0"/>
              </a:rPr>
              <a:t> </a:t>
            </a:r>
            <a:r>
              <a:rPr lang="fr-FR" i="1" dirty="0" err="1" smtClean="0">
                <a:latin typeface="Arial Black" pitchFamily="34" charset="0"/>
              </a:rPr>
              <a:t>Magassa</a:t>
            </a:r>
            <a:r>
              <a:rPr lang="fr-FR" i="1" dirty="0" smtClean="0">
                <a:latin typeface="Arial Black" pitchFamily="34" charset="0"/>
              </a:rPr>
              <a:t> l’a montré dans un témoignage éloquent</a:t>
            </a:r>
            <a:endParaRPr lang="fr-FR" i="1" dirty="0">
              <a:latin typeface="Arial Black" pitchFamily="34" charset="0"/>
            </a:endParaRPr>
          </a:p>
        </p:txBody>
      </p:sp>
    </p:spTree>
    <p:extLst>
      <p:ext uri="{BB962C8B-B14F-4D97-AF65-F5344CB8AC3E}">
        <p14:creationId xmlns:p14="http://schemas.microsoft.com/office/powerpoint/2010/main" val="2387358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 retenir</a:t>
            </a:r>
            <a:endParaRPr lang="fr-FR" dirty="0"/>
          </a:p>
        </p:txBody>
      </p:sp>
      <p:sp>
        <p:nvSpPr>
          <p:cNvPr id="3" name="Espace réservé du contenu 2"/>
          <p:cNvSpPr>
            <a:spLocks noGrp="1"/>
          </p:cNvSpPr>
          <p:nvPr>
            <p:ph idx="1"/>
          </p:nvPr>
        </p:nvSpPr>
        <p:spPr/>
        <p:txBody>
          <a:bodyPr>
            <a:normAutofit/>
          </a:bodyPr>
          <a:lstStyle/>
          <a:p>
            <a:r>
              <a:rPr lang="fr-FR" sz="2800" b="1" dirty="0" smtClean="0"/>
              <a:t>Il ne pouvait pas avoir de relation employeurs et employés</a:t>
            </a:r>
          </a:p>
          <a:p>
            <a:r>
              <a:rPr lang="fr-FR" sz="2800" b="1" dirty="0" smtClean="0"/>
              <a:t>Il n’y avait pas et il ne pouvait pas avoir de structure ou de culture de prévention</a:t>
            </a:r>
            <a:endParaRPr lang="fr-FR" sz="2800" b="1" dirty="0"/>
          </a:p>
        </p:txBody>
      </p:sp>
    </p:spTree>
    <p:extLst>
      <p:ext uri="{BB962C8B-B14F-4D97-AF65-F5344CB8AC3E}">
        <p14:creationId xmlns:p14="http://schemas.microsoft.com/office/powerpoint/2010/main" val="14680219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03232" cy="1143000"/>
          </a:xfrm>
        </p:spPr>
        <p:txBody>
          <a:bodyPr/>
          <a:lstStyle/>
          <a:p>
            <a:r>
              <a:rPr lang="fr-FR" sz="4400" b="1" dirty="0" smtClean="0">
                <a:solidFill>
                  <a:schemeClr val="accent2"/>
                </a:solidFill>
              </a:rPr>
              <a:t/>
            </a:r>
            <a:br>
              <a:rPr lang="fr-FR" sz="4400" b="1" dirty="0" smtClean="0">
                <a:solidFill>
                  <a:schemeClr val="accent2"/>
                </a:solidFill>
              </a:rPr>
            </a:br>
            <a:r>
              <a:rPr lang="fr-FR" sz="4000" b="1" dirty="0" smtClean="0">
                <a:solidFill>
                  <a:schemeClr val="accent2"/>
                </a:solidFill>
              </a:rPr>
              <a:t>La </a:t>
            </a:r>
            <a:r>
              <a:rPr lang="fr-FR" sz="4000" b="1" dirty="0">
                <a:solidFill>
                  <a:schemeClr val="accent2"/>
                </a:solidFill>
              </a:rPr>
              <a:t>SST après </a:t>
            </a:r>
            <a:r>
              <a:rPr lang="fr-FR" sz="4000" b="1" dirty="0" smtClean="0">
                <a:solidFill>
                  <a:schemeClr val="accent2"/>
                </a:solidFill>
              </a:rPr>
              <a:t>les indépendances et </a:t>
            </a:r>
            <a:r>
              <a:rPr lang="fr-FR" sz="4000" b="1" dirty="0">
                <a:solidFill>
                  <a:schemeClr val="accent2"/>
                </a:solidFill>
              </a:rPr>
              <a:t>les </a:t>
            </a:r>
            <a:r>
              <a:rPr lang="fr-FR" sz="4000" b="1" dirty="0" smtClean="0">
                <a:solidFill>
                  <a:schemeClr val="accent2"/>
                </a:solidFill>
              </a:rPr>
              <a:t>défis actuels </a:t>
            </a:r>
            <a:r>
              <a:rPr lang="fr-FR" sz="4800" b="1" dirty="0">
                <a:solidFill>
                  <a:schemeClr val="accent2"/>
                </a:solidFill>
              </a:rPr>
              <a:t/>
            </a:r>
            <a:br>
              <a:rPr lang="fr-FR" sz="4800" b="1" dirty="0">
                <a:solidFill>
                  <a:schemeClr val="accent2"/>
                </a:solidFill>
              </a:rPr>
            </a:br>
            <a:endParaRPr lang="fr-FR" dirty="0"/>
          </a:p>
        </p:txBody>
      </p:sp>
      <p:sp>
        <p:nvSpPr>
          <p:cNvPr id="3" name="Espace réservé du contenu 2"/>
          <p:cNvSpPr>
            <a:spLocks noGrp="1"/>
          </p:cNvSpPr>
          <p:nvPr>
            <p:ph idx="1"/>
          </p:nvPr>
        </p:nvSpPr>
        <p:spPr/>
        <p:txBody>
          <a:bodyPr>
            <a:normAutofit/>
          </a:bodyPr>
          <a:lstStyle/>
          <a:p>
            <a:r>
              <a:rPr lang="fr-FR" sz="3200" b="1" dirty="0" smtClean="0"/>
              <a:t>Les enjeux </a:t>
            </a:r>
          </a:p>
          <a:p>
            <a:r>
              <a:rPr lang="fr-FR" sz="3200" b="1" dirty="0" smtClean="0"/>
              <a:t>Résultats d’études</a:t>
            </a:r>
            <a:endParaRPr lang="fr-FR" sz="3200" b="1" dirty="0"/>
          </a:p>
        </p:txBody>
      </p:sp>
    </p:spTree>
    <p:extLst>
      <p:ext uri="{BB962C8B-B14F-4D97-AF65-F5344CB8AC3E}">
        <p14:creationId xmlns:p14="http://schemas.microsoft.com/office/powerpoint/2010/main" val="18100379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ENJEUX</a:t>
            </a:r>
            <a:endParaRPr lang="fr-FR" dirty="0"/>
          </a:p>
        </p:txBody>
      </p:sp>
      <p:sp>
        <p:nvSpPr>
          <p:cNvPr id="3" name="Espace réservé du contenu 2"/>
          <p:cNvSpPr>
            <a:spLocks noGrp="1"/>
          </p:cNvSpPr>
          <p:nvPr>
            <p:ph idx="1"/>
          </p:nvPr>
        </p:nvSpPr>
        <p:spPr/>
        <p:txBody>
          <a:bodyPr>
            <a:normAutofit/>
          </a:bodyPr>
          <a:lstStyle/>
          <a:p>
            <a:r>
              <a:rPr lang="fr-FR" sz="2800" dirty="0" smtClean="0">
                <a:latin typeface="Arial Black" pitchFamily="34" charset="0"/>
              </a:rPr>
              <a:t>Enjeux</a:t>
            </a:r>
            <a:r>
              <a:rPr lang="fr-FR" sz="2800" dirty="0">
                <a:latin typeface="Arial Black" pitchFamily="34" charset="0"/>
              </a:rPr>
              <a:t> </a:t>
            </a:r>
            <a:r>
              <a:rPr lang="fr-FR" sz="2800" dirty="0" smtClean="0">
                <a:latin typeface="Arial Black" pitchFamily="34" charset="0"/>
              </a:rPr>
              <a:t>é</a:t>
            </a:r>
            <a:r>
              <a:rPr lang="fr-FR" sz="2600" dirty="0" smtClean="0">
                <a:latin typeface="Arial Black" pitchFamily="34" charset="0"/>
              </a:rPr>
              <a:t>conomiques</a:t>
            </a:r>
            <a:endParaRPr lang="fr-FR" sz="2600" dirty="0">
              <a:latin typeface="Arial Black" pitchFamily="34" charset="0"/>
            </a:endParaRPr>
          </a:p>
          <a:p>
            <a:r>
              <a:rPr lang="fr-FR" sz="2800" dirty="0" smtClean="0">
                <a:latin typeface="Arial Black" pitchFamily="34" charset="0"/>
              </a:rPr>
              <a:t>Socio-sanitaires</a:t>
            </a:r>
          </a:p>
        </p:txBody>
      </p:sp>
    </p:spTree>
    <p:extLst>
      <p:ext uri="{BB962C8B-B14F-4D97-AF65-F5344CB8AC3E}">
        <p14:creationId xmlns:p14="http://schemas.microsoft.com/office/powerpoint/2010/main" val="3369498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jeuneafrique.com/photos/028022012154604000000treizepayspassesaucri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004" y="-171400"/>
            <a:ext cx="8347444" cy="863997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5364088" y="0"/>
            <a:ext cx="3096344" cy="830997"/>
          </a:xfrm>
          <a:prstGeom prst="rect">
            <a:avLst/>
          </a:prstGeom>
          <a:noFill/>
        </p:spPr>
        <p:txBody>
          <a:bodyPr wrap="square" rtlCol="0">
            <a:spAutoFit/>
          </a:bodyPr>
          <a:lstStyle/>
          <a:p>
            <a:pPr algn="ctr"/>
            <a:r>
              <a:rPr lang="fr-FR" sz="2000" b="1" dirty="0" smtClean="0">
                <a:solidFill>
                  <a:srgbClr val="FF0000"/>
                </a:solidFill>
              </a:rPr>
              <a:t>ENJEUX ECONOMIQUE  =  </a:t>
            </a:r>
            <a:r>
              <a:rPr lang="fr-FR" sz="2800" b="1" dirty="0" smtClean="0">
                <a:solidFill>
                  <a:srgbClr val="FF0000"/>
                </a:solidFill>
              </a:rPr>
              <a:t>RICHESSE</a:t>
            </a:r>
            <a:r>
              <a:rPr lang="fr-FR" sz="2000" b="1" dirty="0" smtClean="0">
                <a:solidFill>
                  <a:srgbClr val="FF0000"/>
                </a:solidFill>
              </a:rPr>
              <a:t> SOUS-SOL</a:t>
            </a:r>
            <a:endParaRPr lang="fr-FR" sz="2000" b="1" dirty="0">
              <a:solidFill>
                <a:srgbClr val="FF0000"/>
              </a:solidFill>
            </a:endParaRPr>
          </a:p>
        </p:txBody>
      </p:sp>
    </p:spTree>
    <p:extLst>
      <p:ext uri="{BB962C8B-B14F-4D97-AF65-F5344CB8AC3E}">
        <p14:creationId xmlns:p14="http://schemas.microsoft.com/office/powerpoint/2010/main" val="3272345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Enjeux socio-sanitaires</a:t>
            </a:r>
            <a:endParaRPr lang="fr-FR" dirty="0"/>
          </a:p>
        </p:txBody>
      </p:sp>
      <p:sp>
        <p:nvSpPr>
          <p:cNvPr id="3" name="Espace réservé du contenu 2"/>
          <p:cNvSpPr>
            <a:spLocks noGrp="1"/>
          </p:cNvSpPr>
          <p:nvPr>
            <p:ph idx="1"/>
          </p:nvPr>
        </p:nvSpPr>
        <p:spPr/>
        <p:txBody>
          <a:bodyPr>
            <a:normAutofit/>
          </a:bodyPr>
          <a:lstStyle/>
          <a:p>
            <a:r>
              <a:rPr lang="fr-FR" sz="3200" b="1" dirty="0" smtClean="0"/>
              <a:t>Santé dans les mines</a:t>
            </a:r>
          </a:p>
          <a:p>
            <a:endParaRPr lang="fr-FR" sz="3200" b="1" dirty="0" smtClean="0"/>
          </a:p>
          <a:p>
            <a:r>
              <a:rPr lang="fr-FR" sz="3200" b="1" dirty="0" smtClean="0"/>
              <a:t>Santé en milieux agriculture</a:t>
            </a:r>
            <a:endParaRPr lang="fr-FR" sz="3200" b="1" dirty="0"/>
          </a:p>
        </p:txBody>
      </p:sp>
    </p:spTree>
    <p:extLst>
      <p:ext uri="{BB962C8B-B14F-4D97-AF65-F5344CB8AC3E}">
        <p14:creationId xmlns:p14="http://schemas.microsoft.com/office/powerpoint/2010/main" val="15503844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Cas des mines</a:t>
            </a:r>
            <a:endParaRPr lang="fr-FR" b="1" dirty="0"/>
          </a:p>
        </p:txBody>
      </p:sp>
      <p:sp>
        <p:nvSpPr>
          <p:cNvPr id="3" name="Espace réservé du contenu 2"/>
          <p:cNvSpPr>
            <a:spLocks noGrp="1"/>
          </p:cNvSpPr>
          <p:nvPr>
            <p:ph idx="1"/>
          </p:nvPr>
        </p:nvSpPr>
        <p:spPr/>
        <p:txBody>
          <a:bodyPr>
            <a:normAutofit/>
          </a:bodyPr>
          <a:lstStyle/>
          <a:p>
            <a:r>
              <a:rPr lang="fr-FR" sz="2400" dirty="0" err="1">
                <a:latin typeface="Arial Black" pitchFamily="34" charset="0"/>
              </a:rPr>
              <a:t>Occupational</a:t>
            </a:r>
            <a:r>
              <a:rPr lang="fr-FR" sz="2400" dirty="0">
                <a:latin typeface="Arial Black" pitchFamily="34" charset="0"/>
              </a:rPr>
              <a:t> </a:t>
            </a:r>
            <a:r>
              <a:rPr lang="fr-FR" sz="2400" dirty="0" err="1">
                <a:latin typeface="Arial Black" pitchFamily="34" charset="0"/>
              </a:rPr>
              <a:t>Safety</a:t>
            </a:r>
            <a:r>
              <a:rPr lang="fr-FR" sz="2400" dirty="0">
                <a:latin typeface="Arial Black" pitchFamily="34" charset="0"/>
              </a:rPr>
              <a:t> and </a:t>
            </a:r>
            <a:r>
              <a:rPr lang="fr-FR" sz="2400" dirty="0" err="1" smtClean="0">
                <a:latin typeface="Arial Black" pitchFamily="34" charset="0"/>
              </a:rPr>
              <a:t>Health</a:t>
            </a:r>
            <a:r>
              <a:rPr lang="fr-FR" sz="2400" dirty="0">
                <a:latin typeface="Arial Black" pitchFamily="34" charset="0"/>
              </a:rPr>
              <a:t> </a:t>
            </a:r>
            <a:r>
              <a:rPr lang="fr-FR" sz="2400" dirty="0" smtClean="0">
                <a:latin typeface="Arial Black" pitchFamily="34" charset="0"/>
              </a:rPr>
              <a:t>in </a:t>
            </a:r>
            <a:r>
              <a:rPr lang="fr-FR" sz="2400" dirty="0" err="1">
                <a:latin typeface="Arial Black" pitchFamily="34" charset="0"/>
              </a:rPr>
              <a:t>Mining</a:t>
            </a:r>
            <a:endParaRPr lang="fr-FR" sz="2400" dirty="0">
              <a:latin typeface="Arial Black" pitchFamily="34" charset="0"/>
            </a:endParaRPr>
          </a:p>
          <a:p>
            <a:pPr marL="114300" indent="0">
              <a:buNone/>
            </a:pPr>
            <a:r>
              <a:rPr lang="en-US" sz="2400" dirty="0">
                <a:latin typeface="Arial Black" pitchFamily="34" charset="0"/>
              </a:rPr>
              <a:t>Anthology on the situation in 16 mining countries</a:t>
            </a:r>
          </a:p>
          <a:p>
            <a:pPr marL="114300" indent="0">
              <a:buNone/>
            </a:pPr>
            <a:r>
              <a:rPr lang="sv-SE" sz="2400" dirty="0">
                <a:solidFill>
                  <a:srgbClr val="FF0000"/>
                </a:solidFill>
                <a:latin typeface="Arial Black" pitchFamily="34" charset="0"/>
              </a:rPr>
              <a:t>Ed. Kaj Elgstrand and Eva Vingård</a:t>
            </a:r>
            <a:endParaRPr lang="fr-FR" sz="2400" dirty="0">
              <a:solidFill>
                <a:srgbClr val="FF0000"/>
              </a:solidFill>
              <a:latin typeface="Arial Black" pitchFamily="34" charset="0"/>
            </a:endParaRPr>
          </a:p>
        </p:txBody>
      </p:sp>
    </p:spTree>
    <p:extLst>
      <p:ext uri="{BB962C8B-B14F-4D97-AF65-F5344CB8AC3E}">
        <p14:creationId xmlns:p14="http://schemas.microsoft.com/office/powerpoint/2010/main" val="10106275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Imag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011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4763" y="1844824"/>
            <a:ext cx="2911053" cy="523220"/>
          </a:xfrm>
          <a:prstGeom prst="rect">
            <a:avLst/>
          </a:prstGeom>
          <a:noFill/>
        </p:spPr>
        <p:txBody>
          <a:bodyPr wrap="square" rtlCol="0">
            <a:spAutoFit/>
          </a:bodyPr>
          <a:lstStyle/>
          <a:p>
            <a:r>
              <a:rPr lang="fr-FR" sz="2800" b="1" dirty="0" smtClean="0"/>
              <a:t> A CIEL OUVERT </a:t>
            </a:r>
            <a:endParaRPr lang="fr-FR" sz="2800" b="1" dirty="0"/>
          </a:p>
        </p:txBody>
      </p:sp>
    </p:spTree>
    <p:extLst>
      <p:ext uri="{BB962C8B-B14F-4D97-AF65-F5344CB8AC3E}">
        <p14:creationId xmlns:p14="http://schemas.microsoft.com/office/powerpoint/2010/main" val="3346160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5888"/>
            <a:ext cx="8713787" cy="650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5580112" y="1340768"/>
            <a:ext cx="3313063" cy="1200329"/>
          </a:xfrm>
          <a:prstGeom prst="rect">
            <a:avLst/>
          </a:prstGeom>
          <a:noFill/>
        </p:spPr>
        <p:txBody>
          <a:bodyPr wrap="square" rtlCol="0">
            <a:spAutoFit/>
          </a:bodyPr>
          <a:lstStyle/>
          <a:p>
            <a:pPr algn="ctr"/>
            <a:r>
              <a:rPr lang="fr-FR" sz="2400" b="1" dirty="0" smtClean="0">
                <a:solidFill>
                  <a:schemeClr val="bg1"/>
                </a:solidFill>
              </a:rPr>
              <a:t> SERVICE  DE SANTE SECURITE  AU TRAVAIL ?</a:t>
            </a:r>
          </a:p>
          <a:p>
            <a:pPr algn="ctr"/>
            <a:r>
              <a:rPr lang="fr-FR" sz="2400" b="1" dirty="0" smtClean="0">
                <a:solidFill>
                  <a:srgbClr val="FF0000"/>
                </a:solidFill>
              </a:rPr>
              <a:t>CONNAIT PAS</a:t>
            </a:r>
            <a:endParaRPr lang="fr-FR" sz="2400" b="1" dirty="0">
              <a:solidFill>
                <a:srgbClr val="FF0000"/>
              </a:solidFill>
            </a:endParaRPr>
          </a:p>
        </p:txBody>
      </p:sp>
      <p:sp>
        <p:nvSpPr>
          <p:cNvPr id="3" name="ZoneTexte 2"/>
          <p:cNvSpPr txBox="1"/>
          <p:nvPr/>
        </p:nvSpPr>
        <p:spPr>
          <a:xfrm>
            <a:off x="1115616" y="1628800"/>
            <a:ext cx="1152128" cy="523220"/>
          </a:xfrm>
          <a:prstGeom prst="rect">
            <a:avLst/>
          </a:prstGeom>
          <a:noFill/>
        </p:spPr>
        <p:txBody>
          <a:bodyPr wrap="square" rtlCol="0">
            <a:spAutoFit/>
          </a:bodyPr>
          <a:lstStyle/>
          <a:p>
            <a:r>
              <a:rPr lang="fr-FR" sz="2800" b="1" dirty="0" smtClean="0">
                <a:solidFill>
                  <a:schemeClr val="bg1"/>
                </a:solidFill>
              </a:rPr>
              <a:t>PERE</a:t>
            </a:r>
            <a:endParaRPr lang="fr-FR" sz="2800" b="1" dirty="0">
              <a:solidFill>
                <a:schemeClr val="bg1"/>
              </a:solidFill>
            </a:endParaRPr>
          </a:p>
        </p:txBody>
      </p:sp>
      <p:sp>
        <p:nvSpPr>
          <p:cNvPr id="4" name="ZoneTexte 3"/>
          <p:cNvSpPr txBox="1"/>
          <p:nvPr/>
        </p:nvSpPr>
        <p:spPr>
          <a:xfrm>
            <a:off x="7884368" y="4581128"/>
            <a:ext cx="1008807" cy="400110"/>
          </a:xfrm>
          <a:prstGeom prst="rect">
            <a:avLst/>
          </a:prstGeom>
          <a:noFill/>
        </p:spPr>
        <p:txBody>
          <a:bodyPr wrap="square" rtlCol="0">
            <a:spAutoFit/>
          </a:bodyPr>
          <a:lstStyle/>
          <a:p>
            <a:r>
              <a:rPr lang="fr-FR" sz="2000" b="1" dirty="0" smtClean="0">
                <a:solidFill>
                  <a:schemeClr val="bg1"/>
                </a:solidFill>
              </a:rPr>
              <a:t>AUTRE</a:t>
            </a:r>
            <a:endParaRPr lang="fr-FR" sz="2000" b="1" dirty="0">
              <a:solidFill>
                <a:schemeClr val="bg1"/>
              </a:solidFill>
            </a:endParaRPr>
          </a:p>
        </p:txBody>
      </p:sp>
      <p:sp>
        <p:nvSpPr>
          <p:cNvPr id="5" name="ZoneTexte 4"/>
          <p:cNvSpPr txBox="1"/>
          <p:nvPr/>
        </p:nvSpPr>
        <p:spPr>
          <a:xfrm>
            <a:off x="4211960" y="5877272"/>
            <a:ext cx="1512168" cy="523220"/>
          </a:xfrm>
          <a:prstGeom prst="rect">
            <a:avLst/>
          </a:prstGeom>
          <a:noFill/>
        </p:spPr>
        <p:txBody>
          <a:bodyPr wrap="square" rtlCol="0">
            <a:spAutoFit/>
          </a:bodyPr>
          <a:lstStyle/>
          <a:p>
            <a:r>
              <a:rPr lang="fr-FR" sz="2800" b="1" dirty="0" smtClean="0">
                <a:solidFill>
                  <a:schemeClr val="bg1"/>
                </a:solidFill>
              </a:rPr>
              <a:t>ENFANT </a:t>
            </a:r>
            <a:endParaRPr lang="fr-FR" sz="2800" b="1" dirty="0">
              <a:solidFill>
                <a:schemeClr val="bg1"/>
              </a:solidFill>
            </a:endParaRPr>
          </a:p>
        </p:txBody>
      </p:sp>
    </p:spTree>
    <p:extLst>
      <p:ext uri="{BB962C8B-B14F-4D97-AF65-F5344CB8AC3E}">
        <p14:creationId xmlns:p14="http://schemas.microsoft.com/office/powerpoint/2010/main" val="2496247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5888"/>
            <a:ext cx="8785225" cy="662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2755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Plan</a:t>
            </a:r>
            <a:endParaRPr lang="fr-FR" dirty="0"/>
          </a:p>
        </p:txBody>
      </p:sp>
      <p:sp>
        <p:nvSpPr>
          <p:cNvPr id="3" name="Espace réservé du contenu 2"/>
          <p:cNvSpPr>
            <a:spLocks noGrp="1"/>
          </p:cNvSpPr>
          <p:nvPr>
            <p:ph idx="1"/>
          </p:nvPr>
        </p:nvSpPr>
        <p:spPr/>
        <p:txBody>
          <a:bodyPr>
            <a:normAutofit/>
          </a:bodyPr>
          <a:lstStyle/>
          <a:p>
            <a:r>
              <a:rPr lang="fr-FR" sz="4000" b="1" dirty="0" smtClean="0">
                <a:solidFill>
                  <a:srgbClr val="FF0000"/>
                </a:solidFill>
              </a:rPr>
              <a:t>La SST </a:t>
            </a:r>
            <a:r>
              <a:rPr lang="fr-FR" sz="4000" b="1" dirty="0" smtClean="0">
                <a:solidFill>
                  <a:srgbClr val="FF0000"/>
                </a:solidFill>
              </a:rPr>
              <a:t>en Afrique </a:t>
            </a:r>
            <a:r>
              <a:rPr lang="fr-FR" sz="4000" b="1" dirty="0" smtClean="0">
                <a:solidFill>
                  <a:srgbClr val="FF0000"/>
                </a:solidFill>
              </a:rPr>
              <a:t>avant les indépendances</a:t>
            </a:r>
            <a:endParaRPr lang="fr-FR" sz="4000" b="1" dirty="0" smtClean="0">
              <a:solidFill>
                <a:srgbClr val="FF0000"/>
              </a:solidFill>
            </a:endParaRPr>
          </a:p>
          <a:p>
            <a:r>
              <a:rPr lang="fr-FR" sz="4000" b="1" dirty="0" smtClean="0">
                <a:solidFill>
                  <a:schemeClr val="accent2"/>
                </a:solidFill>
              </a:rPr>
              <a:t>La </a:t>
            </a:r>
            <a:r>
              <a:rPr lang="fr-FR" sz="4000" b="1" dirty="0" smtClean="0">
                <a:solidFill>
                  <a:schemeClr val="accent2"/>
                </a:solidFill>
              </a:rPr>
              <a:t>SST après les indépendances</a:t>
            </a:r>
          </a:p>
          <a:p>
            <a:pPr marL="114300" indent="0">
              <a:buNone/>
            </a:pPr>
            <a:r>
              <a:rPr lang="fr-FR" sz="4000" b="1" dirty="0">
                <a:solidFill>
                  <a:schemeClr val="accent2"/>
                </a:solidFill>
              </a:rPr>
              <a:t>e</a:t>
            </a:r>
            <a:r>
              <a:rPr lang="fr-FR" sz="4000" b="1" dirty="0" smtClean="0">
                <a:solidFill>
                  <a:schemeClr val="accent2"/>
                </a:solidFill>
              </a:rPr>
              <a:t>t les </a:t>
            </a:r>
            <a:r>
              <a:rPr lang="fr-FR" sz="4000" b="1" dirty="0" smtClean="0">
                <a:solidFill>
                  <a:schemeClr val="accent2"/>
                </a:solidFill>
              </a:rPr>
              <a:t>défis actuels </a:t>
            </a:r>
          </a:p>
          <a:p>
            <a:r>
              <a:rPr lang="fr-FR" sz="4000" b="1" dirty="0" smtClean="0">
                <a:solidFill>
                  <a:srgbClr val="00B050"/>
                </a:solidFill>
              </a:rPr>
              <a:t>Les perspectives</a:t>
            </a:r>
          </a:p>
          <a:p>
            <a:r>
              <a:rPr lang="fr-FR" sz="4000" b="1" dirty="0" smtClean="0">
                <a:solidFill>
                  <a:srgbClr val="00B050"/>
                </a:solidFill>
              </a:rPr>
              <a:t>Conclusion</a:t>
            </a:r>
          </a:p>
          <a:p>
            <a:endParaRPr lang="fr-FR" sz="4000" dirty="0" smtClean="0"/>
          </a:p>
          <a:p>
            <a:endParaRPr lang="fr-FR" sz="4000" dirty="0"/>
          </a:p>
        </p:txBody>
      </p:sp>
    </p:spTree>
    <p:extLst>
      <p:ext uri="{BB962C8B-B14F-4D97-AF65-F5344CB8AC3E}">
        <p14:creationId xmlns:p14="http://schemas.microsoft.com/office/powerpoint/2010/main" val="1846280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fr-FR" b="1" dirty="0" smtClean="0"/>
              <a:t>Intoxication au plomb dans une </a:t>
            </a:r>
            <a:r>
              <a:rPr lang="fr-FR" b="1" dirty="0" smtClean="0">
                <a:solidFill>
                  <a:srgbClr val="FF0000"/>
                </a:solidFill>
              </a:rPr>
              <a:t>mine d’or</a:t>
            </a:r>
            <a:r>
              <a:rPr lang="fr-FR" b="1" dirty="0" smtClean="0"/>
              <a:t>: cas du Nigéria</a:t>
            </a:r>
            <a:endParaRPr lang="fr-FR" b="1" dirty="0"/>
          </a:p>
        </p:txBody>
      </p:sp>
      <p:sp>
        <p:nvSpPr>
          <p:cNvPr id="3" name="Espace réservé du contenu 2"/>
          <p:cNvSpPr>
            <a:spLocks noGrp="1"/>
          </p:cNvSpPr>
          <p:nvPr>
            <p:ph idx="1"/>
          </p:nvPr>
        </p:nvSpPr>
        <p:spPr/>
        <p:txBody>
          <a:bodyPr>
            <a:normAutofit/>
          </a:bodyPr>
          <a:lstStyle/>
          <a:p>
            <a:pPr>
              <a:defRPr/>
            </a:pPr>
            <a:r>
              <a:rPr lang="fr-FR" sz="3200" dirty="0" smtClean="0"/>
              <a:t>Etat </a:t>
            </a:r>
            <a:r>
              <a:rPr lang="fr-FR" sz="3200" dirty="0"/>
              <a:t>de </a:t>
            </a:r>
            <a:r>
              <a:rPr lang="fr-FR" sz="3200" dirty="0" err="1"/>
              <a:t>Zamfara</a:t>
            </a:r>
            <a:r>
              <a:rPr lang="fr-FR" sz="3200" dirty="0"/>
              <a:t> </a:t>
            </a:r>
            <a:r>
              <a:rPr lang="fr-FR" sz="3200" dirty="0" smtClean="0"/>
              <a:t>(Nigéria)  </a:t>
            </a:r>
            <a:r>
              <a:rPr lang="fr-FR" sz="3200" dirty="0"/>
              <a:t>2010</a:t>
            </a:r>
            <a:endParaRPr lang="fr-FR" sz="3200" dirty="0" smtClean="0"/>
          </a:p>
          <a:p>
            <a:pPr marL="114300" indent="0">
              <a:buNone/>
              <a:defRPr/>
            </a:pPr>
            <a:r>
              <a:rPr lang="fr-FR" sz="3200" dirty="0" err="1" smtClean="0">
                <a:solidFill>
                  <a:srgbClr val="FF0000"/>
                </a:solidFill>
              </a:rPr>
              <a:t>Sources:</a:t>
            </a:r>
            <a:r>
              <a:rPr lang="fr-FR" sz="3200" dirty="0" err="1" smtClean="0"/>
              <a:t>Human</a:t>
            </a:r>
            <a:r>
              <a:rPr lang="fr-FR" sz="3200" dirty="0" smtClean="0"/>
              <a:t> </a:t>
            </a:r>
            <a:r>
              <a:rPr lang="fr-FR" sz="3200" dirty="0" err="1"/>
              <a:t>Rights</a:t>
            </a:r>
            <a:r>
              <a:rPr lang="fr-FR" sz="3200" dirty="0"/>
              <a:t> Watch (</a:t>
            </a:r>
            <a:r>
              <a:rPr lang="fr-FR" sz="3200" dirty="0" smtClean="0"/>
              <a:t>HRW): </a:t>
            </a:r>
            <a:r>
              <a:rPr lang="fr-FR" sz="3200" dirty="0" smtClean="0"/>
              <a:t> ??</a:t>
            </a:r>
            <a:endParaRPr lang="fr-FR" sz="3200" dirty="0" smtClean="0"/>
          </a:p>
          <a:p>
            <a:pPr lvl="1">
              <a:defRPr/>
            </a:pPr>
            <a:r>
              <a:rPr lang="fr-FR" sz="3200" dirty="0" smtClean="0"/>
              <a:t>environ </a:t>
            </a:r>
            <a:r>
              <a:rPr lang="fr-FR" sz="3200" dirty="0" smtClean="0">
                <a:solidFill>
                  <a:srgbClr val="FF0000"/>
                </a:solidFill>
              </a:rPr>
              <a:t>400 enfants </a:t>
            </a:r>
            <a:r>
              <a:rPr lang="fr-FR" sz="3200" dirty="0" smtClean="0"/>
              <a:t>travaillant dans </a:t>
            </a:r>
            <a:r>
              <a:rPr lang="fr-FR" sz="3200" dirty="0"/>
              <a:t>les mines d'or artisanales </a:t>
            </a:r>
            <a:r>
              <a:rPr lang="fr-FR" sz="3200" dirty="0" smtClean="0"/>
              <a:t>sont </a:t>
            </a:r>
            <a:r>
              <a:rPr lang="fr-FR" sz="3200" dirty="0"/>
              <a:t>morts </a:t>
            </a:r>
            <a:endParaRPr lang="fr-FR" sz="3200" dirty="0" smtClean="0"/>
          </a:p>
          <a:p>
            <a:pPr marL="457200" lvl="1" indent="0">
              <a:buFontTx/>
              <a:buNone/>
              <a:defRPr/>
            </a:pPr>
            <a:r>
              <a:rPr lang="fr-FR" sz="3200" dirty="0" smtClean="0"/>
              <a:t>On parle de  </a:t>
            </a:r>
            <a:r>
              <a:rPr lang="fr-FR" sz="3200" b="1" dirty="0">
                <a:solidFill>
                  <a:srgbClr val="FF0000"/>
                </a:solidFill>
              </a:rPr>
              <a:t>«la pire épidémie de l'empoisonnement au plomb dans l'histoire moderne".</a:t>
            </a:r>
          </a:p>
        </p:txBody>
      </p:sp>
    </p:spTree>
    <p:extLst>
      <p:ext uri="{BB962C8B-B14F-4D97-AF65-F5344CB8AC3E}">
        <p14:creationId xmlns:p14="http://schemas.microsoft.com/office/powerpoint/2010/main" val="20237843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2400" dirty="0" smtClean="0">
                <a:latin typeface="Arial Black" pitchFamily="34" charset="0"/>
              </a:rPr>
              <a:t>Enjeux socio sanitaire : </a:t>
            </a:r>
            <a:r>
              <a:rPr lang="fr-FR" sz="2400" dirty="0" smtClean="0">
                <a:solidFill>
                  <a:srgbClr val="FF0000"/>
                </a:solidFill>
                <a:latin typeface="Arial Black" pitchFamily="34" charset="0"/>
              </a:rPr>
              <a:t>cas de l’agriculture</a:t>
            </a:r>
            <a:endParaRPr lang="fr-FR" sz="2400" dirty="0">
              <a:solidFill>
                <a:srgbClr val="FF0000"/>
              </a:solidFill>
              <a:latin typeface="Arial Black" pitchFamily="34" charset="0"/>
            </a:endParaRPr>
          </a:p>
        </p:txBody>
      </p:sp>
      <p:sp>
        <p:nvSpPr>
          <p:cNvPr id="3" name="Espace réservé du contenu 2"/>
          <p:cNvSpPr>
            <a:spLocks noGrp="1"/>
          </p:cNvSpPr>
          <p:nvPr>
            <p:ph idx="1"/>
          </p:nvPr>
        </p:nvSpPr>
        <p:spPr/>
        <p:txBody>
          <a:bodyPr/>
          <a:lstStyle/>
          <a:p>
            <a:r>
              <a:rPr lang="en-US" b="1" dirty="0"/>
              <a:t>Developing countries which only use </a:t>
            </a:r>
            <a:r>
              <a:rPr lang="en-US" b="1" dirty="0">
                <a:solidFill>
                  <a:srgbClr val="FF0000"/>
                </a:solidFill>
              </a:rPr>
              <a:t>25%</a:t>
            </a:r>
            <a:r>
              <a:rPr lang="en-US" b="1" dirty="0"/>
              <a:t> of the pesticides in the world experienced </a:t>
            </a:r>
            <a:r>
              <a:rPr lang="en-US" b="1" dirty="0">
                <a:solidFill>
                  <a:srgbClr val="FF0000"/>
                </a:solidFill>
              </a:rPr>
              <a:t>99%</a:t>
            </a:r>
            <a:r>
              <a:rPr lang="en-US" b="1" dirty="0"/>
              <a:t> of deaths due to pesticides intoxication (</a:t>
            </a:r>
            <a:r>
              <a:rPr lang="en-US" b="1" i="1" dirty="0"/>
              <a:t>Guerin et al. 2003</a:t>
            </a:r>
            <a:r>
              <a:rPr lang="en-US" b="1" dirty="0"/>
              <a:t>)</a:t>
            </a:r>
            <a:r>
              <a:rPr lang="en-US" dirty="0"/>
              <a:t>. </a:t>
            </a:r>
            <a:endParaRPr lang="en-US" dirty="0" smtClean="0"/>
          </a:p>
          <a:p>
            <a:endParaRPr lang="en-US" dirty="0" smtClean="0"/>
          </a:p>
          <a:p>
            <a:r>
              <a:rPr lang="en-US" b="1" dirty="0" smtClean="0"/>
              <a:t>Pesticides </a:t>
            </a:r>
            <a:r>
              <a:rPr lang="en-US" b="1" dirty="0"/>
              <a:t>pose significant environmental and public health problems and lead to </a:t>
            </a:r>
            <a:r>
              <a:rPr lang="en-US" b="1" dirty="0">
                <a:solidFill>
                  <a:srgbClr val="FF0000"/>
                </a:solidFill>
              </a:rPr>
              <a:t>220,000 deaths </a:t>
            </a:r>
            <a:r>
              <a:rPr lang="en-US" b="1" dirty="0"/>
              <a:t>and </a:t>
            </a:r>
            <a:r>
              <a:rPr lang="en-US" b="1" dirty="0">
                <a:solidFill>
                  <a:srgbClr val="FF0000"/>
                </a:solidFill>
              </a:rPr>
              <a:t>25 million cases of poisoning per year </a:t>
            </a:r>
            <a:r>
              <a:rPr lang="en-US" b="1" dirty="0"/>
              <a:t>only in </a:t>
            </a:r>
            <a:r>
              <a:rPr lang="en-US" b="1" u="sng" dirty="0"/>
              <a:t>developing countries </a:t>
            </a:r>
            <a:r>
              <a:rPr lang="en-US" b="1" dirty="0"/>
              <a:t>(</a:t>
            </a:r>
            <a:r>
              <a:rPr lang="en-US" b="1" i="1" dirty="0"/>
              <a:t>WHO et al. 2004</a:t>
            </a:r>
            <a:r>
              <a:rPr lang="en-US" b="1" dirty="0"/>
              <a:t>)</a:t>
            </a:r>
            <a:endParaRPr lang="fr-FR" b="1" dirty="0"/>
          </a:p>
        </p:txBody>
      </p:sp>
    </p:spTree>
    <p:extLst>
      <p:ext uri="{BB962C8B-B14F-4D97-AF65-F5344CB8AC3E}">
        <p14:creationId xmlns:p14="http://schemas.microsoft.com/office/powerpoint/2010/main" val="20230622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Agriculture-santé: cas du Bénin</a:t>
            </a:r>
            <a:endParaRPr lang="fr-FR" dirty="0"/>
          </a:p>
        </p:txBody>
      </p:sp>
      <p:sp>
        <p:nvSpPr>
          <p:cNvPr id="3" name="Espace réservé du contenu 2"/>
          <p:cNvSpPr>
            <a:spLocks noGrp="1"/>
          </p:cNvSpPr>
          <p:nvPr>
            <p:ph idx="1"/>
          </p:nvPr>
        </p:nvSpPr>
        <p:spPr>
          <a:xfrm>
            <a:off x="467544" y="1556792"/>
            <a:ext cx="7620000" cy="4800600"/>
          </a:xfrm>
        </p:spPr>
        <p:txBody>
          <a:bodyPr/>
          <a:lstStyle/>
          <a:p>
            <a:r>
              <a:rPr lang="en-US" b="1" dirty="0"/>
              <a:t>High serum </a:t>
            </a:r>
            <a:r>
              <a:rPr lang="en-US" b="1" dirty="0" err="1"/>
              <a:t>organochlorine</a:t>
            </a:r>
            <a:r>
              <a:rPr lang="en-US" b="1" dirty="0"/>
              <a:t> pesticide concentrations in diabetics of </a:t>
            </a:r>
            <a:r>
              <a:rPr lang="en-US" b="1" dirty="0" err="1" smtClean="0"/>
              <a:t>acotton</a:t>
            </a:r>
            <a:r>
              <a:rPr lang="en-US" b="1" dirty="0" smtClean="0"/>
              <a:t> </a:t>
            </a:r>
            <a:r>
              <a:rPr lang="en-US" b="1" dirty="0"/>
              <a:t>producing area of the Benin Republic (West Africa)</a:t>
            </a:r>
          </a:p>
          <a:p>
            <a:r>
              <a:rPr lang="fr-FR" dirty="0"/>
              <a:t>Colette S. </a:t>
            </a:r>
            <a:r>
              <a:rPr lang="fr-FR" dirty="0" err="1"/>
              <a:t>Azandjeme</a:t>
            </a:r>
            <a:r>
              <a:rPr lang="fr-FR" dirty="0"/>
              <a:t> </a:t>
            </a:r>
            <a:r>
              <a:rPr lang="fr-FR" dirty="0" err="1"/>
              <a:t>a,b</a:t>
            </a:r>
            <a:r>
              <a:rPr lang="fr-FR" dirty="0"/>
              <a:t>, Hélène Delisle a,⁎, Benjamin </a:t>
            </a:r>
            <a:r>
              <a:rPr lang="fr-FR" dirty="0" err="1"/>
              <a:t>Fayomi</a:t>
            </a:r>
            <a:r>
              <a:rPr lang="fr-FR" dirty="0"/>
              <a:t> c, Pierre Ayotte </a:t>
            </a:r>
            <a:r>
              <a:rPr lang="fr-FR" dirty="0" err="1"/>
              <a:t>d,e</a:t>
            </a:r>
            <a:r>
              <a:rPr lang="fr-FR" dirty="0"/>
              <a:t>, </a:t>
            </a:r>
            <a:r>
              <a:rPr lang="fr-FR" dirty="0" err="1"/>
              <a:t>Francois</a:t>
            </a:r>
            <a:r>
              <a:rPr lang="fr-FR" dirty="0"/>
              <a:t> </a:t>
            </a:r>
            <a:r>
              <a:rPr lang="fr-FR" dirty="0" err="1"/>
              <a:t>Djrolo</a:t>
            </a:r>
            <a:r>
              <a:rPr lang="fr-FR" dirty="0"/>
              <a:t> </a:t>
            </a:r>
            <a:r>
              <a:rPr lang="fr-FR" dirty="0" err="1" smtClean="0"/>
              <a:t>c,f</a:t>
            </a:r>
            <a:r>
              <a:rPr lang="fr-FR" dirty="0" smtClean="0"/>
              <a:t>,</a:t>
            </a:r>
            <a:r>
              <a:rPr lang="en-US" dirty="0" err="1" smtClean="0"/>
              <a:t>Dismand</a:t>
            </a:r>
            <a:r>
              <a:rPr lang="en-US" dirty="0" smtClean="0"/>
              <a:t> </a:t>
            </a:r>
            <a:r>
              <a:rPr lang="en-US" dirty="0" err="1"/>
              <a:t>Houinato</a:t>
            </a:r>
            <a:r>
              <a:rPr lang="en-US" dirty="0"/>
              <a:t> </a:t>
            </a:r>
            <a:r>
              <a:rPr lang="en-US" dirty="0" err="1"/>
              <a:t>c,g</a:t>
            </a:r>
            <a:r>
              <a:rPr lang="en-US" dirty="0"/>
              <a:t>, </a:t>
            </a:r>
            <a:r>
              <a:rPr lang="en-US" dirty="0" err="1"/>
              <a:t>Michèle</a:t>
            </a:r>
            <a:r>
              <a:rPr lang="en-US" dirty="0"/>
              <a:t> Bouchard </a:t>
            </a:r>
            <a:r>
              <a:rPr lang="en-US" dirty="0" smtClean="0"/>
              <a:t>h</a:t>
            </a:r>
          </a:p>
          <a:p>
            <a:endParaRPr lang="en-US" dirty="0"/>
          </a:p>
          <a:p>
            <a:pPr lvl="1"/>
            <a:r>
              <a:rPr lang="fr-FR" sz="2400" b="1" dirty="0" err="1">
                <a:solidFill>
                  <a:srgbClr val="FF0000"/>
                </a:solidFill>
              </a:rPr>
              <a:t>Environment</a:t>
            </a:r>
            <a:r>
              <a:rPr lang="fr-FR" sz="2400" b="1" dirty="0">
                <a:solidFill>
                  <a:srgbClr val="FF0000"/>
                </a:solidFill>
              </a:rPr>
              <a:t> International 69 (2014) </a:t>
            </a:r>
            <a:r>
              <a:rPr lang="fr-FR" sz="2400" b="1" dirty="0" smtClean="0">
                <a:solidFill>
                  <a:srgbClr val="FF0000"/>
                </a:solidFill>
              </a:rPr>
              <a:t>1–8</a:t>
            </a:r>
          </a:p>
          <a:p>
            <a:pPr lvl="1"/>
            <a:r>
              <a:rPr lang="fr-FR" sz="2400" b="1" dirty="0">
                <a:solidFill>
                  <a:srgbClr val="7030A0"/>
                </a:solidFill>
              </a:rPr>
              <a:t>journal </a:t>
            </a:r>
            <a:r>
              <a:rPr lang="fr-FR" sz="2400" b="1" dirty="0" err="1">
                <a:solidFill>
                  <a:srgbClr val="7030A0"/>
                </a:solidFill>
              </a:rPr>
              <a:t>homepage</a:t>
            </a:r>
            <a:r>
              <a:rPr lang="fr-FR" sz="2400" b="1" dirty="0">
                <a:solidFill>
                  <a:srgbClr val="7030A0"/>
                </a:solidFill>
              </a:rPr>
              <a:t>: www.elsevier.com/ </a:t>
            </a:r>
            <a:r>
              <a:rPr lang="fr-FR" sz="2400" b="1" dirty="0" err="1">
                <a:solidFill>
                  <a:srgbClr val="7030A0"/>
                </a:solidFill>
              </a:rPr>
              <a:t>locate</a:t>
            </a:r>
            <a:r>
              <a:rPr lang="fr-FR" sz="2400" b="1" dirty="0">
                <a:solidFill>
                  <a:srgbClr val="7030A0"/>
                </a:solidFill>
              </a:rPr>
              <a:t>/</a:t>
            </a:r>
            <a:r>
              <a:rPr lang="fr-FR" sz="2400" b="1" dirty="0" err="1">
                <a:solidFill>
                  <a:srgbClr val="7030A0"/>
                </a:solidFill>
              </a:rPr>
              <a:t>envint</a:t>
            </a:r>
            <a:endParaRPr lang="fr-FR" sz="2400" b="1" dirty="0">
              <a:solidFill>
                <a:srgbClr val="7030A0"/>
              </a:solidFill>
            </a:endParaRPr>
          </a:p>
        </p:txBody>
      </p:sp>
    </p:spTree>
    <p:extLst>
      <p:ext uri="{BB962C8B-B14F-4D97-AF65-F5344CB8AC3E}">
        <p14:creationId xmlns:p14="http://schemas.microsoft.com/office/powerpoint/2010/main" val="8276428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Rappel et contenu </a:t>
            </a:r>
            <a:endParaRPr lang="fr-FR" dirty="0"/>
          </a:p>
        </p:txBody>
      </p:sp>
      <p:sp>
        <p:nvSpPr>
          <p:cNvPr id="3" name="Espace réservé du contenu 2"/>
          <p:cNvSpPr>
            <a:spLocks noGrp="1"/>
          </p:cNvSpPr>
          <p:nvPr>
            <p:ph idx="1"/>
          </p:nvPr>
        </p:nvSpPr>
        <p:spPr/>
        <p:txBody>
          <a:bodyPr>
            <a:normAutofit lnSpcReduction="10000"/>
          </a:bodyPr>
          <a:lstStyle/>
          <a:p>
            <a:pPr marL="114300" indent="0">
              <a:buNone/>
            </a:pPr>
            <a:endParaRPr lang="en-US" b="1" dirty="0" smtClean="0"/>
          </a:p>
          <a:p>
            <a:pPr marL="571500" indent="-457200">
              <a:buFont typeface="+mj-lt"/>
              <a:buAutoNum type="arabicPeriod"/>
            </a:pPr>
            <a:r>
              <a:rPr lang="fr-FR" b="1" dirty="0" err="1"/>
              <a:t>Although</a:t>
            </a:r>
            <a:r>
              <a:rPr lang="fr-FR" b="1" dirty="0"/>
              <a:t> </a:t>
            </a:r>
            <a:r>
              <a:rPr lang="fr-FR" b="1" dirty="0" err="1"/>
              <a:t>most</a:t>
            </a:r>
            <a:r>
              <a:rPr lang="fr-FR" b="1" dirty="0"/>
              <a:t> </a:t>
            </a:r>
            <a:r>
              <a:rPr lang="fr-FR" b="1" dirty="0" err="1"/>
              <a:t>organochlorine</a:t>
            </a:r>
            <a:r>
              <a:rPr lang="fr-FR" b="1" dirty="0"/>
              <a:t> pesticides </a:t>
            </a:r>
            <a:r>
              <a:rPr lang="en-US" b="1" dirty="0"/>
              <a:t>(OCPs) have been banned by the </a:t>
            </a:r>
            <a:r>
              <a:rPr lang="en-US" b="1" dirty="0">
                <a:solidFill>
                  <a:srgbClr val="FF0000"/>
                </a:solidFill>
              </a:rPr>
              <a:t>Stockholm Convention </a:t>
            </a:r>
            <a:r>
              <a:rPr lang="en-US" b="1" dirty="0"/>
              <a:t>(United </a:t>
            </a:r>
            <a:r>
              <a:rPr lang="fr-FR" b="1" dirty="0"/>
              <a:t>Nations </a:t>
            </a:r>
            <a:r>
              <a:rPr lang="fr-FR" b="1" dirty="0" err="1"/>
              <a:t>Environment</a:t>
            </a:r>
            <a:r>
              <a:rPr lang="fr-FR" b="1" dirty="0"/>
              <a:t> Programme, </a:t>
            </a:r>
            <a:r>
              <a:rPr lang="fr-FR" b="1" dirty="0">
                <a:solidFill>
                  <a:srgbClr val="FF0000"/>
                </a:solidFill>
              </a:rPr>
              <a:t>2001</a:t>
            </a:r>
            <a:r>
              <a:rPr lang="fr-FR" b="1" dirty="0" smtClean="0">
                <a:solidFill>
                  <a:srgbClr val="FF0000"/>
                </a:solidFill>
              </a:rPr>
              <a:t>)</a:t>
            </a:r>
            <a:r>
              <a:rPr lang="fr-FR" b="1" dirty="0" smtClean="0"/>
              <a:t>,</a:t>
            </a:r>
          </a:p>
          <a:p>
            <a:pPr marL="571500" indent="-457200">
              <a:buFont typeface="+mj-lt"/>
              <a:buAutoNum type="arabicPeriod"/>
            </a:pPr>
            <a:endParaRPr lang="fr-FR" b="1" dirty="0"/>
          </a:p>
          <a:p>
            <a:pPr marL="571500" indent="-457200">
              <a:buFont typeface="+mj-lt"/>
              <a:buAutoNum type="arabicPeriod"/>
            </a:pPr>
            <a:r>
              <a:rPr lang="en-US" b="1" dirty="0" smtClean="0"/>
              <a:t>The </a:t>
            </a:r>
            <a:r>
              <a:rPr lang="en-US" b="1" dirty="0">
                <a:solidFill>
                  <a:srgbClr val="FF0000"/>
                </a:solidFill>
              </a:rPr>
              <a:t>use of pesticides in developing countrie</a:t>
            </a:r>
            <a:r>
              <a:rPr lang="en-US" b="1" dirty="0"/>
              <a:t>s is continuously </a:t>
            </a:r>
            <a:r>
              <a:rPr lang="en-US" b="1" dirty="0" smtClean="0"/>
              <a:t>increasing where </a:t>
            </a:r>
            <a:r>
              <a:rPr lang="en-US" b="1" dirty="0"/>
              <a:t>urbanization and intensive agriculture are </a:t>
            </a:r>
            <a:r>
              <a:rPr lang="en-US" b="1" dirty="0" smtClean="0"/>
              <a:t>growing </a:t>
            </a:r>
            <a:r>
              <a:rPr lang="fr-FR" b="1" dirty="0" smtClean="0"/>
              <a:t>(</a:t>
            </a:r>
            <a:r>
              <a:rPr lang="fr-FR" b="1" dirty="0" smtClean="0">
                <a:solidFill>
                  <a:srgbClr val="FF0000"/>
                </a:solidFill>
              </a:rPr>
              <a:t>United </a:t>
            </a:r>
            <a:r>
              <a:rPr lang="fr-FR" b="1" dirty="0">
                <a:solidFill>
                  <a:srgbClr val="FF0000"/>
                </a:solidFill>
              </a:rPr>
              <a:t>Nations, 2012</a:t>
            </a:r>
            <a:r>
              <a:rPr lang="fr-FR" b="1" dirty="0" smtClean="0"/>
              <a:t>)</a:t>
            </a:r>
          </a:p>
          <a:p>
            <a:pPr marL="571500" indent="-457200">
              <a:buFont typeface="+mj-lt"/>
              <a:buAutoNum type="arabicPeriod"/>
            </a:pPr>
            <a:endParaRPr lang="fr-FR" b="1" dirty="0" smtClean="0"/>
          </a:p>
          <a:p>
            <a:pPr marL="571500" indent="-457200">
              <a:buFont typeface="+mj-lt"/>
              <a:buAutoNum type="arabicPeriod"/>
            </a:pPr>
            <a:endParaRPr lang="fr-FR" b="1" dirty="0" smtClean="0"/>
          </a:p>
          <a:p>
            <a:pPr marL="571500" indent="-457200">
              <a:buFont typeface="+mj-lt"/>
              <a:buAutoNum type="arabicPeriod"/>
            </a:pPr>
            <a:r>
              <a:rPr lang="en-US" b="1" dirty="0">
                <a:solidFill>
                  <a:srgbClr val="FF0000"/>
                </a:solidFill>
              </a:rPr>
              <a:t>some are still used </a:t>
            </a:r>
            <a:r>
              <a:rPr lang="en-US" b="1" dirty="0"/>
              <a:t>in </a:t>
            </a:r>
            <a:r>
              <a:rPr lang="en-US" b="1" dirty="0" smtClean="0"/>
              <a:t>developing countries </a:t>
            </a:r>
            <a:r>
              <a:rPr lang="en-US" b="1" dirty="0"/>
              <a:t>for various reasons including disease </a:t>
            </a:r>
            <a:r>
              <a:rPr lang="en-US" b="1" dirty="0" err="1" smtClean="0">
                <a:solidFill>
                  <a:srgbClr val="FF0000"/>
                </a:solidFill>
              </a:rPr>
              <a:t>control,malaria</a:t>
            </a:r>
            <a:r>
              <a:rPr lang="en-US" b="1" dirty="0"/>
              <a:t> </a:t>
            </a:r>
            <a:r>
              <a:rPr lang="en-US" b="1" dirty="0" smtClean="0"/>
              <a:t>in </a:t>
            </a:r>
            <a:r>
              <a:rPr lang="en-US" b="1" dirty="0"/>
              <a:t>particular (World Health Organization, </a:t>
            </a:r>
            <a:r>
              <a:rPr lang="en-US" b="1" dirty="0">
                <a:solidFill>
                  <a:srgbClr val="FF0000"/>
                </a:solidFill>
              </a:rPr>
              <a:t>2011</a:t>
            </a:r>
            <a:r>
              <a:rPr lang="en-US" b="1" dirty="0"/>
              <a:t>).</a:t>
            </a:r>
            <a:endParaRPr lang="fr-FR" b="1" dirty="0" smtClean="0"/>
          </a:p>
          <a:p>
            <a:endParaRPr lang="fr-FR" dirty="0"/>
          </a:p>
          <a:p>
            <a:pPr marL="114300" indent="0">
              <a:buNone/>
            </a:pPr>
            <a:endParaRPr lang="fr-FR" dirty="0"/>
          </a:p>
        </p:txBody>
      </p:sp>
    </p:spTree>
    <p:extLst>
      <p:ext uri="{BB962C8B-B14F-4D97-AF65-F5344CB8AC3E}">
        <p14:creationId xmlns:p14="http://schemas.microsoft.com/office/powerpoint/2010/main" val="12767545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SUITE ARTICLE</a:t>
            </a:r>
            <a:endParaRPr lang="fr-FR" dirty="0"/>
          </a:p>
        </p:txBody>
      </p:sp>
      <p:sp>
        <p:nvSpPr>
          <p:cNvPr id="3" name="Espace réservé du contenu 2"/>
          <p:cNvSpPr>
            <a:spLocks noGrp="1"/>
          </p:cNvSpPr>
          <p:nvPr>
            <p:ph idx="1"/>
          </p:nvPr>
        </p:nvSpPr>
        <p:spPr/>
        <p:txBody>
          <a:bodyPr/>
          <a:lstStyle/>
          <a:p>
            <a:r>
              <a:rPr lang="en-US" b="1" dirty="0" smtClean="0">
                <a:solidFill>
                  <a:srgbClr val="FF0000"/>
                </a:solidFill>
              </a:rPr>
              <a:t>OCP </a:t>
            </a:r>
            <a:r>
              <a:rPr lang="en-US" b="1" dirty="0">
                <a:solidFill>
                  <a:srgbClr val="FF0000"/>
                </a:solidFill>
              </a:rPr>
              <a:t>contamination as revealed by high serum </a:t>
            </a:r>
            <a:r>
              <a:rPr lang="en-US" b="1" dirty="0" smtClean="0">
                <a:solidFill>
                  <a:srgbClr val="FF0000"/>
                </a:solidFill>
              </a:rPr>
              <a:t>concentrations among </a:t>
            </a:r>
            <a:r>
              <a:rPr lang="en-US" b="1" dirty="0">
                <a:solidFill>
                  <a:srgbClr val="FF0000"/>
                </a:solidFill>
              </a:rPr>
              <a:t>subjects with diabetes</a:t>
            </a:r>
            <a:r>
              <a:rPr lang="en-US" b="1" dirty="0"/>
              <a:t> should be regarded as a serious </a:t>
            </a:r>
            <a:r>
              <a:rPr lang="en-US" b="1" dirty="0" smtClean="0"/>
              <a:t>health concern </a:t>
            </a:r>
            <a:r>
              <a:rPr lang="en-US" b="1" dirty="0"/>
              <a:t>in the study area and other similar areas of the country </a:t>
            </a:r>
            <a:r>
              <a:rPr lang="en-US" b="1" dirty="0" smtClean="0"/>
              <a:t>since </a:t>
            </a:r>
            <a:r>
              <a:rPr lang="en-US" b="1" dirty="0" smtClean="0">
                <a:solidFill>
                  <a:srgbClr val="FF0000"/>
                </a:solidFill>
              </a:rPr>
              <a:t>many </a:t>
            </a:r>
            <a:r>
              <a:rPr lang="en-US" b="1" dirty="0">
                <a:solidFill>
                  <a:srgbClr val="FF0000"/>
                </a:solidFill>
              </a:rPr>
              <a:t>chronic diseases are currently associated with persistent </a:t>
            </a:r>
            <a:r>
              <a:rPr lang="en-US" b="1" dirty="0" smtClean="0">
                <a:solidFill>
                  <a:srgbClr val="FF0000"/>
                </a:solidFill>
              </a:rPr>
              <a:t>pollutant exposure</a:t>
            </a:r>
            <a:r>
              <a:rPr lang="en-US" b="1" dirty="0">
                <a:solidFill>
                  <a:srgbClr val="FF0000"/>
                </a:solidFill>
              </a:rPr>
              <a:t>, even at low doses</a:t>
            </a:r>
            <a:r>
              <a:rPr lang="en-US" b="1" dirty="0" smtClean="0">
                <a:solidFill>
                  <a:srgbClr val="FF0000"/>
                </a:solidFill>
              </a:rPr>
              <a:t>.</a:t>
            </a:r>
          </a:p>
          <a:p>
            <a:r>
              <a:rPr lang="en-US" b="1" dirty="0" smtClean="0"/>
              <a:t> </a:t>
            </a:r>
            <a:r>
              <a:rPr lang="en-US" b="1" dirty="0"/>
              <a:t>Some OCPs are no longer used </a:t>
            </a:r>
            <a:r>
              <a:rPr lang="en-US" b="1" dirty="0" smtClean="0"/>
              <a:t>in Benin</a:t>
            </a:r>
            <a:r>
              <a:rPr lang="en-US" b="1" dirty="0"/>
              <a:t>, but their levels in human serum remain high.</a:t>
            </a:r>
            <a:endParaRPr lang="fr-FR" b="1" dirty="0"/>
          </a:p>
        </p:txBody>
      </p:sp>
    </p:spTree>
    <p:extLst>
      <p:ext uri="{BB962C8B-B14F-4D97-AF65-F5344CB8AC3E}">
        <p14:creationId xmlns:p14="http://schemas.microsoft.com/office/powerpoint/2010/main" val="16053995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Santé en Afrique et Santé au travail</a:t>
            </a:r>
            <a:endParaRPr lang="fr-FR" dirty="0"/>
          </a:p>
        </p:txBody>
      </p:sp>
      <p:sp>
        <p:nvSpPr>
          <p:cNvPr id="3" name="Espace réservé du contenu 2"/>
          <p:cNvSpPr>
            <a:spLocks noGrp="1"/>
          </p:cNvSpPr>
          <p:nvPr>
            <p:ph idx="1"/>
          </p:nvPr>
        </p:nvSpPr>
        <p:spPr/>
        <p:txBody>
          <a:bodyPr>
            <a:normAutofit/>
          </a:bodyPr>
          <a:lstStyle/>
          <a:p>
            <a:r>
              <a:rPr lang="fr-FR" sz="3600" dirty="0" smtClean="0">
                <a:latin typeface="+mj-lt"/>
              </a:rPr>
              <a:t>Peut-on isoler la </a:t>
            </a:r>
            <a:r>
              <a:rPr lang="fr-FR" sz="3600" dirty="0" smtClean="0">
                <a:solidFill>
                  <a:srgbClr val="FF0000"/>
                </a:solidFill>
                <a:latin typeface="+mj-lt"/>
              </a:rPr>
              <a:t>Santé au travail </a:t>
            </a:r>
            <a:r>
              <a:rPr lang="fr-FR" sz="3600" dirty="0" smtClean="0">
                <a:latin typeface="+mj-lt"/>
              </a:rPr>
              <a:t>du contexte  général de </a:t>
            </a:r>
            <a:r>
              <a:rPr lang="fr-FR" sz="3600" b="1" dirty="0" smtClean="0">
                <a:latin typeface="+mj-lt"/>
              </a:rPr>
              <a:t>la santé en Afrique?</a:t>
            </a:r>
          </a:p>
          <a:p>
            <a:r>
              <a:rPr lang="fr-FR" sz="3600" i="1" dirty="0" smtClean="0">
                <a:latin typeface="+mj-lt"/>
              </a:rPr>
              <a:t>«  ….d’une </a:t>
            </a:r>
            <a:r>
              <a:rPr lang="fr-FR" sz="3600" i="1" dirty="0">
                <a:latin typeface="+mj-lt"/>
              </a:rPr>
              <a:t>manière générale, les dépenses totales de santé sur le continent africain restent insuffisantes.</a:t>
            </a:r>
            <a:endParaRPr lang="fr-FR" sz="3600" i="1" dirty="0" smtClean="0">
              <a:latin typeface="+mj-lt"/>
            </a:endParaRPr>
          </a:p>
        </p:txBody>
      </p:sp>
    </p:spTree>
    <p:extLst>
      <p:ext uri="{BB962C8B-B14F-4D97-AF65-F5344CB8AC3E}">
        <p14:creationId xmlns:p14="http://schemas.microsoft.com/office/powerpoint/2010/main" val="42014113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a:t>
            </a:r>
            <a:r>
              <a:rPr lang="fr-FR" dirty="0"/>
              <a:t> </a:t>
            </a:r>
            <a:r>
              <a:rPr lang="fr-FR" sz="2800" dirty="0" smtClean="0">
                <a:latin typeface="+mj-lt"/>
              </a:rPr>
              <a:t>moins du tiers de l’Afrique (14 États) a atteint un niveau de dépenses totales de santé égal ou supérieur à </a:t>
            </a:r>
            <a:r>
              <a:rPr lang="fr-FR" sz="2800" b="1" dirty="0" smtClean="0">
                <a:effectLst>
                  <a:outerShdw blurRad="38100" dist="38100" dir="2700000" algn="tl">
                    <a:srgbClr val="000000">
                      <a:alpha val="43137"/>
                    </a:srgbClr>
                  </a:outerShdw>
                </a:effectLst>
                <a:latin typeface="+mj-lt"/>
              </a:rPr>
              <a:t>40</a:t>
            </a:r>
            <a:r>
              <a:rPr lang="fr-FR" sz="2800" dirty="0" smtClean="0">
                <a:latin typeface="+mj-lt"/>
              </a:rPr>
              <a:t> dollars par habitant, comme le suggère l’OMS</a:t>
            </a:r>
          </a:p>
          <a:p>
            <a:r>
              <a:rPr lang="fr-FR" sz="2800" b="1" dirty="0" smtClean="0">
                <a:solidFill>
                  <a:srgbClr val="FF0000"/>
                </a:solidFill>
                <a:latin typeface="+mj-lt"/>
              </a:rPr>
              <a:t>40$</a:t>
            </a:r>
            <a:r>
              <a:rPr lang="fr-FR" sz="2800" dirty="0" smtClean="0">
                <a:latin typeface="+mj-lt"/>
              </a:rPr>
              <a:t>  = 500 x 40 = </a:t>
            </a:r>
            <a:r>
              <a:rPr lang="fr-FR" sz="2800" b="1" dirty="0" smtClean="0">
                <a:solidFill>
                  <a:srgbClr val="FF0000"/>
                </a:solidFill>
                <a:latin typeface="+mj-lt"/>
              </a:rPr>
              <a:t>20 000 FCFA</a:t>
            </a:r>
            <a:endParaRPr lang="fr-FR" sz="2800" b="1" dirty="0">
              <a:solidFill>
                <a:srgbClr val="FF0000"/>
              </a:solidFill>
              <a:latin typeface="+mj-lt"/>
            </a:endParaRPr>
          </a:p>
        </p:txBody>
      </p:sp>
    </p:spTree>
    <p:extLst>
      <p:ext uri="{BB962C8B-B14F-4D97-AF65-F5344CB8AC3E}">
        <p14:creationId xmlns:p14="http://schemas.microsoft.com/office/powerpoint/2010/main" val="40050710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4800" b="1" dirty="0" smtClean="0">
                <a:solidFill>
                  <a:schemeClr val="accent2"/>
                </a:solidFill>
              </a:rPr>
              <a:t/>
            </a:r>
            <a:br>
              <a:rPr lang="fr-FR" sz="4800" b="1" dirty="0" smtClean="0">
                <a:solidFill>
                  <a:schemeClr val="accent2"/>
                </a:solidFill>
              </a:rPr>
            </a:br>
            <a:r>
              <a:rPr lang="fr-FR" sz="4800" b="1" dirty="0" smtClean="0">
                <a:solidFill>
                  <a:schemeClr val="accent2"/>
                </a:solidFill>
              </a:rPr>
              <a:t/>
            </a:r>
            <a:br>
              <a:rPr lang="fr-FR" sz="4800" b="1" dirty="0" smtClean="0">
                <a:solidFill>
                  <a:schemeClr val="accent2"/>
                </a:solidFill>
              </a:rPr>
            </a:br>
            <a:endParaRPr lang="fr-FR" dirty="0"/>
          </a:p>
        </p:txBody>
      </p:sp>
      <p:sp>
        <p:nvSpPr>
          <p:cNvPr id="3" name="Espace réservé du contenu 2"/>
          <p:cNvSpPr>
            <a:spLocks noGrp="1"/>
          </p:cNvSpPr>
          <p:nvPr>
            <p:ph idx="1"/>
          </p:nvPr>
        </p:nvSpPr>
        <p:spPr/>
        <p:txBody>
          <a:bodyPr>
            <a:normAutofit/>
          </a:bodyPr>
          <a:lstStyle/>
          <a:p>
            <a:r>
              <a:rPr lang="fr-FR" sz="3600" b="1" dirty="0" smtClean="0">
                <a:solidFill>
                  <a:schemeClr val="accent2"/>
                </a:solidFill>
              </a:rPr>
              <a:t>RESULTATS D’ETUDE</a:t>
            </a:r>
            <a:endParaRPr lang="fr-FR" sz="3600" b="1" dirty="0"/>
          </a:p>
        </p:txBody>
      </p:sp>
    </p:spTree>
    <p:extLst>
      <p:ext uri="{BB962C8B-B14F-4D97-AF65-F5344CB8AC3E}">
        <p14:creationId xmlns:p14="http://schemas.microsoft.com/office/powerpoint/2010/main" val="38760867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2800" b="1" dirty="0"/>
              <a:t>PROFIL NATIONAL DE LA SECURITE ET SANTE AU </a:t>
            </a:r>
            <a:r>
              <a:rPr lang="fr-FR" sz="2800" b="1" dirty="0" smtClean="0"/>
              <a:t>TRAVAIL </a:t>
            </a:r>
            <a:r>
              <a:rPr lang="fr-FR" sz="2800" b="1" dirty="0"/>
              <a:t>DES PAYS FRANCOPHONES D’AFRIQUE (PFA)                                                                                                        </a:t>
            </a:r>
            <a:r>
              <a:rPr lang="fr-FR" sz="2800" b="1" dirty="0" smtClean="0"/>
              <a:t>(SELON </a:t>
            </a:r>
            <a:r>
              <a:rPr lang="fr-FR" sz="2800" b="1" dirty="0"/>
              <a:t>LES DISPOSITIONS DE LA CONVENTION 187 ET DE LA RECOMMANDATION 197 DE </a:t>
            </a:r>
            <a:r>
              <a:rPr lang="fr-FR" sz="2800" b="1" dirty="0" smtClean="0"/>
              <a:t>L’OIT)</a:t>
            </a:r>
            <a:r>
              <a:rPr lang="fr-FR" sz="2800" dirty="0"/>
              <a:t/>
            </a:r>
            <a:br>
              <a:rPr lang="fr-FR" sz="2800" dirty="0"/>
            </a:br>
            <a:endParaRPr lang="fr-FR" sz="2800" dirty="0"/>
          </a:p>
        </p:txBody>
      </p:sp>
      <p:sp>
        <p:nvSpPr>
          <p:cNvPr id="3" name="Sous-titre 2"/>
          <p:cNvSpPr>
            <a:spLocks noGrp="1"/>
          </p:cNvSpPr>
          <p:nvPr>
            <p:ph type="subTitle" idx="1"/>
          </p:nvPr>
        </p:nvSpPr>
        <p:spPr>
          <a:xfrm>
            <a:off x="685800" y="4572000"/>
            <a:ext cx="6461760" cy="1593304"/>
          </a:xfrm>
        </p:spPr>
        <p:txBody>
          <a:bodyPr>
            <a:normAutofit fontScale="92500" lnSpcReduction="10000"/>
          </a:bodyPr>
          <a:lstStyle/>
          <a:p>
            <a:r>
              <a:rPr lang="fr-FR" sz="2400" b="1" dirty="0">
                <a:solidFill>
                  <a:schemeClr val="tx1"/>
                </a:solidFill>
                <a:latin typeface="Arial Rounded MT Bold" pitchFamily="34" charset="0"/>
              </a:rPr>
              <a:t>Dr Joseph DIEUBOUE</a:t>
            </a:r>
          </a:p>
          <a:p>
            <a:r>
              <a:rPr lang="fr-FR" sz="2400" b="1" dirty="0">
                <a:solidFill>
                  <a:schemeClr val="tx1"/>
                </a:solidFill>
                <a:latin typeface="Arial Rounded MT Bold" pitchFamily="34" charset="0"/>
              </a:rPr>
              <a:t>M. Raphael DAKISSAGA</a:t>
            </a:r>
          </a:p>
          <a:p>
            <a:r>
              <a:rPr lang="fr-FR" sz="2400" b="1" dirty="0">
                <a:solidFill>
                  <a:schemeClr val="tx1"/>
                </a:solidFill>
                <a:latin typeface="Arial Rounded MT Bold" pitchFamily="34" charset="0"/>
              </a:rPr>
              <a:t>Mme </a:t>
            </a:r>
            <a:r>
              <a:rPr lang="fr-FR" sz="2400" b="1" dirty="0" err="1">
                <a:solidFill>
                  <a:schemeClr val="tx1"/>
                </a:solidFill>
                <a:latin typeface="Arial Rounded MT Bold" pitchFamily="34" charset="0"/>
              </a:rPr>
              <a:t>Salimata</a:t>
            </a:r>
            <a:r>
              <a:rPr lang="fr-FR" sz="2400" b="1" dirty="0">
                <a:solidFill>
                  <a:schemeClr val="tx1"/>
                </a:solidFill>
                <a:latin typeface="Arial Rounded MT Bold" pitchFamily="34" charset="0"/>
              </a:rPr>
              <a:t> </a:t>
            </a:r>
            <a:r>
              <a:rPr lang="fr-FR" sz="2400" b="1" dirty="0" smtClean="0">
                <a:solidFill>
                  <a:schemeClr val="tx1"/>
                </a:solidFill>
                <a:latin typeface="Arial Rounded MT Bold" pitchFamily="34" charset="0"/>
              </a:rPr>
              <a:t>TRAORE</a:t>
            </a:r>
          </a:p>
          <a:p>
            <a:r>
              <a:rPr lang="fr-FR" sz="2400" b="1" dirty="0" smtClean="0">
                <a:solidFill>
                  <a:schemeClr val="tx1"/>
                </a:solidFill>
                <a:latin typeface="Arial Rounded MT Bold" pitchFamily="34" charset="0"/>
              </a:rPr>
              <a:t>Prof. B. FAYOMI</a:t>
            </a:r>
            <a:endParaRPr lang="fr-FR" b="1" dirty="0">
              <a:solidFill>
                <a:schemeClr val="tx1"/>
              </a:solidFill>
              <a:latin typeface="Arial Rounded MT Bold" pitchFamily="34" charset="0"/>
            </a:endParaRPr>
          </a:p>
          <a:p>
            <a:endParaRPr lang="fr-FR" dirty="0"/>
          </a:p>
        </p:txBody>
      </p:sp>
    </p:spTree>
    <p:extLst>
      <p:ext uri="{BB962C8B-B14F-4D97-AF65-F5344CB8AC3E}">
        <p14:creationId xmlns:p14="http://schemas.microsoft.com/office/powerpoint/2010/main" val="10484012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But</a:t>
            </a:r>
            <a:endParaRPr lang="fr-FR" dirty="0"/>
          </a:p>
        </p:txBody>
      </p:sp>
      <p:sp>
        <p:nvSpPr>
          <p:cNvPr id="3" name="Espace réservé du contenu 2"/>
          <p:cNvSpPr>
            <a:spLocks noGrp="1"/>
          </p:cNvSpPr>
          <p:nvPr>
            <p:ph idx="1"/>
          </p:nvPr>
        </p:nvSpPr>
        <p:spPr/>
        <p:txBody>
          <a:bodyPr>
            <a:normAutofit/>
          </a:bodyPr>
          <a:lstStyle/>
          <a:p>
            <a:endParaRPr lang="fr-FR" sz="2800" b="1" dirty="0" smtClean="0"/>
          </a:p>
          <a:p>
            <a:endParaRPr lang="fr-FR" sz="2800" b="1" dirty="0"/>
          </a:p>
          <a:p>
            <a:endParaRPr lang="fr-FR" sz="2800" b="1" dirty="0" smtClean="0"/>
          </a:p>
          <a:p>
            <a:r>
              <a:rPr lang="fr-FR" sz="4000" b="1" dirty="0" smtClean="0"/>
              <a:t>Etat </a:t>
            </a:r>
            <a:r>
              <a:rPr lang="fr-FR" sz="4000" b="1" dirty="0"/>
              <a:t>des lieux de la SST en Afrique. </a:t>
            </a:r>
            <a:endParaRPr lang="fr-FR" sz="4000" b="1" dirty="0"/>
          </a:p>
        </p:txBody>
      </p:sp>
    </p:spTree>
    <p:extLst>
      <p:ext uri="{BB962C8B-B14F-4D97-AF65-F5344CB8AC3E}">
        <p14:creationId xmlns:p14="http://schemas.microsoft.com/office/powerpoint/2010/main" val="4170979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Points essentiels</a:t>
            </a:r>
            <a:endParaRPr lang="fr-FR" dirty="0"/>
          </a:p>
        </p:txBody>
      </p:sp>
      <p:sp>
        <p:nvSpPr>
          <p:cNvPr id="3" name="Espace réservé du contenu 2"/>
          <p:cNvSpPr>
            <a:spLocks noGrp="1"/>
          </p:cNvSpPr>
          <p:nvPr>
            <p:ph idx="1"/>
          </p:nvPr>
        </p:nvSpPr>
        <p:spPr/>
        <p:txBody>
          <a:bodyPr/>
          <a:lstStyle/>
          <a:p>
            <a:pPr marL="114300" indent="0" algn="just">
              <a:buNone/>
            </a:pPr>
            <a:r>
              <a:rPr lang="fr-FR" dirty="0" smtClean="0"/>
              <a:t>                            </a:t>
            </a:r>
          </a:p>
          <a:p>
            <a:pPr algn="just"/>
            <a:endParaRPr lang="fr-FR" dirty="0"/>
          </a:p>
          <a:p>
            <a:pPr algn="just"/>
            <a:endParaRPr lang="fr-FR" dirty="0" smtClean="0"/>
          </a:p>
          <a:p>
            <a:pPr algn="ctr"/>
            <a:r>
              <a:rPr lang="fr-FR" dirty="0" smtClean="0"/>
              <a:t> </a:t>
            </a:r>
            <a:r>
              <a:rPr lang="fr-FR" sz="3200" dirty="0" smtClean="0">
                <a:latin typeface="Arial Black" pitchFamily="34" charset="0"/>
              </a:rPr>
              <a:t>D’où venons nous? </a:t>
            </a:r>
          </a:p>
          <a:p>
            <a:pPr algn="ctr"/>
            <a:r>
              <a:rPr lang="fr-FR" sz="3200" dirty="0" smtClean="0">
                <a:latin typeface="Arial Black" pitchFamily="34" charset="0"/>
              </a:rPr>
              <a:t>Où allons-nous? </a:t>
            </a:r>
          </a:p>
          <a:p>
            <a:pPr algn="ctr"/>
            <a:r>
              <a:rPr lang="fr-FR" sz="3200" dirty="0" smtClean="0">
                <a:latin typeface="Arial Black" pitchFamily="34" charset="0"/>
              </a:rPr>
              <a:t>Et comment?</a:t>
            </a:r>
          </a:p>
          <a:p>
            <a:pPr algn="ctr"/>
            <a:endParaRPr lang="fr-FR" dirty="0"/>
          </a:p>
        </p:txBody>
      </p:sp>
    </p:spTree>
    <p:extLst>
      <p:ext uri="{BB962C8B-B14F-4D97-AF65-F5344CB8AC3E}">
        <p14:creationId xmlns:p14="http://schemas.microsoft.com/office/powerpoint/2010/main" val="8495326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Collecte de de donnés</a:t>
            </a:r>
            <a:br>
              <a:rPr lang="fr-FR" dirty="0" smtClean="0"/>
            </a:br>
            <a:r>
              <a:rPr lang="fr-FR" sz="2800" dirty="0" smtClean="0"/>
              <a:t>Grille à </a:t>
            </a:r>
            <a:r>
              <a:rPr lang="fr-FR" sz="2800" dirty="0" smtClean="0">
                <a:solidFill>
                  <a:srgbClr val="FF0000"/>
                </a:solidFill>
              </a:rPr>
              <a:t>22</a:t>
            </a:r>
            <a:r>
              <a:rPr lang="fr-FR" sz="2800" dirty="0" smtClean="0"/>
              <a:t> éléments à renseigner (ici les </a:t>
            </a:r>
            <a:r>
              <a:rPr lang="fr-FR" sz="2800" dirty="0" smtClean="0">
                <a:solidFill>
                  <a:srgbClr val="FF0000"/>
                </a:solidFill>
              </a:rPr>
              <a:t>12</a:t>
            </a:r>
            <a:r>
              <a:rPr lang="fr-FR" sz="2800" dirty="0" smtClean="0"/>
              <a:t> premiers)</a:t>
            </a:r>
            <a:endParaRPr lang="fr-FR" sz="28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639262403"/>
              </p:ext>
            </p:extLst>
          </p:nvPr>
        </p:nvGraphicFramePr>
        <p:xfrm>
          <a:off x="251520" y="1628801"/>
          <a:ext cx="8029292" cy="5744724"/>
        </p:xfrm>
        <a:graphic>
          <a:graphicData uri="http://schemas.openxmlformats.org/drawingml/2006/table">
            <a:tbl>
              <a:tblPr firstRow="1" firstCol="1" bandRow="1">
                <a:tableStyleId>{5C22544A-7EE6-4342-B048-85BDC9FD1C3A}</a:tableStyleId>
              </a:tblPr>
              <a:tblGrid>
                <a:gridCol w="377607"/>
                <a:gridCol w="7651685"/>
              </a:tblGrid>
              <a:tr h="288027">
                <a:tc>
                  <a:txBody>
                    <a:bodyPr/>
                    <a:lstStyle/>
                    <a:p>
                      <a:pPr marL="345440" indent="-345440" fontAlgn="base">
                        <a:lnSpc>
                          <a:spcPct val="150000"/>
                        </a:lnSpc>
                        <a:spcAft>
                          <a:spcPts val="0"/>
                        </a:spcAft>
                      </a:pPr>
                      <a:r>
                        <a:rPr lang="fr-FR" sz="1800" b="1" kern="1200" dirty="0">
                          <a:effectLst/>
                        </a:rPr>
                        <a:t>1</a:t>
                      </a:r>
                      <a:endParaRPr lang="fr-FR" sz="1800" b="1" dirty="0">
                        <a:effectLst/>
                        <a:latin typeface="Calibri"/>
                        <a:ea typeface="Times New Roman"/>
                        <a:cs typeface="Times New Roman"/>
                      </a:endParaRPr>
                    </a:p>
                  </a:txBody>
                  <a:tcPr marL="68580" marR="68580" marT="0" marB="0"/>
                </a:tc>
                <a:tc>
                  <a:txBody>
                    <a:bodyPr/>
                    <a:lstStyle/>
                    <a:p>
                      <a:pPr marL="345440" indent="-345440" fontAlgn="base">
                        <a:lnSpc>
                          <a:spcPct val="150000"/>
                        </a:lnSpc>
                        <a:spcAft>
                          <a:spcPts val="0"/>
                        </a:spcAft>
                      </a:pPr>
                      <a:r>
                        <a:rPr lang="fr-FR" sz="1800" b="1" kern="1200" dirty="0">
                          <a:solidFill>
                            <a:schemeClr val="tx1"/>
                          </a:solidFill>
                          <a:effectLst/>
                        </a:rPr>
                        <a:t>La législation en SST ou  cadre juridique</a:t>
                      </a:r>
                      <a:endParaRPr lang="fr-FR" sz="1800" b="1" dirty="0">
                        <a:solidFill>
                          <a:schemeClr val="tx1"/>
                        </a:solidFill>
                        <a:effectLst/>
                        <a:latin typeface="Calibri"/>
                        <a:ea typeface="Times New Roman"/>
                        <a:cs typeface="Times New Roman"/>
                      </a:endParaRPr>
                    </a:p>
                  </a:txBody>
                  <a:tcPr marL="68580" marR="68580" marT="0" marB="0"/>
                </a:tc>
              </a:tr>
              <a:tr h="288027">
                <a:tc>
                  <a:txBody>
                    <a:bodyPr/>
                    <a:lstStyle/>
                    <a:p>
                      <a:pPr marL="345440" indent="-345440" fontAlgn="base">
                        <a:lnSpc>
                          <a:spcPct val="150000"/>
                        </a:lnSpc>
                        <a:spcAft>
                          <a:spcPts val="0"/>
                        </a:spcAft>
                      </a:pPr>
                      <a:r>
                        <a:rPr lang="fr-FR" sz="1800" b="1" kern="1200" dirty="0">
                          <a:effectLst/>
                        </a:rPr>
                        <a:t>2</a:t>
                      </a:r>
                      <a:endParaRPr lang="fr-FR" sz="1800" b="1" dirty="0">
                        <a:effectLst/>
                        <a:latin typeface="Calibri"/>
                        <a:ea typeface="Times New Roman"/>
                        <a:cs typeface="Times New Roman"/>
                      </a:endParaRPr>
                    </a:p>
                  </a:txBody>
                  <a:tcPr marL="68580" marR="68580" marT="0" marB="0"/>
                </a:tc>
                <a:tc>
                  <a:txBody>
                    <a:bodyPr/>
                    <a:lstStyle/>
                    <a:p>
                      <a:pPr marL="345440" indent="-345440" fontAlgn="base">
                        <a:lnSpc>
                          <a:spcPct val="150000"/>
                        </a:lnSpc>
                        <a:spcAft>
                          <a:spcPts val="0"/>
                        </a:spcAft>
                      </a:pPr>
                      <a:r>
                        <a:rPr lang="fr-FR" sz="1800" b="1" kern="1200" dirty="0">
                          <a:effectLst/>
                        </a:rPr>
                        <a:t>Les autorités et les</a:t>
                      </a:r>
                      <a:r>
                        <a:rPr lang="fr-FR" sz="1800" b="1" dirty="0">
                          <a:effectLst/>
                        </a:rPr>
                        <a:t> </a:t>
                      </a:r>
                      <a:r>
                        <a:rPr lang="fr-FR" sz="1800" b="1" kern="1200" dirty="0">
                          <a:effectLst/>
                        </a:rPr>
                        <a:t>organismes ou cadre institutionnel</a:t>
                      </a:r>
                      <a:endParaRPr lang="fr-FR" sz="1800" b="1" dirty="0">
                        <a:effectLst/>
                        <a:latin typeface="Calibri"/>
                        <a:ea typeface="Times New Roman"/>
                        <a:cs typeface="Times New Roman"/>
                      </a:endParaRPr>
                    </a:p>
                  </a:txBody>
                  <a:tcPr marL="68580" marR="68580" marT="0" marB="0"/>
                </a:tc>
              </a:tr>
              <a:tr h="288027">
                <a:tc>
                  <a:txBody>
                    <a:bodyPr/>
                    <a:lstStyle/>
                    <a:p>
                      <a:pPr marL="345440" indent="-345440" fontAlgn="base">
                        <a:lnSpc>
                          <a:spcPct val="150000"/>
                        </a:lnSpc>
                        <a:spcAft>
                          <a:spcPts val="0"/>
                        </a:spcAft>
                      </a:pPr>
                      <a:r>
                        <a:rPr lang="fr-FR" sz="1800" b="1" kern="1200" dirty="0">
                          <a:effectLst/>
                        </a:rPr>
                        <a:t>3</a:t>
                      </a:r>
                      <a:endParaRPr lang="fr-FR" sz="1800" b="1" dirty="0">
                        <a:effectLst/>
                        <a:latin typeface="Calibri"/>
                        <a:ea typeface="Times New Roman"/>
                        <a:cs typeface="Times New Roman"/>
                      </a:endParaRPr>
                    </a:p>
                  </a:txBody>
                  <a:tcPr marL="68580" marR="68580" marT="0" marB="0"/>
                </a:tc>
                <a:tc>
                  <a:txBody>
                    <a:bodyPr/>
                    <a:lstStyle/>
                    <a:p>
                      <a:pPr marL="345440" indent="-345440" fontAlgn="base">
                        <a:lnSpc>
                          <a:spcPct val="150000"/>
                        </a:lnSpc>
                        <a:spcAft>
                          <a:spcPts val="0"/>
                        </a:spcAft>
                      </a:pPr>
                      <a:r>
                        <a:rPr lang="fr-FR" sz="1800" b="1" kern="1200" dirty="0">
                          <a:effectLst/>
                        </a:rPr>
                        <a:t>Le mécanisme de contrôle de</a:t>
                      </a:r>
                      <a:r>
                        <a:rPr lang="fr-FR" sz="1800" b="1" dirty="0">
                          <a:effectLst/>
                        </a:rPr>
                        <a:t> </a:t>
                      </a:r>
                      <a:r>
                        <a:rPr lang="fr-FR" sz="1800" b="1" kern="1200" dirty="0">
                          <a:effectLst/>
                        </a:rPr>
                        <a:t>l’application de la législation</a:t>
                      </a:r>
                      <a:endParaRPr lang="fr-FR" sz="1800" b="1" dirty="0">
                        <a:effectLst/>
                        <a:latin typeface="Calibri"/>
                        <a:ea typeface="Times New Roman"/>
                        <a:cs typeface="Times New Roman"/>
                      </a:endParaRPr>
                    </a:p>
                  </a:txBody>
                  <a:tcPr marL="68580" marR="68580" marT="0" marB="0"/>
                </a:tc>
              </a:tr>
              <a:tr h="288027">
                <a:tc>
                  <a:txBody>
                    <a:bodyPr/>
                    <a:lstStyle/>
                    <a:p>
                      <a:pPr marL="345440" indent="-345440" fontAlgn="base">
                        <a:lnSpc>
                          <a:spcPct val="150000"/>
                        </a:lnSpc>
                        <a:spcAft>
                          <a:spcPts val="0"/>
                        </a:spcAft>
                      </a:pPr>
                      <a:r>
                        <a:rPr lang="fr-FR" sz="1800" b="1" kern="1200">
                          <a:effectLst/>
                        </a:rPr>
                        <a:t>4</a:t>
                      </a:r>
                      <a:endParaRPr lang="fr-FR" sz="1800" b="1">
                        <a:effectLst/>
                        <a:latin typeface="Calibri"/>
                        <a:ea typeface="Times New Roman"/>
                        <a:cs typeface="Times New Roman"/>
                      </a:endParaRPr>
                    </a:p>
                  </a:txBody>
                  <a:tcPr marL="68580" marR="68580" marT="0" marB="0"/>
                </a:tc>
                <a:tc>
                  <a:txBody>
                    <a:bodyPr/>
                    <a:lstStyle/>
                    <a:p>
                      <a:pPr marL="345440" indent="-345440" fontAlgn="base">
                        <a:lnSpc>
                          <a:spcPct val="150000"/>
                        </a:lnSpc>
                        <a:spcAft>
                          <a:spcPts val="0"/>
                        </a:spcAft>
                      </a:pPr>
                      <a:r>
                        <a:rPr lang="fr-FR" sz="1800" b="1" kern="1200" dirty="0">
                          <a:effectLst/>
                        </a:rPr>
                        <a:t>Les outils de dialogue sur la SST au sein de l’entreprise</a:t>
                      </a:r>
                      <a:endParaRPr lang="fr-FR" sz="1800" b="1" dirty="0">
                        <a:effectLst/>
                        <a:latin typeface="Calibri"/>
                        <a:ea typeface="Times New Roman"/>
                        <a:cs typeface="Times New Roman"/>
                      </a:endParaRPr>
                    </a:p>
                  </a:txBody>
                  <a:tcPr marL="68580" marR="68580" marT="0" marB="0"/>
                </a:tc>
              </a:tr>
              <a:tr h="442311">
                <a:tc>
                  <a:txBody>
                    <a:bodyPr/>
                    <a:lstStyle/>
                    <a:p>
                      <a:pPr marL="345440" indent="-345440" fontAlgn="base">
                        <a:lnSpc>
                          <a:spcPct val="150000"/>
                        </a:lnSpc>
                        <a:spcAft>
                          <a:spcPts val="0"/>
                        </a:spcAft>
                      </a:pPr>
                      <a:r>
                        <a:rPr lang="fr-FR" sz="1800" b="1" kern="1200" dirty="0">
                          <a:effectLst/>
                        </a:rPr>
                        <a:t>5</a:t>
                      </a:r>
                      <a:endParaRPr lang="fr-FR" sz="1800" b="1" dirty="0">
                        <a:effectLst/>
                        <a:latin typeface="Calibri"/>
                        <a:ea typeface="Times New Roman"/>
                        <a:cs typeface="Times New Roman"/>
                      </a:endParaRPr>
                    </a:p>
                  </a:txBody>
                  <a:tcPr marL="68580" marR="68580" marT="0" marB="0"/>
                </a:tc>
                <a:tc>
                  <a:txBody>
                    <a:bodyPr/>
                    <a:lstStyle/>
                    <a:p>
                      <a:pPr marL="345440" indent="-345440" fontAlgn="base">
                        <a:lnSpc>
                          <a:spcPct val="150000"/>
                        </a:lnSpc>
                        <a:spcAft>
                          <a:spcPts val="0"/>
                        </a:spcAft>
                      </a:pPr>
                      <a:r>
                        <a:rPr lang="fr-FR" sz="1800" b="1" kern="1200" dirty="0">
                          <a:effectLst/>
                        </a:rPr>
                        <a:t>L’organe tripartite consultatif national sur la SST</a:t>
                      </a:r>
                      <a:endParaRPr lang="fr-FR" sz="1800" b="1" dirty="0">
                        <a:effectLst/>
                        <a:latin typeface="Calibri"/>
                        <a:ea typeface="Times New Roman"/>
                        <a:cs typeface="Times New Roman"/>
                      </a:endParaRPr>
                    </a:p>
                  </a:txBody>
                  <a:tcPr marL="68580" marR="68580" marT="0" marB="0"/>
                </a:tc>
              </a:tr>
              <a:tr h="364050">
                <a:tc>
                  <a:txBody>
                    <a:bodyPr/>
                    <a:lstStyle/>
                    <a:p>
                      <a:pPr marL="345440" indent="-345440" fontAlgn="base">
                        <a:lnSpc>
                          <a:spcPct val="150000"/>
                        </a:lnSpc>
                        <a:spcAft>
                          <a:spcPts val="0"/>
                        </a:spcAft>
                      </a:pPr>
                      <a:r>
                        <a:rPr lang="fr-FR" sz="1800" b="1" kern="1200">
                          <a:effectLst/>
                        </a:rPr>
                        <a:t>6</a:t>
                      </a:r>
                      <a:endParaRPr lang="fr-FR" sz="1800" b="1">
                        <a:effectLst/>
                        <a:latin typeface="Calibri"/>
                        <a:ea typeface="Times New Roman"/>
                        <a:cs typeface="Times New Roman"/>
                      </a:endParaRPr>
                    </a:p>
                  </a:txBody>
                  <a:tcPr marL="68580" marR="68580" marT="0" marB="0"/>
                </a:tc>
                <a:tc>
                  <a:txBody>
                    <a:bodyPr/>
                    <a:lstStyle/>
                    <a:p>
                      <a:pPr marL="345440" indent="-345440" fontAlgn="base">
                        <a:lnSpc>
                          <a:spcPct val="150000"/>
                        </a:lnSpc>
                        <a:spcAft>
                          <a:spcPts val="0"/>
                        </a:spcAft>
                      </a:pPr>
                      <a:r>
                        <a:rPr lang="fr-FR" sz="1800" b="1" kern="1200" dirty="0">
                          <a:effectLst/>
                        </a:rPr>
                        <a:t>Les services d’information en matière de SST</a:t>
                      </a:r>
                      <a:endParaRPr lang="fr-FR" sz="1800" b="1" dirty="0">
                        <a:effectLst/>
                        <a:latin typeface="Calibri"/>
                        <a:ea typeface="Times New Roman"/>
                        <a:cs typeface="Times New Roman"/>
                      </a:endParaRPr>
                    </a:p>
                  </a:txBody>
                  <a:tcPr marL="68580" marR="68580" marT="0" marB="0"/>
                </a:tc>
              </a:tr>
              <a:tr h="364050">
                <a:tc>
                  <a:txBody>
                    <a:bodyPr/>
                    <a:lstStyle/>
                    <a:p>
                      <a:pPr marL="345440" indent="-345440" fontAlgn="base">
                        <a:lnSpc>
                          <a:spcPct val="150000"/>
                        </a:lnSpc>
                        <a:spcAft>
                          <a:spcPts val="0"/>
                        </a:spcAft>
                      </a:pPr>
                      <a:r>
                        <a:rPr lang="fr-FR" sz="1800" b="1" kern="1200">
                          <a:effectLst/>
                        </a:rPr>
                        <a:t>7</a:t>
                      </a:r>
                      <a:endParaRPr lang="fr-FR" sz="1800" b="1">
                        <a:effectLst/>
                        <a:latin typeface="Calibri"/>
                        <a:ea typeface="Times New Roman"/>
                        <a:cs typeface="Times New Roman"/>
                      </a:endParaRPr>
                    </a:p>
                  </a:txBody>
                  <a:tcPr marL="68580" marR="68580" marT="0" marB="0"/>
                </a:tc>
                <a:tc>
                  <a:txBody>
                    <a:bodyPr/>
                    <a:lstStyle/>
                    <a:p>
                      <a:pPr marL="345440" indent="-345440" fontAlgn="base">
                        <a:lnSpc>
                          <a:spcPct val="150000"/>
                        </a:lnSpc>
                        <a:spcAft>
                          <a:spcPts val="0"/>
                        </a:spcAft>
                      </a:pPr>
                      <a:r>
                        <a:rPr lang="fr-FR" sz="1800" b="1" kern="1200" dirty="0">
                          <a:effectLst/>
                        </a:rPr>
                        <a:t>Les offres de formation en SST</a:t>
                      </a:r>
                      <a:endParaRPr lang="fr-FR" sz="1800" b="1" dirty="0">
                        <a:effectLst/>
                        <a:latin typeface="Calibri"/>
                        <a:ea typeface="Times New Roman"/>
                        <a:cs typeface="Times New Roman"/>
                      </a:endParaRPr>
                    </a:p>
                  </a:txBody>
                  <a:tcPr marL="68580" marR="68580" marT="0" marB="0"/>
                </a:tc>
              </a:tr>
              <a:tr h="364050">
                <a:tc>
                  <a:txBody>
                    <a:bodyPr/>
                    <a:lstStyle/>
                    <a:p>
                      <a:pPr marL="345440" indent="-345440" fontAlgn="base">
                        <a:lnSpc>
                          <a:spcPct val="150000"/>
                        </a:lnSpc>
                        <a:spcAft>
                          <a:spcPts val="0"/>
                        </a:spcAft>
                      </a:pPr>
                      <a:r>
                        <a:rPr lang="fr-FR" sz="1800" b="1" kern="1200">
                          <a:effectLst/>
                        </a:rPr>
                        <a:t>8</a:t>
                      </a:r>
                      <a:endParaRPr lang="fr-FR" sz="1800" b="1">
                        <a:effectLst/>
                        <a:latin typeface="Calibri"/>
                        <a:ea typeface="Times New Roman"/>
                        <a:cs typeface="Times New Roman"/>
                      </a:endParaRPr>
                    </a:p>
                  </a:txBody>
                  <a:tcPr marL="68580" marR="68580" marT="0" marB="0"/>
                </a:tc>
                <a:tc>
                  <a:txBody>
                    <a:bodyPr/>
                    <a:lstStyle/>
                    <a:p>
                      <a:pPr marL="345440" indent="-345440" fontAlgn="base">
                        <a:lnSpc>
                          <a:spcPct val="150000"/>
                        </a:lnSpc>
                        <a:spcAft>
                          <a:spcPts val="0"/>
                        </a:spcAft>
                      </a:pPr>
                      <a:r>
                        <a:rPr lang="fr-FR" sz="1800" b="1" kern="1200" dirty="0">
                          <a:effectLst/>
                        </a:rPr>
                        <a:t>Les services de santé au travail </a:t>
                      </a:r>
                      <a:endParaRPr lang="fr-FR" sz="1800" b="1" dirty="0">
                        <a:effectLst/>
                        <a:latin typeface="Calibri"/>
                        <a:ea typeface="Times New Roman"/>
                        <a:cs typeface="Times New Roman"/>
                      </a:endParaRPr>
                    </a:p>
                  </a:txBody>
                  <a:tcPr marL="68580" marR="68580" marT="0" marB="0"/>
                </a:tc>
              </a:tr>
              <a:tr h="396172">
                <a:tc>
                  <a:txBody>
                    <a:bodyPr/>
                    <a:lstStyle/>
                    <a:p>
                      <a:pPr marL="345440" indent="-345440" fontAlgn="base">
                        <a:lnSpc>
                          <a:spcPct val="150000"/>
                        </a:lnSpc>
                        <a:spcAft>
                          <a:spcPts val="0"/>
                        </a:spcAft>
                      </a:pPr>
                      <a:r>
                        <a:rPr lang="fr-FR" sz="1800" b="1" kern="1200">
                          <a:effectLst/>
                        </a:rPr>
                        <a:t>9</a:t>
                      </a:r>
                      <a:endParaRPr lang="fr-FR" sz="1800" b="1">
                        <a:effectLst/>
                        <a:latin typeface="Calibri"/>
                        <a:ea typeface="Times New Roman"/>
                        <a:cs typeface="Times New Roman"/>
                      </a:endParaRPr>
                    </a:p>
                  </a:txBody>
                  <a:tcPr marL="68580" marR="68580" marT="0" marB="0"/>
                </a:tc>
                <a:tc>
                  <a:txBody>
                    <a:bodyPr/>
                    <a:lstStyle/>
                    <a:p>
                      <a:pPr marL="345440" indent="-345440" fontAlgn="base">
                        <a:lnSpc>
                          <a:spcPct val="150000"/>
                        </a:lnSpc>
                        <a:spcAft>
                          <a:spcPts val="0"/>
                        </a:spcAft>
                      </a:pPr>
                      <a:r>
                        <a:rPr lang="fr-FR" sz="1800" b="1" kern="1200" dirty="0">
                          <a:effectLst/>
                        </a:rPr>
                        <a:t>La recherche en matière de SST</a:t>
                      </a:r>
                      <a:endParaRPr lang="fr-FR" sz="1800" b="1" dirty="0">
                        <a:effectLst/>
                        <a:latin typeface="Calibri"/>
                        <a:ea typeface="Times New Roman"/>
                        <a:cs typeface="Times New Roman"/>
                      </a:endParaRPr>
                    </a:p>
                  </a:txBody>
                  <a:tcPr marL="68580" marR="68580" marT="0" marB="0"/>
                </a:tc>
              </a:tr>
              <a:tr h="670191">
                <a:tc>
                  <a:txBody>
                    <a:bodyPr/>
                    <a:lstStyle/>
                    <a:p>
                      <a:pPr marL="345440" indent="-345440" fontAlgn="base">
                        <a:lnSpc>
                          <a:spcPct val="150000"/>
                        </a:lnSpc>
                        <a:spcAft>
                          <a:spcPts val="0"/>
                        </a:spcAft>
                      </a:pPr>
                      <a:r>
                        <a:rPr lang="fr-FR" sz="1800" b="1" kern="1200">
                          <a:effectLst/>
                        </a:rPr>
                        <a:t>10</a:t>
                      </a:r>
                      <a:endParaRPr lang="fr-FR" sz="1800" b="1">
                        <a:effectLst/>
                        <a:latin typeface="Calibri"/>
                        <a:ea typeface="Times New Roman"/>
                        <a:cs typeface="Times New Roman"/>
                      </a:endParaRPr>
                    </a:p>
                  </a:txBody>
                  <a:tcPr marL="68580" marR="68580" marT="0" marB="0"/>
                </a:tc>
                <a:tc>
                  <a:txBody>
                    <a:bodyPr/>
                    <a:lstStyle/>
                    <a:p>
                      <a:pPr marL="345440" indent="-345440" fontAlgn="base">
                        <a:lnSpc>
                          <a:spcPct val="150000"/>
                        </a:lnSpc>
                        <a:spcAft>
                          <a:spcPts val="0"/>
                        </a:spcAft>
                      </a:pPr>
                      <a:r>
                        <a:rPr lang="fr-FR" sz="1800" b="1" kern="1200" dirty="0">
                          <a:effectLst/>
                        </a:rPr>
                        <a:t>Le mécanisme de collecte et d’analyse des données AT / MP</a:t>
                      </a:r>
                      <a:endParaRPr lang="fr-FR" sz="1800" b="1" dirty="0">
                        <a:effectLst/>
                        <a:latin typeface="Calibri"/>
                        <a:ea typeface="Times New Roman"/>
                        <a:cs typeface="Times New Roman"/>
                      </a:endParaRPr>
                    </a:p>
                  </a:txBody>
                  <a:tcPr marL="68580" marR="68580" marT="0" marB="0"/>
                </a:tc>
              </a:tr>
              <a:tr h="670191">
                <a:tc>
                  <a:txBody>
                    <a:bodyPr/>
                    <a:lstStyle/>
                    <a:p>
                      <a:pPr marL="345440" indent="-345440" fontAlgn="base">
                        <a:lnSpc>
                          <a:spcPct val="150000"/>
                        </a:lnSpc>
                        <a:spcAft>
                          <a:spcPts val="0"/>
                        </a:spcAft>
                      </a:pPr>
                      <a:r>
                        <a:rPr lang="fr-FR" sz="1800" b="1" kern="1200">
                          <a:effectLst/>
                        </a:rPr>
                        <a:t>11</a:t>
                      </a:r>
                      <a:endParaRPr lang="fr-FR" sz="1800" b="1">
                        <a:effectLst/>
                        <a:latin typeface="Calibri"/>
                        <a:ea typeface="Times New Roman"/>
                        <a:cs typeface="Times New Roman"/>
                      </a:endParaRPr>
                    </a:p>
                  </a:txBody>
                  <a:tcPr marL="68580" marR="68580" marT="0" marB="0"/>
                </a:tc>
                <a:tc>
                  <a:txBody>
                    <a:bodyPr/>
                    <a:lstStyle/>
                    <a:p>
                      <a:pPr marL="345440" indent="-345440" fontAlgn="base">
                        <a:lnSpc>
                          <a:spcPct val="150000"/>
                        </a:lnSpc>
                        <a:spcAft>
                          <a:spcPts val="0"/>
                        </a:spcAft>
                      </a:pPr>
                      <a:r>
                        <a:rPr lang="fr-FR" sz="1800" b="1" kern="1200" dirty="0">
                          <a:effectLst/>
                        </a:rPr>
                        <a:t>Le système d’assurance couvrant les lésions professionnelles </a:t>
                      </a:r>
                      <a:endParaRPr lang="fr-FR" sz="1800" b="1" dirty="0">
                        <a:effectLst/>
                        <a:latin typeface="Calibri"/>
                        <a:ea typeface="Times New Roman"/>
                        <a:cs typeface="Times New Roman"/>
                      </a:endParaRPr>
                    </a:p>
                  </a:txBody>
                  <a:tcPr marL="68580" marR="68580" marT="0" marB="0"/>
                </a:tc>
              </a:tr>
              <a:tr h="670191">
                <a:tc>
                  <a:txBody>
                    <a:bodyPr/>
                    <a:lstStyle/>
                    <a:p>
                      <a:pPr marL="345440" indent="-345440" fontAlgn="base">
                        <a:lnSpc>
                          <a:spcPct val="150000"/>
                        </a:lnSpc>
                        <a:spcAft>
                          <a:spcPts val="0"/>
                        </a:spcAft>
                      </a:pPr>
                      <a:r>
                        <a:rPr lang="fr-FR" sz="1800" b="1" kern="1200">
                          <a:effectLst/>
                        </a:rPr>
                        <a:t>12</a:t>
                      </a:r>
                      <a:endParaRPr lang="fr-FR" sz="1800" b="1">
                        <a:effectLst/>
                        <a:latin typeface="Calibri"/>
                        <a:ea typeface="Times New Roman"/>
                        <a:cs typeface="Times New Roman"/>
                      </a:endParaRPr>
                    </a:p>
                  </a:txBody>
                  <a:tcPr marL="68580" marR="68580" marT="0" marB="0"/>
                </a:tc>
                <a:tc>
                  <a:txBody>
                    <a:bodyPr/>
                    <a:lstStyle/>
                    <a:p>
                      <a:pPr marL="345440" indent="-345440" fontAlgn="base">
                        <a:lnSpc>
                          <a:spcPct val="150000"/>
                        </a:lnSpc>
                        <a:spcAft>
                          <a:spcPts val="0"/>
                        </a:spcAft>
                      </a:pPr>
                      <a:r>
                        <a:rPr lang="fr-FR" sz="1800" b="1" kern="1200" dirty="0">
                          <a:effectLst/>
                        </a:rPr>
                        <a:t>Le mécanisme de soutien à la SST dans les PME, et le secteur informel</a:t>
                      </a:r>
                      <a:endParaRPr lang="fr-FR" sz="1800" b="1" dirty="0">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415503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Quelques résultats</a:t>
            </a:r>
            <a:endParaRPr lang="fr-FR" dirty="0"/>
          </a:p>
        </p:txBody>
      </p:sp>
      <p:sp>
        <p:nvSpPr>
          <p:cNvPr id="3" name="Espace réservé du contenu 2"/>
          <p:cNvSpPr>
            <a:spLocks noGrp="1"/>
          </p:cNvSpPr>
          <p:nvPr>
            <p:ph idx="1"/>
          </p:nvPr>
        </p:nvSpPr>
        <p:spPr/>
        <p:txBody>
          <a:bodyPr>
            <a:normAutofit/>
          </a:bodyPr>
          <a:lstStyle/>
          <a:p>
            <a:r>
              <a:rPr lang="fr-FR" sz="3200" dirty="0"/>
              <a:t>Sur </a:t>
            </a:r>
            <a:r>
              <a:rPr lang="fr-FR" sz="3200" b="1" dirty="0"/>
              <a:t>24</a:t>
            </a:r>
            <a:r>
              <a:rPr lang="fr-FR" sz="3200" dirty="0"/>
              <a:t> pays identifiés, </a:t>
            </a:r>
            <a:endParaRPr lang="fr-FR" sz="3200" dirty="0" smtClean="0"/>
          </a:p>
          <a:p>
            <a:r>
              <a:rPr lang="fr-FR" sz="3200" dirty="0" smtClean="0"/>
              <a:t>Données recueillies </a:t>
            </a:r>
            <a:r>
              <a:rPr lang="fr-FR" sz="3200" dirty="0"/>
              <a:t>que dans </a:t>
            </a:r>
            <a:r>
              <a:rPr lang="fr-FR" sz="3200" b="1" dirty="0">
                <a:solidFill>
                  <a:srgbClr val="FF0000"/>
                </a:solidFill>
              </a:rPr>
              <a:t>14</a:t>
            </a:r>
            <a:r>
              <a:rPr lang="fr-FR" sz="3200" dirty="0"/>
              <a:t>  pays </a:t>
            </a:r>
            <a:endParaRPr lang="fr-FR" sz="3200" dirty="0" smtClean="0"/>
          </a:p>
          <a:p>
            <a:r>
              <a:rPr lang="fr-FR" sz="3200" dirty="0" smtClean="0">
                <a:solidFill>
                  <a:schemeClr val="bg2">
                    <a:lumMod val="50000"/>
                  </a:schemeClr>
                </a:solidFill>
              </a:rPr>
              <a:t>8</a:t>
            </a:r>
            <a:r>
              <a:rPr lang="fr-FR" sz="3200" dirty="0" smtClean="0"/>
              <a:t> </a:t>
            </a:r>
            <a:r>
              <a:rPr lang="fr-FR" sz="3200" dirty="0"/>
              <a:t>ont pu fournir des réponses sur toutes les </a:t>
            </a:r>
            <a:r>
              <a:rPr lang="fr-FR" sz="3200" dirty="0" smtClean="0"/>
              <a:t>rubriques</a:t>
            </a:r>
          </a:p>
          <a:p>
            <a:r>
              <a:rPr lang="fr-FR" sz="3200" dirty="0" smtClean="0">
                <a:solidFill>
                  <a:srgbClr val="00B050"/>
                </a:solidFill>
              </a:rPr>
              <a:t>6</a:t>
            </a:r>
            <a:r>
              <a:rPr lang="fr-FR" sz="3200" dirty="0" smtClean="0"/>
              <a:t>  </a:t>
            </a:r>
            <a:r>
              <a:rPr lang="fr-FR" sz="3200" dirty="0"/>
              <a:t>ont produit des données incomplètes</a:t>
            </a:r>
            <a:r>
              <a:rPr lang="fr-FR" sz="3200" dirty="0" smtClean="0"/>
              <a:t>.</a:t>
            </a:r>
          </a:p>
          <a:p>
            <a:r>
              <a:rPr lang="fr-FR" sz="3200" b="1" dirty="0" smtClean="0"/>
              <a:t>10</a:t>
            </a:r>
            <a:r>
              <a:rPr lang="fr-FR" sz="3200" dirty="0" smtClean="0"/>
              <a:t> n’ont fourni aucune information </a:t>
            </a:r>
            <a:endParaRPr lang="fr-FR" sz="3200" dirty="0"/>
          </a:p>
        </p:txBody>
      </p:sp>
    </p:spTree>
    <p:extLst>
      <p:ext uri="{BB962C8B-B14F-4D97-AF65-F5344CB8AC3E}">
        <p14:creationId xmlns:p14="http://schemas.microsoft.com/office/powerpoint/2010/main" val="29217768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endParaRPr lang="fr-FR" dirty="0" smtClean="0"/>
          </a:p>
          <a:p>
            <a:r>
              <a:rPr lang="fr-FR" dirty="0">
                <a:latin typeface="Arial Rounded MT Bold" pitchFamily="34" charset="0"/>
              </a:rPr>
              <a:t>Dans tous les pays, il existe un cadre juridique régissant la SST mais à des degrés divers</a:t>
            </a:r>
            <a:r>
              <a:rPr lang="fr-FR" dirty="0" smtClean="0">
                <a:latin typeface="Arial Rounded MT Bold" pitchFamily="34" charset="0"/>
              </a:rPr>
              <a:t>.</a:t>
            </a:r>
          </a:p>
          <a:p>
            <a:r>
              <a:rPr lang="fr-FR" dirty="0" smtClean="0">
                <a:latin typeface="Arial Rounded MT Bold" pitchFamily="34" charset="0"/>
              </a:rPr>
              <a:t> </a:t>
            </a:r>
            <a:r>
              <a:rPr lang="fr-FR" dirty="0">
                <a:latin typeface="Arial Rounded MT Bold" pitchFamily="34" charset="0"/>
              </a:rPr>
              <a:t>Dans la plupart des pays, ces textes régissant la SST sont </a:t>
            </a:r>
            <a:r>
              <a:rPr lang="fr-FR" dirty="0" smtClean="0">
                <a:latin typeface="Arial Rounded MT Bold" pitchFamily="34" charset="0"/>
              </a:rPr>
              <a:t>:</a:t>
            </a:r>
          </a:p>
          <a:p>
            <a:pPr marL="114300" indent="0">
              <a:buNone/>
            </a:pPr>
            <a:r>
              <a:rPr lang="fr-FR" dirty="0"/>
              <a:t> </a:t>
            </a:r>
            <a:r>
              <a:rPr lang="fr-FR" dirty="0" smtClean="0"/>
              <a:t>  </a:t>
            </a:r>
            <a:r>
              <a:rPr lang="fr-FR" dirty="0" smtClean="0">
                <a:latin typeface="Arial Rounded MT Bold" pitchFamily="34" charset="0"/>
              </a:rPr>
              <a:t> </a:t>
            </a:r>
            <a:r>
              <a:rPr lang="fr-FR" dirty="0">
                <a:solidFill>
                  <a:srgbClr val="FF0000"/>
                </a:solidFill>
                <a:latin typeface="Arial Rounded MT Bold" pitchFamily="34" charset="0"/>
              </a:rPr>
              <a:t>les lois, </a:t>
            </a:r>
          </a:p>
          <a:p>
            <a:r>
              <a:rPr lang="fr-FR" dirty="0">
                <a:solidFill>
                  <a:srgbClr val="FF0000"/>
                </a:solidFill>
                <a:latin typeface="Arial Rounded MT Bold" pitchFamily="34" charset="0"/>
              </a:rPr>
              <a:t>les décrets </a:t>
            </a:r>
          </a:p>
          <a:p>
            <a:r>
              <a:rPr lang="fr-FR" dirty="0">
                <a:solidFill>
                  <a:srgbClr val="FF0000"/>
                </a:solidFill>
                <a:latin typeface="Arial Rounded MT Bold" pitchFamily="34" charset="0"/>
              </a:rPr>
              <a:t> les arrêtés.</a:t>
            </a:r>
          </a:p>
          <a:p>
            <a:r>
              <a:rPr lang="fr-FR" dirty="0" smtClean="0">
                <a:latin typeface="Arial Rounded MT Bold" pitchFamily="34" charset="0"/>
              </a:rPr>
              <a:t>Les applications???</a:t>
            </a:r>
            <a:endParaRPr lang="fr-FR" dirty="0">
              <a:latin typeface="Arial Rounded MT Bold" pitchFamily="34" charset="0"/>
            </a:endParaRPr>
          </a:p>
          <a:p>
            <a:endParaRPr lang="fr-FR" dirty="0"/>
          </a:p>
        </p:txBody>
      </p:sp>
    </p:spTree>
    <p:extLst>
      <p:ext uri="{BB962C8B-B14F-4D97-AF65-F5344CB8AC3E}">
        <p14:creationId xmlns:p14="http://schemas.microsoft.com/office/powerpoint/2010/main" val="33314043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931224" cy="1143000"/>
          </a:xfrm>
        </p:spPr>
        <p:txBody>
          <a:bodyPr/>
          <a:lstStyle/>
          <a:p>
            <a:r>
              <a:rPr lang="fr-FR" b="1" dirty="0" smtClean="0"/>
              <a:t/>
            </a:r>
            <a:br>
              <a:rPr lang="fr-FR" b="1" dirty="0" smtClean="0"/>
            </a:br>
            <a:r>
              <a:rPr lang="fr-FR" sz="3200" b="1" dirty="0" smtClean="0"/>
              <a:t>L’existence </a:t>
            </a:r>
            <a:r>
              <a:rPr lang="fr-FR" sz="3200" b="1" dirty="0"/>
              <a:t>au sein des entreprises d’un cadre de dialogue social sur la SST</a:t>
            </a:r>
            <a:r>
              <a:rPr lang="fr-FR" sz="3200" dirty="0"/>
              <a:t/>
            </a:r>
            <a:br>
              <a:rPr lang="fr-FR" sz="3200" dirty="0"/>
            </a:br>
            <a:endParaRPr lang="fr-FR" sz="3200" dirty="0"/>
          </a:p>
        </p:txBody>
      </p:sp>
      <p:sp>
        <p:nvSpPr>
          <p:cNvPr id="3" name="Espace réservé du contenu 2"/>
          <p:cNvSpPr>
            <a:spLocks noGrp="1"/>
          </p:cNvSpPr>
          <p:nvPr>
            <p:ph idx="1"/>
          </p:nvPr>
        </p:nvSpPr>
        <p:spPr/>
        <p:txBody>
          <a:bodyPr/>
          <a:lstStyle/>
          <a:p>
            <a:r>
              <a:rPr lang="fr-FR" dirty="0"/>
              <a:t> </a:t>
            </a:r>
            <a:r>
              <a:rPr lang="fr-FR" b="1" dirty="0">
                <a:solidFill>
                  <a:srgbClr val="FF0000"/>
                </a:solidFill>
              </a:rPr>
              <a:t>12 des 14 </a:t>
            </a:r>
            <a:r>
              <a:rPr lang="fr-FR" dirty="0"/>
              <a:t>pays disposent </a:t>
            </a:r>
            <a:r>
              <a:rPr lang="fr-FR" dirty="0" smtClean="0"/>
              <a:t>d’un cadre de dialogue au sein des entreprises</a:t>
            </a:r>
          </a:p>
          <a:p>
            <a:r>
              <a:rPr lang="fr-FR" dirty="0" smtClean="0"/>
              <a:t>Les </a:t>
            </a:r>
            <a:r>
              <a:rPr lang="fr-FR" dirty="0"/>
              <a:t>CHS (7 pays sur 12) </a:t>
            </a:r>
            <a:endParaRPr lang="fr-FR" dirty="0" smtClean="0"/>
          </a:p>
          <a:p>
            <a:r>
              <a:rPr lang="fr-FR" dirty="0" smtClean="0"/>
              <a:t>CSST </a:t>
            </a:r>
            <a:r>
              <a:rPr lang="fr-FR" dirty="0"/>
              <a:t>(4 pays) </a:t>
            </a:r>
            <a:r>
              <a:rPr lang="fr-FR" dirty="0" smtClean="0"/>
              <a:t>ou du </a:t>
            </a:r>
            <a:r>
              <a:rPr lang="fr-FR" dirty="0"/>
              <a:t>CHS CT en Côte d’Ivoire. </a:t>
            </a:r>
            <a:endParaRPr lang="fr-FR" dirty="0" smtClean="0"/>
          </a:p>
          <a:p>
            <a:r>
              <a:rPr lang="fr-FR" dirty="0" smtClean="0"/>
              <a:t>Madagascar </a:t>
            </a:r>
            <a:r>
              <a:rPr lang="fr-FR" dirty="0"/>
              <a:t>et le Rwanda </a:t>
            </a:r>
            <a:r>
              <a:rPr lang="fr-FR" dirty="0" smtClean="0"/>
              <a:t>?.</a:t>
            </a:r>
            <a:endParaRPr lang="fr-FR" dirty="0"/>
          </a:p>
          <a:p>
            <a:endParaRPr lang="fr-FR" dirty="0"/>
          </a:p>
        </p:txBody>
      </p:sp>
    </p:spTree>
    <p:extLst>
      <p:ext uri="{BB962C8B-B14F-4D97-AF65-F5344CB8AC3E}">
        <p14:creationId xmlns:p14="http://schemas.microsoft.com/office/powerpoint/2010/main" val="41620953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1. La ratification des textes</a:t>
            </a:r>
            <a:endParaRPr lang="fr-FR" b="1" dirty="0"/>
          </a:p>
        </p:txBody>
      </p:sp>
      <p:sp>
        <p:nvSpPr>
          <p:cNvPr id="3" name="Espace réservé du texte 2"/>
          <p:cNvSpPr>
            <a:spLocks noGrp="1"/>
          </p:cNvSpPr>
          <p:nvPr>
            <p:ph type="body" idx="1"/>
          </p:nvPr>
        </p:nvSpPr>
        <p:spPr/>
        <p:txBody>
          <a:bodyPr>
            <a:normAutofit/>
          </a:bodyPr>
          <a:lstStyle/>
          <a:p>
            <a:endParaRPr lang="fr-FR" sz="4000" b="1" dirty="0">
              <a:solidFill>
                <a:srgbClr val="C00000"/>
              </a:solidFill>
              <a:latin typeface="Arial Rounded MT Bold" pitchFamily="34" charset="0"/>
            </a:endParaRPr>
          </a:p>
        </p:txBody>
      </p:sp>
      <p:sp>
        <p:nvSpPr>
          <p:cNvPr id="5" name="ZoneTexte 4"/>
          <p:cNvSpPr txBox="1"/>
          <p:nvPr/>
        </p:nvSpPr>
        <p:spPr>
          <a:xfrm>
            <a:off x="683568" y="908720"/>
            <a:ext cx="6768752" cy="4185761"/>
          </a:xfrm>
          <a:prstGeom prst="rect">
            <a:avLst/>
          </a:prstGeom>
          <a:noFill/>
        </p:spPr>
        <p:txBody>
          <a:bodyPr wrap="square" rtlCol="0">
            <a:spAutoFit/>
          </a:bodyPr>
          <a:lstStyle/>
          <a:p>
            <a:r>
              <a:rPr lang="fr-FR" sz="4000" b="1" dirty="0">
                <a:solidFill>
                  <a:srgbClr val="C00000"/>
                </a:solidFill>
              </a:rPr>
              <a:t>ENJEUX </a:t>
            </a:r>
            <a:r>
              <a:rPr lang="fr-FR" sz="4000" b="1" dirty="0" smtClean="0">
                <a:solidFill>
                  <a:srgbClr val="C00000"/>
                </a:solidFill>
              </a:rPr>
              <a:t>REGLEMENTAIRES </a:t>
            </a:r>
            <a:r>
              <a:rPr lang="fr-FR" sz="2400" b="1" dirty="0">
                <a:solidFill>
                  <a:srgbClr val="C00000"/>
                </a:solidFill>
              </a:rPr>
              <a:t>:</a:t>
            </a:r>
            <a:endParaRPr lang="fr-FR" sz="2400" b="1" dirty="0">
              <a:solidFill>
                <a:srgbClr val="C00000"/>
              </a:solidFill>
              <a:latin typeface="Arial Rounded MT Bold" pitchFamily="34" charset="0"/>
            </a:endParaRPr>
          </a:p>
          <a:p>
            <a:endParaRPr lang="fr-FR" sz="2400" b="1" dirty="0">
              <a:latin typeface="Arial Rounded MT Bold" pitchFamily="34" charset="0"/>
            </a:endParaRPr>
          </a:p>
          <a:p>
            <a:r>
              <a:rPr lang="fr-FR" sz="2400" b="1" dirty="0" smtClean="0">
                <a:latin typeface="Arial Rounded MT Bold" pitchFamily="34" charset="0"/>
              </a:rPr>
              <a:t>Dr </a:t>
            </a:r>
            <a:r>
              <a:rPr lang="fr-FR" sz="2400" b="1" dirty="0">
                <a:latin typeface="Arial Rounded MT Bold" pitchFamily="34" charset="0"/>
              </a:rPr>
              <a:t>Joseph DIEUBOUE</a:t>
            </a:r>
          </a:p>
          <a:p>
            <a:r>
              <a:rPr lang="fr-FR" sz="2400" b="1" dirty="0">
                <a:latin typeface="Arial Rounded MT Bold" pitchFamily="34" charset="0"/>
              </a:rPr>
              <a:t>M. Raphael DAKISSAGA</a:t>
            </a:r>
          </a:p>
          <a:p>
            <a:r>
              <a:rPr lang="fr-FR" sz="2400" b="1" dirty="0">
                <a:latin typeface="Arial Rounded MT Bold" pitchFamily="34" charset="0"/>
              </a:rPr>
              <a:t>Mme </a:t>
            </a:r>
            <a:r>
              <a:rPr lang="fr-FR" sz="2400" b="1" dirty="0" err="1">
                <a:latin typeface="Arial Rounded MT Bold" pitchFamily="34" charset="0"/>
              </a:rPr>
              <a:t>Salimata</a:t>
            </a:r>
            <a:r>
              <a:rPr lang="fr-FR" sz="2400" b="1" dirty="0">
                <a:latin typeface="Arial Rounded MT Bold" pitchFamily="34" charset="0"/>
              </a:rPr>
              <a:t> </a:t>
            </a:r>
            <a:r>
              <a:rPr lang="fr-FR" sz="2400" b="1" dirty="0" smtClean="0">
                <a:latin typeface="Arial Rounded MT Bold" pitchFamily="34" charset="0"/>
              </a:rPr>
              <a:t>TRAORE</a:t>
            </a:r>
          </a:p>
          <a:p>
            <a:endParaRPr lang="fr-FR" sz="2400" b="1" dirty="0">
              <a:latin typeface="Arial Rounded MT Bold" pitchFamily="34" charset="0"/>
            </a:endParaRPr>
          </a:p>
          <a:p>
            <a:r>
              <a:rPr lang="fr-FR" sz="2800" b="1" i="1" dirty="0"/>
              <a:t>Etat de la Sécurité et Santé au Travail dans </a:t>
            </a:r>
            <a:endParaRPr lang="fr-FR" sz="2800" b="1" dirty="0"/>
          </a:p>
          <a:p>
            <a:r>
              <a:rPr lang="fr-FR" sz="2800" b="1" i="1" dirty="0"/>
              <a:t>les Pays Francophones d’Afrique</a:t>
            </a:r>
            <a:endParaRPr lang="fr-FR" sz="2800" b="1" dirty="0"/>
          </a:p>
          <a:p>
            <a:endParaRPr lang="fr-FR" sz="2400" b="1" dirty="0">
              <a:latin typeface="Arial Rounded MT Bold" pitchFamily="34" charset="0"/>
            </a:endParaRPr>
          </a:p>
          <a:p>
            <a:endParaRPr lang="fr-FR" sz="800" b="1" dirty="0"/>
          </a:p>
          <a:p>
            <a:endParaRPr lang="fr-FR" dirty="0"/>
          </a:p>
        </p:txBody>
      </p:sp>
    </p:spTree>
    <p:extLst>
      <p:ext uri="{BB962C8B-B14F-4D97-AF65-F5344CB8AC3E}">
        <p14:creationId xmlns:p14="http://schemas.microsoft.com/office/powerpoint/2010/main" val="353346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367797699"/>
              </p:ext>
            </p:extLst>
          </p:nvPr>
        </p:nvGraphicFramePr>
        <p:xfrm>
          <a:off x="1" y="8"/>
          <a:ext cx="8316414" cy="7886700"/>
        </p:xfrm>
        <a:graphic>
          <a:graphicData uri="http://schemas.openxmlformats.org/drawingml/2006/table">
            <a:tbl>
              <a:tblPr firstRow="1" firstCol="1" bandRow="1">
                <a:tableStyleId>{5C22544A-7EE6-4342-B048-85BDC9FD1C3A}</a:tableStyleId>
              </a:tblPr>
              <a:tblGrid>
                <a:gridCol w="2763572"/>
                <a:gridCol w="1109998"/>
                <a:gridCol w="1004328"/>
                <a:gridCol w="934835"/>
                <a:gridCol w="833925"/>
                <a:gridCol w="834878"/>
                <a:gridCol w="834878"/>
              </a:tblGrid>
              <a:tr h="275364">
                <a:tc rowSpan="2">
                  <a:txBody>
                    <a:bodyPr/>
                    <a:lstStyle/>
                    <a:p>
                      <a:pPr>
                        <a:lnSpc>
                          <a:spcPct val="115000"/>
                        </a:lnSpc>
                        <a:spcAft>
                          <a:spcPts val="0"/>
                        </a:spcAft>
                      </a:pPr>
                      <a:r>
                        <a:rPr lang="fr-FR" sz="1800" b="1" dirty="0">
                          <a:effectLst/>
                        </a:rPr>
                        <a:t>                              Etat Ratification                                            Pays</a:t>
                      </a:r>
                      <a:endParaRPr lang="fr-FR" sz="1800" b="1" dirty="0">
                        <a:effectLst/>
                        <a:latin typeface="Calibri"/>
                        <a:ea typeface="Times New Roman"/>
                        <a:cs typeface="Times New Roman"/>
                      </a:endParaRPr>
                    </a:p>
                  </a:txBody>
                  <a:tcPr marL="42688" marR="42688" marT="0" marB="0" anchor="ctr"/>
                </a:tc>
                <a:tc gridSpan="2">
                  <a:txBody>
                    <a:bodyPr/>
                    <a:lstStyle/>
                    <a:p>
                      <a:pPr algn="ctr">
                        <a:lnSpc>
                          <a:spcPct val="115000"/>
                        </a:lnSpc>
                        <a:spcAft>
                          <a:spcPts val="0"/>
                        </a:spcAft>
                      </a:pPr>
                      <a:r>
                        <a:rPr lang="fr-FR" sz="1800" b="1" dirty="0">
                          <a:effectLst/>
                        </a:rPr>
                        <a:t>C187</a:t>
                      </a:r>
                      <a:endParaRPr lang="fr-FR" sz="1800" b="1" dirty="0">
                        <a:effectLst/>
                        <a:latin typeface="Calibri"/>
                        <a:ea typeface="Times New Roman"/>
                        <a:cs typeface="Times New Roman"/>
                      </a:endParaRPr>
                    </a:p>
                  </a:txBody>
                  <a:tcPr marL="42688" marR="42688" marT="0" marB="0" anchor="ctr"/>
                </a:tc>
                <a:tc hMerge="1">
                  <a:txBody>
                    <a:bodyPr/>
                    <a:lstStyle/>
                    <a:p>
                      <a:endParaRPr lang="fr-FR"/>
                    </a:p>
                  </a:txBody>
                  <a:tcPr/>
                </a:tc>
                <a:tc gridSpan="2">
                  <a:txBody>
                    <a:bodyPr/>
                    <a:lstStyle/>
                    <a:p>
                      <a:pPr algn="ctr">
                        <a:lnSpc>
                          <a:spcPct val="115000"/>
                        </a:lnSpc>
                        <a:spcAft>
                          <a:spcPts val="0"/>
                        </a:spcAft>
                      </a:pPr>
                      <a:r>
                        <a:rPr lang="fr-FR" sz="1800" b="1" dirty="0">
                          <a:effectLst/>
                        </a:rPr>
                        <a:t>C161</a:t>
                      </a:r>
                      <a:endParaRPr lang="fr-FR" sz="1800" b="1" dirty="0">
                        <a:effectLst/>
                        <a:latin typeface="Calibri"/>
                        <a:ea typeface="Times New Roman"/>
                        <a:cs typeface="Times New Roman"/>
                      </a:endParaRPr>
                    </a:p>
                  </a:txBody>
                  <a:tcPr marL="42688" marR="42688" marT="0" marB="0" anchor="ctr"/>
                </a:tc>
                <a:tc hMerge="1">
                  <a:txBody>
                    <a:bodyPr/>
                    <a:lstStyle/>
                    <a:p>
                      <a:endParaRPr lang="fr-FR"/>
                    </a:p>
                  </a:txBody>
                  <a:tcPr/>
                </a:tc>
                <a:tc gridSpan="2">
                  <a:txBody>
                    <a:bodyPr/>
                    <a:lstStyle/>
                    <a:p>
                      <a:pPr algn="ctr">
                        <a:lnSpc>
                          <a:spcPct val="115000"/>
                        </a:lnSpc>
                        <a:spcAft>
                          <a:spcPts val="0"/>
                        </a:spcAft>
                      </a:pPr>
                      <a:r>
                        <a:rPr lang="fr-FR" sz="1800" b="1" dirty="0">
                          <a:effectLst/>
                        </a:rPr>
                        <a:t>C155</a:t>
                      </a:r>
                      <a:endParaRPr lang="fr-FR" sz="1800" b="1" dirty="0">
                        <a:effectLst/>
                        <a:latin typeface="Calibri"/>
                        <a:ea typeface="Times New Roman"/>
                        <a:cs typeface="Times New Roman"/>
                      </a:endParaRPr>
                    </a:p>
                  </a:txBody>
                  <a:tcPr marL="42688" marR="42688" marT="0" marB="0" anchor="ctr"/>
                </a:tc>
                <a:tc hMerge="1">
                  <a:txBody>
                    <a:bodyPr/>
                    <a:lstStyle/>
                    <a:p>
                      <a:endParaRPr lang="fr-FR"/>
                    </a:p>
                  </a:txBody>
                  <a:tcPr/>
                </a:tc>
              </a:tr>
              <a:tr h="443049">
                <a:tc vMerge="1">
                  <a:txBody>
                    <a:bodyPr/>
                    <a:lstStyle/>
                    <a:p>
                      <a:endParaRPr lang="fr-FR"/>
                    </a:p>
                  </a:txBody>
                  <a:tcPr/>
                </a:tc>
                <a:tc>
                  <a:txBody>
                    <a:bodyPr/>
                    <a:lstStyle/>
                    <a:p>
                      <a:pPr algn="ctr">
                        <a:lnSpc>
                          <a:spcPct val="115000"/>
                        </a:lnSpc>
                        <a:spcAft>
                          <a:spcPts val="0"/>
                        </a:spcAft>
                      </a:pPr>
                      <a:r>
                        <a:rPr lang="fr-FR" sz="1800" b="1" dirty="0">
                          <a:effectLst/>
                        </a:rPr>
                        <a:t>oui</a:t>
                      </a:r>
                      <a:endParaRPr lang="fr-FR" sz="1800" b="1" dirty="0">
                        <a:effectLst/>
                        <a:latin typeface="Calibri"/>
                        <a:ea typeface="Times New Roman"/>
                        <a:cs typeface="Times New Roman"/>
                      </a:endParaRPr>
                    </a:p>
                  </a:txBody>
                  <a:tcPr marL="42688" marR="42688" marT="0" marB="0" anchor="ctr"/>
                </a:tc>
                <a:tc>
                  <a:txBody>
                    <a:bodyPr/>
                    <a:lstStyle/>
                    <a:p>
                      <a:pPr algn="ctr">
                        <a:lnSpc>
                          <a:spcPct val="115000"/>
                        </a:lnSpc>
                        <a:spcAft>
                          <a:spcPts val="0"/>
                        </a:spcAft>
                      </a:pPr>
                      <a:r>
                        <a:rPr lang="fr-FR" sz="1800" b="1" dirty="0">
                          <a:effectLst/>
                        </a:rPr>
                        <a:t>non</a:t>
                      </a:r>
                      <a:endParaRPr lang="fr-FR" sz="1800" b="1" dirty="0">
                        <a:effectLst/>
                        <a:latin typeface="Calibri"/>
                        <a:ea typeface="Times New Roman"/>
                        <a:cs typeface="Times New Roman"/>
                      </a:endParaRPr>
                    </a:p>
                  </a:txBody>
                  <a:tcPr marL="42688" marR="42688" marT="0" marB="0" anchor="ctr"/>
                </a:tc>
                <a:tc>
                  <a:txBody>
                    <a:bodyPr/>
                    <a:lstStyle/>
                    <a:p>
                      <a:pPr algn="ctr">
                        <a:lnSpc>
                          <a:spcPct val="115000"/>
                        </a:lnSpc>
                        <a:spcAft>
                          <a:spcPts val="0"/>
                        </a:spcAft>
                      </a:pPr>
                      <a:r>
                        <a:rPr lang="fr-FR" sz="1800" b="1" dirty="0">
                          <a:effectLst/>
                        </a:rPr>
                        <a:t>oui</a:t>
                      </a:r>
                      <a:endParaRPr lang="fr-FR" sz="1800" b="1" dirty="0">
                        <a:effectLst/>
                        <a:latin typeface="Calibri"/>
                        <a:ea typeface="Times New Roman"/>
                        <a:cs typeface="Times New Roman"/>
                      </a:endParaRPr>
                    </a:p>
                  </a:txBody>
                  <a:tcPr marL="42688" marR="42688" marT="0" marB="0" anchor="ctr"/>
                </a:tc>
                <a:tc>
                  <a:txBody>
                    <a:bodyPr/>
                    <a:lstStyle/>
                    <a:p>
                      <a:pPr algn="ctr">
                        <a:lnSpc>
                          <a:spcPct val="115000"/>
                        </a:lnSpc>
                        <a:spcAft>
                          <a:spcPts val="0"/>
                        </a:spcAft>
                      </a:pPr>
                      <a:r>
                        <a:rPr lang="fr-FR" sz="1800" b="1" dirty="0">
                          <a:effectLst/>
                        </a:rPr>
                        <a:t>non</a:t>
                      </a:r>
                      <a:endParaRPr lang="fr-FR" sz="1800" b="1" dirty="0">
                        <a:effectLst/>
                        <a:latin typeface="Calibri"/>
                        <a:ea typeface="Times New Roman"/>
                        <a:cs typeface="Times New Roman"/>
                      </a:endParaRPr>
                    </a:p>
                  </a:txBody>
                  <a:tcPr marL="42688" marR="42688" marT="0" marB="0" anchor="ctr"/>
                </a:tc>
                <a:tc>
                  <a:txBody>
                    <a:bodyPr/>
                    <a:lstStyle/>
                    <a:p>
                      <a:pPr algn="ctr">
                        <a:lnSpc>
                          <a:spcPct val="115000"/>
                        </a:lnSpc>
                        <a:spcAft>
                          <a:spcPts val="0"/>
                        </a:spcAft>
                      </a:pPr>
                      <a:r>
                        <a:rPr lang="fr-FR" sz="1800" b="1" dirty="0">
                          <a:effectLst/>
                        </a:rPr>
                        <a:t>oui</a:t>
                      </a:r>
                      <a:endParaRPr lang="fr-FR" sz="1800" b="1" dirty="0">
                        <a:effectLst/>
                        <a:latin typeface="Calibri"/>
                        <a:ea typeface="Times New Roman"/>
                        <a:cs typeface="Times New Roman"/>
                      </a:endParaRPr>
                    </a:p>
                  </a:txBody>
                  <a:tcPr marL="42688" marR="42688" marT="0" marB="0" anchor="ctr"/>
                </a:tc>
                <a:tc>
                  <a:txBody>
                    <a:bodyPr/>
                    <a:lstStyle/>
                    <a:p>
                      <a:pPr algn="ctr">
                        <a:lnSpc>
                          <a:spcPct val="115000"/>
                        </a:lnSpc>
                        <a:spcAft>
                          <a:spcPts val="0"/>
                        </a:spcAft>
                      </a:pPr>
                      <a:r>
                        <a:rPr lang="fr-FR" sz="1800" b="1" dirty="0">
                          <a:effectLst/>
                        </a:rPr>
                        <a:t>non</a:t>
                      </a:r>
                      <a:endParaRPr lang="fr-FR" sz="1800" b="1" dirty="0">
                        <a:effectLst/>
                        <a:latin typeface="Calibri"/>
                        <a:ea typeface="Times New Roman"/>
                        <a:cs typeface="Times New Roman"/>
                      </a:endParaRPr>
                    </a:p>
                  </a:txBody>
                  <a:tcPr marL="42688" marR="42688" marT="0" marB="0" anchor="ctr"/>
                </a:tc>
              </a:tr>
              <a:tr h="292361">
                <a:tc>
                  <a:txBody>
                    <a:bodyPr/>
                    <a:lstStyle/>
                    <a:p>
                      <a:pPr>
                        <a:lnSpc>
                          <a:spcPct val="115000"/>
                        </a:lnSpc>
                        <a:spcAft>
                          <a:spcPts val="0"/>
                        </a:spcAft>
                      </a:pPr>
                      <a:r>
                        <a:rPr lang="fr-FR" sz="1800" b="1" dirty="0">
                          <a:effectLst/>
                        </a:rPr>
                        <a:t>BENIN</a:t>
                      </a:r>
                      <a:endParaRPr lang="fr-FR" sz="1800" b="1" dirty="0">
                        <a:effectLst/>
                        <a:latin typeface="Calibri"/>
                        <a:ea typeface="Times New Roman"/>
                        <a:cs typeface="Times New Roman"/>
                      </a:endParaRPr>
                    </a:p>
                  </a:txBody>
                  <a:tcPr marL="42688" marR="42688" marT="0" marB="0" anchor="ctr"/>
                </a:tc>
                <a:tc>
                  <a:txBody>
                    <a:bodyPr/>
                    <a:lstStyle/>
                    <a:p>
                      <a:endParaRPr lang="fr-FR" sz="1000" b="1">
                        <a:effectLst/>
                        <a:latin typeface="Calibri"/>
                        <a:cs typeface="Times New Roman"/>
                      </a:endParaRPr>
                    </a:p>
                  </a:txBody>
                  <a:tcPr marL="42688" marR="42688" marT="0" marB="0" anchor="ctr"/>
                </a:tc>
                <a:tc>
                  <a:txBody>
                    <a:bodyPr/>
                    <a:lstStyle/>
                    <a:p>
                      <a:pPr algn="ctr">
                        <a:lnSpc>
                          <a:spcPct val="115000"/>
                        </a:lnSpc>
                        <a:spcAft>
                          <a:spcPts val="0"/>
                        </a:spcAft>
                      </a:pPr>
                      <a:r>
                        <a:rPr lang="fr-FR" sz="1000" b="1" dirty="0">
                          <a:solidFill>
                            <a:srgbClr val="FF0000"/>
                          </a:solidFill>
                          <a:effectLst/>
                        </a:rPr>
                        <a:t>x</a:t>
                      </a:r>
                      <a:endParaRPr lang="fr-FR" sz="1100" b="1" dirty="0">
                        <a:solidFill>
                          <a:srgbClr val="FF0000"/>
                        </a:solidFill>
                        <a:effectLst/>
                        <a:latin typeface="Calibri"/>
                        <a:ea typeface="Times New Roman"/>
                        <a:cs typeface="Times New Roman"/>
                      </a:endParaRPr>
                    </a:p>
                  </a:txBody>
                  <a:tcPr marL="42688" marR="42688" marT="0" marB="0" anchor="ctr"/>
                </a:tc>
                <a:tc>
                  <a:txBody>
                    <a:bodyPr/>
                    <a:lstStyle/>
                    <a:p>
                      <a:pPr algn="ctr">
                        <a:lnSpc>
                          <a:spcPct val="115000"/>
                        </a:lnSpc>
                        <a:spcAft>
                          <a:spcPts val="0"/>
                        </a:spcAft>
                      </a:pPr>
                      <a:r>
                        <a:rPr lang="fr-FR" sz="1000" b="1">
                          <a:effectLst/>
                        </a:rPr>
                        <a:t>x</a:t>
                      </a:r>
                      <a:endParaRPr lang="fr-FR" sz="1100" b="1">
                        <a:effectLst/>
                        <a:latin typeface="Calibri"/>
                        <a:ea typeface="Times New Roman"/>
                        <a:cs typeface="Times New Roman"/>
                      </a:endParaRPr>
                    </a:p>
                  </a:txBody>
                  <a:tcPr marL="42688" marR="42688" marT="0" marB="0" anchor="ctr"/>
                </a:tc>
                <a:tc>
                  <a:txBody>
                    <a:bodyPr/>
                    <a:lstStyle/>
                    <a:p>
                      <a:endParaRPr lang="fr-FR" sz="1000" b="1">
                        <a:effectLst/>
                        <a:latin typeface="Calibri"/>
                        <a:cs typeface="Times New Roman"/>
                      </a:endParaRPr>
                    </a:p>
                  </a:txBody>
                  <a:tcPr marL="42688" marR="42688" marT="0" marB="0" anchor="ctr"/>
                </a:tc>
                <a:tc>
                  <a:txBody>
                    <a:bodyPr/>
                    <a:lstStyle/>
                    <a:p>
                      <a:endParaRPr lang="fr-FR" sz="1000" b="1">
                        <a:effectLst/>
                        <a:latin typeface="Calibri"/>
                        <a:cs typeface="Times New Roman"/>
                      </a:endParaRPr>
                    </a:p>
                  </a:txBody>
                  <a:tcPr marL="42688" marR="42688" marT="0" marB="0" anchor="ctr"/>
                </a:tc>
                <a:tc>
                  <a:txBody>
                    <a:bodyPr/>
                    <a:lstStyle/>
                    <a:p>
                      <a:pPr algn="ctr">
                        <a:lnSpc>
                          <a:spcPct val="115000"/>
                        </a:lnSpc>
                        <a:spcAft>
                          <a:spcPts val="0"/>
                        </a:spcAft>
                      </a:pPr>
                      <a:r>
                        <a:rPr lang="fr-FR" sz="1000" b="1" dirty="0">
                          <a:solidFill>
                            <a:srgbClr val="FF0000"/>
                          </a:solidFill>
                          <a:effectLst/>
                        </a:rPr>
                        <a:t>x</a:t>
                      </a:r>
                      <a:endParaRPr lang="fr-FR" sz="1100" b="1" dirty="0">
                        <a:solidFill>
                          <a:srgbClr val="FF0000"/>
                        </a:solidFill>
                        <a:effectLst/>
                        <a:latin typeface="Calibri"/>
                        <a:ea typeface="Times New Roman"/>
                        <a:cs typeface="Times New Roman"/>
                      </a:endParaRPr>
                    </a:p>
                  </a:txBody>
                  <a:tcPr marL="42688" marR="42688" marT="0" marB="0" anchor="ctr"/>
                </a:tc>
              </a:tr>
              <a:tr h="292361">
                <a:tc>
                  <a:txBody>
                    <a:bodyPr/>
                    <a:lstStyle/>
                    <a:p>
                      <a:pPr>
                        <a:lnSpc>
                          <a:spcPct val="115000"/>
                        </a:lnSpc>
                        <a:spcAft>
                          <a:spcPts val="0"/>
                        </a:spcAft>
                      </a:pPr>
                      <a:r>
                        <a:rPr lang="fr-FR" sz="1800" b="1" dirty="0">
                          <a:effectLst/>
                        </a:rPr>
                        <a:t>BURKINA FASO</a:t>
                      </a:r>
                      <a:endParaRPr lang="fr-FR" sz="1800" b="1" dirty="0">
                        <a:effectLst/>
                        <a:latin typeface="Calibri"/>
                        <a:ea typeface="Times New Roman"/>
                        <a:cs typeface="Times New Roman"/>
                      </a:endParaRPr>
                    </a:p>
                  </a:txBody>
                  <a:tcPr marL="42688" marR="42688" marT="0" marB="0" anchor="ctr"/>
                </a:tc>
                <a:tc>
                  <a:txBody>
                    <a:bodyPr/>
                    <a:lstStyle/>
                    <a:p>
                      <a:endParaRPr lang="fr-FR" sz="1000" b="1">
                        <a:effectLst/>
                        <a:latin typeface="Calibri"/>
                        <a:cs typeface="Times New Roman"/>
                      </a:endParaRPr>
                    </a:p>
                  </a:txBody>
                  <a:tcPr marL="42688" marR="42688" marT="0" marB="0" anchor="ctr"/>
                </a:tc>
                <a:tc>
                  <a:txBody>
                    <a:bodyPr/>
                    <a:lstStyle/>
                    <a:p>
                      <a:pPr algn="ctr">
                        <a:lnSpc>
                          <a:spcPct val="115000"/>
                        </a:lnSpc>
                        <a:spcAft>
                          <a:spcPts val="0"/>
                        </a:spcAft>
                      </a:pPr>
                      <a:r>
                        <a:rPr lang="fr-FR" sz="1000" b="1" dirty="0">
                          <a:solidFill>
                            <a:srgbClr val="FF0000"/>
                          </a:solidFill>
                          <a:effectLst/>
                        </a:rPr>
                        <a:t>x</a:t>
                      </a:r>
                      <a:endParaRPr lang="fr-FR" sz="1100" b="1" dirty="0">
                        <a:solidFill>
                          <a:srgbClr val="FF0000"/>
                        </a:solidFill>
                        <a:effectLst/>
                        <a:latin typeface="Calibri"/>
                        <a:ea typeface="Times New Roman"/>
                        <a:cs typeface="Times New Roman"/>
                      </a:endParaRPr>
                    </a:p>
                  </a:txBody>
                  <a:tcPr marL="42688" marR="42688" marT="0" marB="0" anchor="ctr"/>
                </a:tc>
                <a:tc>
                  <a:txBody>
                    <a:bodyPr/>
                    <a:lstStyle/>
                    <a:p>
                      <a:pPr algn="ctr">
                        <a:lnSpc>
                          <a:spcPct val="115000"/>
                        </a:lnSpc>
                        <a:spcAft>
                          <a:spcPts val="0"/>
                        </a:spcAft>
                      </a:pPr>
                      <a:r>
                        <a:rPr lang="fr-FR" sz="1000" b="1">
                          <a:effectLst/>
                        </a:rPr>
                        <a:t>x</a:t>
                      </a:r>
                      <a:endParaRPr lang="fr-FR" sz="1100" b="1">
                        <a:effectLst/>
                        <a:latin typeface="Calibri"/>
                        <a:ea typeface="Times New Roman"/>
                        <a:cs typeface="Times New Roman"/>
                      </a:endParaRPr>
                    </a:p>
                  </a:txBody>
                  <a:tcPr marL="42688" marR="42688" marT="0" marB="0" anchor="ctr"/>
                </a:tc>
                <a:tc>
                  <a:txBody>
                    <a:bodyPr/>
                    <a:lstStyle/>
                    <a:p>
                      <a:endParaRPr lang="fr-FR" sz="1000" b="1">
                        <a:effectLst/>
                        <a:latin typeface="Calibri"/>
                        <a:cs typeface="Times New Roman"/>
                      </a:endParaRPr>
                    </a:p>
                  </a:txBody>
                  <a:tcPr marL="42688" marR="42688" marT="0" marB="0" anchor="ctr"/>
                </a:tc>
                <a:tc>
                  <a:txBody>
                    <a:bodyPr/>
                    <a:lstStyle/>
                    <a:p>
                      <a:endParaRPr lang="fr-FR" sz="1000" b="1">
                        <a:effectLst/>
                        <a:latin typeface="Calibri"/>
                        <a:cs typeface="Times New Roman"/>
                      </a:endParaRPr>
                    </a:p>
                  </a:txBody>
                  <a:tcPr marL="42688" marR="42688" marT="0" marB="0" anchor="ctr"/>
                </a:tc>
                <a:tc>
                  <a:txBody>
                    <a:bodyPr/>
                    <a:lstStyle/>
                    <a:p>
                      <a:pPr algn="ctr">
                        <a:lnSpc>
                          <a:spcPct val="115000"/>
                        </a:lnSpc>
                        <a:spcAft>
                          <a:spcPts val="0"/>
                        </a:spcAft>
                      </a:pPr>
                      <a:r>
                        <a:rPr lang="fr-FR" sz="1000" b="1" dirty="0">
                          <a:solidFill>
                            <a:srgbClr val="FF0000"/>
                          </a:solidFill>
                          <a:effectLst/>
                        </a:rPr>
                        <a:t>x</a:t>
                      </a:r>
                      <a:endParaRPr lang="fr-FR" sz="1100" b="1" dirty="0">
                        <a:solidFill>
                          <a:srgbClr val="FF0000"/>
                        </a:solidFill>
                        <a:effectLst/>
                        <a:latin typeface="Calibri"/>
                        <a:ea typeface="Times New Roman"/>
                        <a:cs typeface="Times New Roman"/>
                      </a:endParaRPr>
                    </a:p>
                  </a:txBody>
                  <a:tcPr marL="42688" marR="42688" marT="0" marB="0" anchor="ctr"/>
                </a:tc>
              </a:tr>
              <a:tr h="292361">
                <a:tc>
                  <a:txBody>
                    <a:bodyPr/>
                    <a:lstStyle/>
                    <a:p>
                      <a:pPr>
                        <a:lnSpc>
                          <a:spcPct val="115000"/>
                        </a:lnSpc>
                        <a:spcAft>
                          <a:spcPts val="0"/>
                        </a:spcAft>
                      </a:pPr>
                      <a:r>
                        <a:rPr lang="fr-FR" sz="1800" b="1" dirty="0">
                          <a:effectLst/>
                        </a:rPr>
                        <a:t>BURUNDI</a:t>
                      </a:r>
                      <a:endParaRPr lang="fr-FR" sz="1800" b="1" dirty="0">
                        <a:effectLst/>
                        <a:latin typeface="Calibri"/>
                        <a:ea typeface="Times New Roman"/>
                        <a:cs typeface="Times New Roman"/>
                      </a:endParaRPr>
                    </a:p>
                  </a:txBody>
                  <a:tcPr marL="42688" marR="42688" marT="0" marB="0" anchor="ctr"/>
                </a:tc>
                <a:tc>
                  <a:txBody>
                    <a:bodyPr/>
                    <a:lstStyle/>
                    <a:p>
                      <a:endParaRPr lang="fr-FR" sz="1000" b="1">
                        <a:effectLst/>
                        <a:latin typeface="Calibri"/>
                        <a:cs typeface="Times New Roman"/>
                      </a:endParaRPr>
                    </a:p>
                  </a:txBody>
                  <a:tcPr marL="42688" marR="42688" marT="0" marB="0" anchor="ctr"/>
                </a:tc>
                <a:tc>
                  <a:txBody>
                    <a:bodyPr/>
                    <a:lstStyle/>
                    <a:p>
                      <a:pPr algn="ctr">
                        <a:lnSpc>
                          <a:spcPct val="115000"/>
                        </a:lnSpc>
                        <a:spcAft>
                          <a:spcPts val="0"/>
                        </a:spcAft>
                      </a:pPr>
                      <a:r>
                        <a:rPr lang="fr-FR" sz="1000" b="1" dirty="0">
                          <a:solidFill>
                            <a:srgbClr val="FF0000"/>
                          </a:solidFill>
                          <a:effectLst/>
                        </a:rPr>
                        <a:t>x</a:t>
                      </a:r>
                      <a:endParaRPr lang="fr-FR" sz="1100" b="1" dirty="0">
                        <a:solidFill>
                          <a:srgbClr val="FF0000"/>
                        </a:solidFill>
                        <a:effectLst/>
                        <a:latin typeface="Calibri"/>
                        <a:ea typeface="Times New Roman"/>
                        <a:cs typeface="Times New Roman"/>
                      </a:endParaRPr>
                    </a:p>
                  </a:txBody>
                  <a:tcPr marL="42688" marR="42688" marT="0" marB="0" anchor="ctr"/>
                </a:tc>
                <a:tc>
                  <a:txBody>
                    <a:bodyPr/>
                    <a:lstStyle/>
                    <a:p>
                      <a:endParaRPr lang="fr-FR" sz="1000" b="1">
                        <a:effectLst/>
                        <a:latin typeface="Calibri"/>
                        <a:cs typeface="Times New Roman"/>
                      </a:endParaRPr>
                    </a:p>
                  </a:txBody>
                  <a:tcPr marL="42688" marR="42688" marT="0" marB="0" anchor="ctr"/>
                </a:tc>
                <a:tc>
                  <a:txBody>
                    <a:bodyPr/>
                    <a:lstStyle/>
                    <a:p>
                      <a:pPr algn="ctr">
                        <a:lnSpc>
                          <a:spcPct val="115000"/>
                        </a:lnSpc>
                        <a:spcAft>
                          <a:spcPts val="0"/>
                        </a:spcAft>
                      </a:pPr>
                      <a:r>
                        <a:rPr lang="fr-FR" sz="1000" b="1" dirty="0">
                          <a:solidFill>
                            <a:srgbClr val="FF0000"/>
                          </a:solidFill>
                          <a:effectLst/>
                        </a:rPr>
                        <a:t>x</a:t>
                      </a:r>
                      <a:endParaRPr lang="fr-FR" sz="1100" b="1" dirty="0">
                        <a:solidFill>
                          <a:srgbClr val="FF0000"/>
                        </a:solidFill>
                        <a:effectLst/>
                        <a:latin typeface="Calibri"/>
                        <a:ea typeface="Times New Roman"/>
                        <a:cs typeface="Times New Roman"/>
                      </a:endParaRPr>
                    </a:p>
                  </a:txBody>
                  <a:tcPr marL="42688" marR="42688" marT="0" marB="0" anchor="ctr"/>
                </a:tc>
                <a:tc>
                  <a:txBody>
                    <a:bodyPr/>
                    <a:lstStyle/>
                    <a:p>
                      <a:endParaRPr lang="fr-FR" sz="1000" b="1">
                        <a:effectLst/>
                        <a:latin typeface="Calibri"/>
                        <a:cs typeface="Times New Roman"/>
                      </a:endParaRPr>
                    </a:p>
                  </a:txBody>
                  <a:tcPr marL="42688" marR="42688" marT="0" marB="0" anchor="ctr"/>
                </a:tc>
                <a:tc>
                  <a:txBody>
                    <a:bodyPr/>
                    <a:lstStyle/>
                    <a:p>
                      <a:pPr algn="ctr">
                        <a:lnSpc>
                          <a:spcPct val="115000"/>
                        </a:lnSpc>
                        <a:spcAft>
                          <a:spcPts val="0"/>
                        </a:spcAft>
                      </a:pPr>
                      <a:r>
                        <a:rPr lang="fr-FR" sz="1000" b="1" dirty="0">
                          <a:solidFill>
                            <a:srgbClr val="FF0000"/>
                          </a:solidFill>
                          <a:effectLst/>
                        </a:rPr>
                        <a:t>x</a:t>
                      </a:r>
                      <a:endParaRPr lang="fr-FR" sz="1100" b="1" dirty="0">
                        <a:solidFill>
                          <a:srgbClr val="FF0000"/>
                        </a:solidFill>
                        <a:effectLst/>
                        <a:latin typeface="Calibri"/>
                        <a:ea typeface="Times New Roman"/>
                        <a:cs typeface="Times New Roman"/>
                      </a:endParaRPr>
                    </a:p>
                  </a:txBody>
                  <a:tcPr marL="42688" marR="42688" marT="0" marB="0" anchor="ctr"/>
                </a:tc>
              </a:tr>
              <a:tr h="292361">
                <a:tc>
                  <a:txBody>
                    <a:bodyPr/>
                    <a:lstStyle/>
                    <a:p>
                      <a:pPr>
                        <a:lnSpc>
                          <a:spcPct val="115000"/>
                        </a:lnSpc>
                        <a:spcAft>
                          <a:spcPts val="0"/>
                        </a:spcAft>
                      </a:pPr>
                      <a:r>
                        <a:rPr lang="fr-FR" sz="1800" b="1" dirty="0">
                          <a:effectLst/>
                        </a:rPr>
                        <a:t>CAMEROUN</a:t>
                      </a:r>
                      <a:endParaRPr lang="fr-FR" sz="1800" b="1" dirty="0">
                        <a:effectLst/>
                        <a:latin typeface="Calibri"/>
                        <a:ea typeface="Times New Roman"/>
                        <a:cs typeface="Times New Roman"/>
                      </a:endParaRPr>
                    </a:p>
                  </a:txBody>
                  <a:tcPr marL="42688" marR="42688" marT="0" marB="0" anchor="ctr"/>
                </a:tc>
                <a:tc>
                  <a:txBody>
                    <a:bodyPr/>
                    <a:lstStyle/>
                    <a:p>
                      <a:endParaRPr lang="fr-FR" sz="1000" b="1">
                        <a:effectLst/>
                        <a:latin typeface="Calibri"/>
                        <a:cs typeface="Times New Roman"/>
                      </a:endParaRPr>
                    </a:p>
                  </a:txBody>
                  <a:tcPr marL="42688" marR="42688" marT="0" marB="0" anchor="ctr"/>
                </a:tc>
                <a:tc>
                  <a:txBody>
                    <a:bodyPr/>
                    <a:lstStyle/>
                    <a:p>
                      <a:pPr algn="ctr">
                        <a:lnSpc>
                          <a:spcPct val="115000"/>
                        </a:lnSpc>
                        <a:spcAft>
                          <a:spcPts val="0"/>
                        </a:spcAft>
                      </a:pPr>
                      <a:r>
                        <a:rPr lang="fr-FR" sz="1000" b="1" dirty="0">
                          <a:solidFill>
                            <a:srgbClr val="FF0000"/>
                          </a:solidFill>
                          <a:effectLst/>
                        </a:rPr>
                        <a:t>x</a:t>
                      </a:r>
                      <a:endParaRPr lang="fr-FR" sz="1100" b="1" dirty="0">
                        <a:solidFill>
                          <a:srgbClr val="FF0000"/>
                        </a:solidFill>
                        <a:effectLst/>
                        <a:latin typeface="Calibri"/>
                        <a:ea typeface="Times New Roman"/>
                        <a:cs typeface="Times New Roman"/>
                      </a:endParaRPr>
                    </a:p>
                  </a:txBody>
                  <a:tcPr marL="42688" marR="42688" marT="0" marB="0" anchor="ctr"/>
                </a:tc>
                <a:tc>
                  <a:txBody>
                    <a:bodyPr/>
                    <a:lstStyle/>
                    <a:p>
                      <a:endParaRPr lang="fr-FR" sz="1000" b="1">
                        <a:effectLst/>
                        <a:latin typeface="Calibri"/>
                        <a:cs typeface="Times New Roman"/>
                      </a:endParaRPr>
                    </a:p>
                  </a:txBody>
                  <a:tcPr marL="42688" marR="42688" marT="0" marB="0" anchor="ctr"/>
                </a:tc>
                <a:tc>
                  <a:txBody>
                    <a:bodyPr/>
                    <a:lstStyle/>
                    <a:p>
                      <a:pPr algn="ctr">
                        <a:lnSpc>
                          <a:spcPct val="115000"/>
                        </a:lnSpc>
                        <a:spcAft>
                          <a:spcPts val="0"/>
                        </a:spcAft>
                      </a:pPr>
                      <a:r>
                        <a:rPr lang="fr-FR" sz="1000" b="1" dirty="0">
                          <a:solidFill>
                            <a:srgbClr val="FF0000"/>
                          </a:solidFill>
                          <a:effectLst/>
                        </a:rPr>
                        <a:t>x</a:t>
                      </a:r>
                      <a:endParaRPr lang="fr-FR" sz="1100" b="1" dirty="0">
                        <a:solidFill>
                          <a:srgbClr val="FF0000"/>
                        </a:solidFill>
                        <a:effectLst/>
                        <a:latin typeface="Calibri"/>
                        <a:ea typeface="Times New Roman"/>
                        <a:cs typeface="Times New Roman"/>
                      </a:endParaRPr>
                    </a:p>
                  </a:txBody>
                  <a:tcPr marL="42688" marR="42688" marT="0" marB="0" anchor="ctr"/>
                </a:tc>
                <a:tc>
                  <a:txBody>
                    <a:bodyPr/>
                    <a:lstStyle/>
                    <a:p>
                      <a:endParaRPr lang="fr-FR" sz="1000" b="1">
                        <a:effectLst/>
                        <a:latin typeface="Calibri"/>
                        <a:cs typeface="Times New Roman"/>
                      </a:endParaRPr>
                    </a:p>
                  </a:txBody>
                  <a:tcPr marL="42688" marR="42688" marT="0" marB="0" anchor="ctr"/>
                </a:tc>
                <a:tc>
                  <a:txBody>
                    <a:bodyPr/>
                    <a:lstStyle/>
                    <a:p>
                      <a:pPr algn="ctr">
                        <a:lnSpc>
                          <a:spcPct val="115000"/>
                        </a:lnSpc>
                        <a:spcAft>
                          <a:spcPts val="0"/>
                        </a:spcAft>
                      </a:pPr>
                      <a:r>
                        <a:rPr lang="fr-FR" sz="1000" b="1" dirty="0">
                          <a:solidFill>
                            <a:srgbClr val="FF0000"/>
                          </a:solidFill>
                          <a:effectLst/>
                        </a:rPr>
                        <a:t>x</a:t>
                      </a:r>
                      <a:endParaRPr lang="fr-FR" sz="1100" b="1" dirty="0">
                        <a:solidFill>
                          <a:srgbClr val="FF0000"/>
                        </a:solidFill>
                        <a:effectLst/>
                        <a:latin typeface="Calibri"/>
                        <a:ea typeface="Times New Roman"/>
                        <a:cs typeface="Times New Roman"/>
                      </a:endParaRPr>
                    </a:p>
                  </a:txBody>
                  <a:tcPr marL="42688" marR="42688" marT="0" marB="0" anchor="ctr"/>
                </a:tc>
              </a:tr>
              <a:tr h="292361">
                <a:tc>
                  <a:txBody>
                    <a:bodyPr/>
                    <a:lstStyle/>
                    <a:p>
                      <a:pPr>
                        <a:lnSpc>
                          <a:spcPct val="115000"/>
                        </a:lnSpc>
                        <a:spcAft>
                          <a:spcPts val="0"/>
                        </a:spcAft>
                      </a:pPr>
                      <a:r>
                        <a:rPr lang="fr-FR" sz="1800" b="1" dirty="0">
                          <a:effectLst/>
                        </a:rPr>
                        <a:t>CONGO</a:t>
                      </a:r>
                      <a:endParaRPr lang="fr-FR" sz="1800" b="1" dirty="0">
                        <a:effectLst/>
                        <a:latin typeface="Calibri"/>
                        <a:ea typeface="Times New Roman"/>
                        <a:cs typeface="Times New Roman"/>
                      </a:endParaRPr>
                    </a:p>
                  </a:txBody>
                  <a:tcPr marL="42688" marR="42688" marT="0" marB="0" anchor="ctr"/>
                </a:tc>
                <a:tc>
                  <a:txBody>
                    <a:bodyPr/>
                    <a:lstStyle/>
                    <a:p>
                      <a:endParaRPr lang="fr-FR" sz="1000" b="1">
                        <a:effectLst/>
                        <a:latin typeface="Calibri"/>
                        <a:cs typeface="Times New Roman"/>
                      </a:endParaRPr>
                    </a:p>
                  </a:txBody>
                  <a:tcPr marL="42688" marR="42688" marT="0" marB="0" anchor="ctr"/>
                </a:tc>
                <a:tc>
                  <a:txBody>
                    <a:bodyPr/>
                    <a:lstStyle/>
                    <a:p>
                      <a:pPr algn="ctr">
                        <a:lnSpc>
                          <a:spcPct val="115000"/>
                        </a:lnSpc>
                        <a:spcAft>
                          <a:spcPts val="0"/>
                        </a:spcAft>
                      </a:pPr>
                      <a:r>
                        <a:rPr lang="fr-FR" sz="1000" b="1" dirty="0">
                          <a:solidFill>
                            <a:srgbClr val="FF0000"/>
                          </a:solidFill>
                          <a:effectLst/>
                        </a:rPr>
                        <a:t>x</a:t>
                      </a:r>
                      <a:endParaRPr lang="fr-FR" sz="1100" b="1" dirty="0">
                        <a:solidFill>
                          <a:srgbClr val="FF0000"/>
                        </a:solidFill>
                        <a:effectLst/>
                        <a:latin typeface="Calibri"/>
                        <a:ea typeface="Times New Roman"/>
                        <a:cs typeface="Times New Roman"/>
                      </a:endParaRPr>
                    </a:p>
                  </a:txBody>
                  <a:tcPr marL="42688" marR="42688" marT="0" marB="0" anchor="ctr"/>
                </a:tc>
                <a:tc>
                  <a:txBody>
                    <a:bodyPr/>
                    <a:lstStyle/>
                    <a:p>
                      <a:endParaRPr lang="fr-FR" sz="1000" b="1">
                        <a:effectLst/>
                        <a:latin typeface="Calibri"/>
                        <a:cs typeface="Times New Roman"/>
                      </a:endParaRPr>
                    </a:p>
                  </a:txBody>
                  <a:tcPr marL="42688" marR="42688" marT="0" marB="0" anchor="ctr"/>
                </a:tc>
                <a:tc>
                  <a:txBody>
                    <a:bodyPr/>
                    <a:lstStyle/>
                    <a:p>
                      <a:pPr algn="ctr">
                        <a:lnSpc>
                          <a:spcPct val="115000"/>
                        </a:lnSpc>
                        <a:spcAft>
                          <a:spcPts val="0"/>
                        </a:spcAft>
                      </a:pPr>
                      <a:r>
                        <a:rPr lang="fr-FR" sz="1000" b="1" dirty="0">
                          <a:solidFill>
                            <a:srgbClr val="FF0000"/>
                          </a:solidFill>
                          <a:effectLst/>
                        </a:rPr>
                        <a:t>x</a:t>
                      </a:r>
                      <a:endParaRPr lang="fr-FR" sz="1100" b="1" dirty="0">
                        <a:solidFill>
                          <a:srgbClr val="FF0000"/>
                        </a:solidFill>
                        <a:effectLst/>
                        <a:latin typeface="Calibri"/>
                        <a:ea typeface="Times New Roman"/>
                        <a:cs typeface="Times New Roman"/>
                      </a:endParaRPr>
                    </a:p>
                  </a:txBody>
                  <a:tcPr marL="42688" marR="42688" marT="0" marB="0" anchor="ctr"/>
                </a:tc>
                <a:tc>
                  <a:txBody>
                    <a:bodyPr/>
                    <a:lstStyle/>
                    <a:p>
                      <a:endParaRPr lang="fr-FR" sz="1000" b="1">
                        <a:effectLst/>
                        <a:latin typeface="Calibri"/>
                        <a:cs typeface="Times New Roman"/>
                      </a:endParaRPr>
                    </a:p>
                  </a:txBody>
                  <a:tcPr marL="42688" marR="42688" marT="0" marB="0" anchor="ctr"/>
                </a:tc>
                <a:tc>
                  <a:txBody>
                    <a:bodyPr/>
                    <a:lstStyle/>
                    <a:p>
                      <a:pPr algn="ctr">
                        <a:lnSpc>
                          <a:spcPct val="115000"/>
                        </a:lnSpc>
                        <a:spcAft>
                          <a:spcPts val="0"/>
                        </a:spcAft>
                      </a:pPr>
                      <a:r>
                        <a:rPr lang="fr-FR" sz="1000" b="1" dirty="0">
                          <a:solidFill>
                            <a:srgbClr val="FF0000"/>
                          </a:solidFill>
                          <a:effectLst/>
                        </a:rPr>
                        <a:t>x</a:t>
                      </a:r>
                      <a:endParaRPr lang="fr-FR" sz="1100" b="1" dirty="0">
                        <a:solidFill>
                          <a:srgbClr val="FF0000"/>
                        </a:solidFill>
                        <a:effectLst/>
                        <a:latin typeface="Calibri"/>
                        <a:ea typeface="Times New Roman"/>
                        <a:cs typeface="Times New Roman"/>
                      </a:endParaRPr>
                    </a:p>
                  </a:txBody>
                  <a:tcPr marL="42688" marR="42688" marT="0" marB="0" anchor="ctr"/>
                </a:tc>
              </a:tr>
              <a:tr h="292361">
                <a:tc>
                  <a:txBody>
                    <a:bodyPr/>
                    <a:lstStyle/>
                    <a:p>
                      <a:pPr>
                        <a:lnSpc>
                          <a:spcPct val="115000"/>
                        </a:lnSpc>
                        <a:spcAft>
                          <a:spcPts val="0"/>
                        </a:spcAft>
                      </a:pPr>
                      <a:r>
                        <a:rPr lang="fr-FR" sz="1800" b="1" dirty="0">
                          <a:effectLst/>
                        </a:rPr>
                        <a:t>CONGO - RDC</a:t>
                      </a:r>
                      <a:endParaRPr lang="fr-FR" sz="1800" b="1" dirty="0">
                        <a:effectLst/>
                        <a:latin typeface="Calibri"/>
                        <a:ea typeface="Times New Roman"/>
                        <a:cs typeface="Times New Roman"/>
                      </a:endParaRPr>
                    </a:p>
                  </a:txBody>
                  <a:tcPr marL="42688" marR="42688" marT="0" marB="0" anchor="ctr"/>
                </a:tc>
                <a:tc>
                  <a:txBody>
                    <a:bodyPr/>
                    <a:lstStyle/>
                    <a:p>
                      <a:endParaRPr lang="fr-FR" sz="1000" b="1">
                        <a:effectLst/>
                        <a:latin typeface="Calibri"/>
                        <a:cs typeface="Times New Roman"/>
                      </a:endParaRPr>
                    </a:p>
                  </a:txBody>
                  <a:tcPr marL="42688" marR="42688" marT="0" marB="0" anchor="ctr"/>
                </a:tc>
                <a:tc>
                  <a:txBody>
                    <a:bodyPr/>
                    <a:lstStyle/>
                    <a:p>
                      <a:pPr algn="ctr">
                        <a:lnSpc>
                          <a:spcPct val="115000"/>
                        </a:lnSpc>
                        <a:spcAft>
                          <a:spcPts val="0"/>
                        </a:spcAft>
                      </a:pPr>
                      <a:r>
                        <a:rPr lang="fr-FR" sz="1000" b="1" dirty="0">
                          <a:solidFill>
                            <a:srgbClr val="FF0000"/>
                          </a:solidFill>
                          <a:effectLst/>
                        </a:rPr>
                        <a:t>x</a:t>
                      </a:r>
                      <a:endParaRPr lang="fr-FR" sz="1100" b="1" dirty="0">
                        <a:solidFill>
                          <a:srgbClr val="FF0000"/>
                        </a:solidFill>
                        <a:effectLst/>
                        <a:latin typeface="Calibri"/>
                        <a:ea typeface="Times New Roman"/>
                        <a:cs typeface="Times New Roman"/>
                      </a:endParaRPr>
                    </a:p>
                  </a:txBody>
                  <a:tcPr marL="42688" marR="42688" marT="0" marB="0" anchor="ctr"/>
                </a:tc>
                <a:tc>
                  <a:txBody>
                    <a:bodyPr/>
                    <a:lstStyle/>
                    <a:p>
                      <a:endParaRPr lang="fr-FR" sz="1000" b="1">
                        <a:effectLst/>
                        <a:latin typeface="Calibri"/>
                        <a:cs typeface="Times New Roman"/>
                      </a:endParaRPr>
                    </a:p>
                  </a:txBody>
                  <a:tcPr marL="42688" marR="42688" marT="0" marB="0" anchor="ctr"/>
                </a:tc>
                <a:tc>
                  <a:txBody>
                    <a:bodyPr/>
                    <a:lstStyle/>
                    <a:p>
                      <a:pPr algn="ctr">
                        <a:lnSpc>
                          <a:spcPct val="115000"/>
                        </a:lnSpc>
                        <a:spcAft>
                          <a:spcPts val="0"/>
                        </a:spcAft>
                      </a:pPr>
                      <a:r>
                        <a:rPr lang="fr-FR" sz="1000" b="1" dirty="0">
                          <a:solidFill>
                            <a:srgbClr val="FF0000"/>
                          </a:solidFill>
                          <a:effectLst/>
                        </a:rPr>
                        <a:t>x</a:t>
                      </a:r>
                      <a:endParaRPr lang="fr-FR" sz="1100" b="1" dirty="0">
                        <a:solidFill>
                          <a:srgbClr val="FF0000"/>
                        </a:solidFill>
                        <a:effectLst/>
                        <a:latin typeface="Calibri"/>
                        <a:ea typeface="Times New Roman"/>
                        <a:cs typeface="Times New Roman"/>
                      </a:endParaRPr>
                    </a:p>
                  </a:txBody>
                  <a:tcPr marL="42688" marR="42688" marT="0" marB="0" anchor="ctr"/>
                </a:tc>
                <a:tc>
                  <a:txBody>
                    <a:bodyPr/>
                    <a:lstStyle/>
                    <a:p>
                      <a:endParaRPr lang="fr-FR" sz="1000" b="1">
                        <a:effectLst/>
                        <a:latin typeface="Calibri"/>
                        <a:cs typeface="Times New Roman"/>
                      </a:endParaRPr>
                    </a:p>
                  </a:txBody>
                  <a:tcPr marL="42688" marR="42688" marT="0" marB="0" anchor="ctr"/>
                </a:tc>
                <a:tc>
                  <a:txBody>
                    <a:bodyPr/>
                    <a:lstStyle/>
                    <a:p>
                      <a:pPr algn="ctr">
                        <a:lnSpc>
                          <a:spcPct val="115000"/>
                        </a:lnSpc>
                        <a:spcAft>
                          <a:spcPts val="0"/>
                        </a:spcAft>
                      </a:pPr>
                      <a:r>
                        <a:rPr lang="fr-FR" sz="1000" b="1" dirty="0">
                          <a:solidFill>
                            <a:srgbClr val="FF0000"/>
                          </a:solidFill>
                          <a:effectLst/>
                        </a:rPr>
                        <a:t>x</a:t>
                      </a:r>
                      <a:endParaRPr lang="fr-FR" sz="1100" b="1" dirty="0">
                        <a:solidFill>
                          <a:srgbClr val="FF0000"/>
                        </a:solidFill>
                        <a:effectLst/>
                        <a:latin typeface="Calibri"/>
                        <a:ea typeface="Times New Roman"/>
                        <a:cs typeface="Times New Roman"/>
                      </a:endParaRPr>
                    </a:p>
                  </a:txBody>
                  <a:tcPr marL="42688" marR="42688" marT="0" marB="0" anchor="ctr"/>
                </a:tc>
              </a:tr>
              <a:tr h="292361">
                <a:tc>
                  <a:txBody>
                    <a:bodyPr/>
                    <a:lstStyle/>
                    <a:p>
                      <a:pPr>
                        <a:lnSpc>
                          <a:spcPct val="115000"/>
                        </a:lnSpc>
                        <a:spcAft>
                          <a:spcPts val="0"/>
                        </a:spcAft>
                      </a:pPr>
                      <a:r>
                        <a:rPr lang="fr-FR" sz="1800" b="1" dirty="0">
                          <a:effectLst/>
                        </a:rPr>
                        <a:t>COTE D'IVOIRE</a:t>
                      </a:r>
                      <a:endParaRPr lang="fr-FR" sz="1800" b="1" dirty="0">
                        <a:effectLst/>
                        <a:latin typeface="Calibri"/>
                        <a:ea typeface="Times New Roman"/>
                        <a:cs typeface="Times New Roman"/>
                      </a:endParaRPr>
                    </a:p>
                  </a:txBody>
                  <a:tcPr marL="42688" marR="42688" marT="0" marB="0" anchor="ctr"/>
                </a:tc>
                <a:tc>
                  <a:txBody>
                    <a:bodyPr/>
                    <a:lstStyle/>
                    <a:p>
                      <a:endParaRPr lang="fr-FR" sz="1000" b="1">
                        <a:effectLst/>
                        <a:latin typeface="Calibri"/>
                        <a:cs typeface="Times New Roman"/>
                      </a:endParaRPr>
                    </a:p>
                  </a:txBody>
                  <a:tcPr marL="42688" marR="42688" marT="0" marB="0" anchor="ctr"/>
                </a:tc>
                <a:tc>
                  <a:txBody>
                    <a:bodyPr/>
                    <a:lstStyle/>
                    <a:p>
                      <a:pPr algn="ctr">
                        <a:lnSpc>
                          <a:spcPct val="115000"/>
                        </a:lnSpc>
                        <a:spcAft>
                          <a:spcPts val="0"/>
                        </a:spcAft>
                      </a:pPr>
                      <a:r>
                        <a:rPr lang="fr-FR" sz="1000" b="1" dirty="0">
                          <a:solidFill>
                            <a:srgbClr val="FF0000"/>
                          </a:solidFill>
                          <a:effectLst/>
                        </a:rPr>
                        <a:t>x</a:t>
                      </a:r>
                      <a:endParaRPr lang="fr-FR" sz="1100" b="1" dirty="0">
                        <a:solidFill>
                          <a:srgbClr val="FF0000"/>
                        </a:solidFill>
                        <a:effectLst/>
                        <a:latin typeface="Calibri"/>
                        <a:ea typeface="Times New Roman"/>
                        <a:cs typeface="Times New Roman"/>
                      </a:endParaRPr>
                    </a:p>
                  </a:txBody>
                  <a:tcPr marL="42688" marR="42688" marT="0" marB="0" anchor="ctr"/>
                </a:tc>
                <a:tc>
                  <a:txBody>
                    <a:bodyPr/>
                    <a:lstStyle/>
                    <a:p>
                      <a:endParaRPr lang="fr-FR" sz="1000" b="1">
                        <a:effectLst/>
                        <a:latin typeface="Calibri"/>
                        <a:cs typeface="Times New Roman"/>
                      </a:endParaRPr>
                    </a:p>
                  </a:txBody>
                  <a:tcPr marL="42688" marR="42688" marT="0" marB="0" anchor="ctr"/>
                </a:tc>
                <a:tc>
                  <a:txBody>
                    <a:bodyPr/>
                    <a:lstStyle/>
                    <a:p>
                      <a:pPr algn="ctr">
                        <a:lnSpc>
                          <a:spcPct val="115000"/>
                        </a:lnSpc>
                        <a:spcAft>
                          <a:spcPts val="0"/>
                        </a:spcAft>
                      </a:pPr>
                      <a:r>
                        <a:rPr lang="fr-FR" sz="1000" b="1" dirty="0">
                          <a:solidFill>
                            <a:srgbClr val="FF0000"/>
                          </a:solidFill>
                          <a:effectLst/>
                        </a:rPr>
                        <a:t>x</a:t>
                      </a:r>
                      <a:endParaRPr lang="fr-FR" sz="1100" b="1" dirty="0">
                        <a:solidFill>
                          <a:srgbClr val="FF0000"/>
                        </a:solidFill>
                        <a:effectLst/>
                        <a:latin typeface="Calibri"/>
                        <a:ea typeface="Times New Roman"/>
                        <a:cs typeface="Times New Roman"/>
                      </a:endParaRPr>
                    </a:p>
                  </a:txBody>
                  <a:tcPr marL="42688" marR="42688" marT="0" marB="0" anchor="ctr"/>
                </a:tc>
                <a:tc>
                  <a:txBody>
                    <a:bodyPr/>
                    <a:lstStyle/>
                    <a:p>
                      <a:endParaRPr lang="fr-FR" sz="1000" b="1">
                        <a:effectLst/>
                        <a:latin typeface="Calibri"/>
                        <a:cs typeface="Times New Roman"/>
                      </a:endParaRPr>
                    </a:p>
                  </a:txBody>
                  <a:tcPr marL="42688" marR="42688" marT="0" marB="0" anchor="ctr"/>
                </a:tc>
                <a:tc>
                  <a:txBody>
                    <a:bodyPr/>
                    <a:lstStyle/>
                    <a:p>
                      <a:pPr algn="ctr">
                        <a:lnSpc>
                          <a:spcPct val="115000"/>
                        </a:lnSpc>
                        <a:spcAft>
                          <a:spcPts val="0"/>
                        </a:spcAft>
                      </a:pPr>
                      <a:r>
                        <a:rPr lang="fr-FR" sz="1000" b="1" dirty="0">
                          <a:solidFill>
                            <a:srgbClr val="FF0000"/>
                          </a:solidFill>
                          <a:effectLst/>
                        </a:rPr>
                        <a:t>x</a:t>
                      </a:r>
                      <a:endParaRPr lang="fr-FR" sz="1100" b="1" dirty="0">
                        <a:solidFill>
                          <a:srgbClr val="FF0000"/>
                        </a:solidFill>
                        <a:effectLst/>
                        <a:latin typeface="Calibri"/>
                        <a:ea typeface="Times New Roman"/>
                        <a:cs typeface="Times New Roman"/>
                      </a:endParaRPr>
                    </a:p>
                  </a:txBody>
                  <a:tcPr marL="42688" marR="42688" marT="0" marB="0" anchor="ctr"/>
                </a:tc>
              </a:tr>
              <a:tr h="292361">
                <a:tc>
                  <a:txBody>
                    <a:bodyPr/>
                    <a:lstStyle/>
                    <a:p>
                      <a:pPr>
                        <a:lnSpc>
                          <a:spcPct val="115000"/>
                        </a:lnSpc>
                        <a:spcAft>
                          <a:spcPts val="0"/>
                        </a:spcAft>
                      </a:pPr>
                      <a:r>
                        <a:rPr lang="fr-FR" sz="1800" b="1" dirty="0">
                          <a:effectLst/>
                        </a:rPr>
                        <a:t>GABON</a:t>
                      </a:r>
                      <a:endParaRPr lang="fr-FR" sz="1800" b="1" dirty="0">
                        <a:effectLst/>
                        <a:latin typeface="Calibri"/>
                        <a:ea typeface="Times New Roman"/>
                        <a:cs typeface="Times New Roman"/>
                      </a:endParaRPr>
                    </a:p>
                  </a:txBody>
                  <a:tcPr marL="42688" marR="42688" marT="0" marB="0" anchor="ctr"/>
                </a:tc>
                <a:tc>
                  <a:txBody>
                    <a:bodyPr/>
                    <a:lstStyle/>
                    <a:p>
                      <a:endParaRPr lang="fr-FR" sz="1000" b="1">
                        <a:effectLst/>
                        <a:latin typeface="Calibri"/>
                        <a:cs typeface="Times New Roman"/>
                      </a:endParaRPr>
                    </a:p>
                  </a:txBody>
                  <a:tcPr marL="42688" marR="42688" marT="0" marB="0" anchor="ctr"/>
                </a:tc>
                <a:tc>
                  <a:txBody>
                    <a:bodyPr/>
                    <a:lstStyle/>
                    <a:p>
                      <a:pPr algn="ctr">
                        <a:lnSpc>
                          <a:spcPct val="115000"/>
                        </a:lnSpc>
                        <a:spcAft>
                          <a:spcPts val="0"/>
                        </a:spcAft>
                      </a:pPr>
                      <a:r>
                        <a:rPr lang="fr-FR" sz="1000" b="1" dirty="0">
                          <a:solidFill>
                            <a:srgbClr val="FF0000"/>
                          </a:solidFill>
                          <a:effectLst/>
                        </a:rPr>
                        <a:t>x</a:t>
                      </a:r>
                      <a:endParaRPr lang="fr-FR" sz="1100" b="1" dirty="0">
                        <a:solidFill>
                          <a:srgbClr val="FF0000"/>
                        </a:solidFill>
                        <a:effectLst/>
                        <a:latin typeface="Calibri"/>
                        <a:ea typeface="Times New Roman"/>
                        <a:cs typeface="Times New Roman"/>
                      </a:endParaRPr>
                    </a:p>
                  </a:txBody>
                  <a:tcPr marL="42688" marR="42688" marT="0" marB="0" anchor="ctr"/>
                </a:tc>
                <a:tc>
                  <a:txBody>
                    <a:bodyPr/>
                    <a:lstStyle/>
                    <a:p>
                      <a:endParaRPr lang="fr-FR" sz="1000" b="1">
                        <a:effectLst/>
                        <a:latin typeface="Calibri"/>
                        <a:cs typeface="Times New Roman"/>
                      </a:endParaRPr>
                    </a:p>
                  </a:txBody>
                  <a:tcPr marL="42688" marR="42688" marT="0" marB="0" anchor="ctr"/>
                </a:tc>
                <a:tc>
                  <a:txBody>
                    <a:bodyPr/>
                    <a:lstStyle/>
                    <a:p>
                      <a:pPr algn="ctr">
                        <a:lnSpc>
                          <a:spcPct val="115000"/>
                        </a:lnSpc>
                        <a:spcAft>
                          <a:spcPts val="0"/>
                        </a:spcAft>
                      </a:pPr>
                      <a:r>
                        <a:rPr lang="fr-FR" sz="1000" b="1" dirty="0">
                          <a:solidFill>
                            <a:srgbClr val="FF0000"/>
                          </a:solidFill>
                          <a:effectLst/>
                        </a:rPr>
                        <a:t>x</a:t>
                      </a:r>
                      <a:endParaRPr lang="fr-FR" sz="1100" b="1" dirty="0">
                        <a:solidFill>
                          <a:srgbClr val="FF0000"/>
                        </a:solidFill>
                        <a:effectLst/>
                        <a:latin typeface="Calibri"/>
                        <a:ea typeface="Times New Roman"/>
                        <a:cs typeface="Times New Roman"/>
                      </a:endParaRPr>
                    </a:p>
                  </a:txBody>
                  <a:tcPr marL="42688" marR="42688" marT="0" marB="0" anchor="ctr"/>
                </a:tc>
                <a:tc>
                  <a:txBody>
                    <a:bodyPr/>
                    <a:lstStyle/>
                    <a:p>
                      <a:endParaRPr lang="fr-FR" sz="1000" b="1">
                        <a:effectLst/>
                        <a:latin typeface="Calibri"/>
                        <a:cs typeface="Times New Roman"/>
                      </a:endParaRPr>
                    </a:p>
                  </a:txBody>
                  <a:tcPr marL="42688" marR="42688" marT="0" marB="0" anchor="ctr"/>
                </a:tc>
                <a:tc>
                  <a:txBody>
                    <a:bodyPr/>
                    <a:lstStyle/>
                    <a:p>
                      <a:pPr algn="ctr">
                        <a:lnSpc>
                          <a:spcPct val="115000"/>
                        </a:lnSpc>
                        <a:spcAft>
                          <a:spcPts val="0"/>
                        </a:spcAft>
                      </a:pPr>
                      <a:r>
                        <a:rPr lang="fr-FR" sz="1000" b="1" dirty="0">
                          <a:solidFill>
                            <a:srgbClr val="FF0000"/>
                          </a:solidFill>
                          <a:effectLst/>
                        </a:rPr>
                        <a:t>x</a:t>
                      </a:r>
                      <a:endParaRPr lang="fr-FR" sz="1100" b="1" dirty="0">
                        <a:solidFill>
                          <a:srgbClr val="FF0000"/>
                        </a:solidFill>
                        <a:effectLst/>
                        <a:latin typeface="Calibri"/>
                        <a:ea typeface="Times New Roman"/>
                        <a:cs typeface="Times New Roman"/>
                      </a:endParaRPr>
                    </a:p>
                  </a:txBody>
                  <a:tcPr marL="42688" marR="42688" marT="0" marB="0" anchor="ctr"/>
                </a:tc>
              </a:tr>
              <a:tr h="292361">
                <a:tc>
                  <a:txBody>
                    <a:bodyPr/>
                    <a:lstStyle/>
                    <a:p>
                      <a:pPr>
                        <a:lnSpc>
                          <a:spcPct val="115000"/>
                        </a:lnSpc>
                        <a:spcAft>
                          <a:spcPts val="0"/>
                        </a:spcAft>
                      </a:pPr>
                      <a:r>
                        <a:rPr lang="fr-FR" sz="1800" b="1" dirty="0">
                          <a:effectLst/>
                        </a:rPr>
                        <a:t>GUINEE CONAKRY</a:t>
                      </a:r>
                      <a:endParaRPr lang="fr-FR" sz="1800" b="1" dirty="0">
                        <a:effectLst/>
                        <a:latin typeface="Calibri"/>
                        <a:ea typeface="Times New Roman"/>
                        <a:cs typeface="Times New Roman"/>
                      </a:endParaRPr>
                    </a:p>
                  </a:txBody>
                  <a:tcPr marL="42688" marR="42688" marT="0" marB="0" anchor="ctr"/>
                </a:tc>
                <a:tc>
                  <a:txBody>
                    <a:bodyPr/>
                    <a:lstStyle/>
                    <a:p>
                      <a:endParaRPr lang="fr-FR" sz="1000" b="1">
                        <a:effectLst/>
                        <a:latin typeface="Calibri"/>
                        <a:cs typeface="Times New Roman"/>
                      </a:endParaRPr>
                    </a:p>
                  </a:txBody>
                  <a:tcPr marL="42688" marR="42688" marT="0" marB="0" anchor="ctr"/>
                </a:tc>
                <a:tc>
                  <a:txBody>
                    <a:bodyPr/>
                    <a:lstStyle/>
                    <a:p>
                      <a:pPr algn="ctr">
                        <a:lnSpc>
                          <a:spcPct val="115000"/>
                        </a:lnSpc>
                        <a:spcAft>
                          <a:spcPts val="0"/>
                        </a:spcAft>
                      </a:pPr>
                      <a:r>
                        <a:rPr lang="fr-FR" sz="1000" b="1" dirty="0">
                          <a:solidFill>
                            <a:srgbClr val="FF0000"/>
                          </a:solidFill>
                          <a:effectLst/>
                        </a:rPr>
                        <a:t>x</a:t>
                      </a:r>
                      <a:endParaRPr lang="fr-FR" sz="1100" b="1" dirty="0">
                        <a:solidFill>
                          <a:srgbClr val="FF0000"/>
                        </a:solidFill>
                        <a:effectLst/>
                        <a:latin typeface="Calibri"/>
                        <a:ea typeface="Times New Roman"/>
                        <a:cs typeface="Times New Roman"/>
                      </a:endParaRPr>
                    </a:p>
                  </a:txBody>
                  <a:tcPr marL="42688" marR="42688" marT="0" marB="0" anchor="ctr"/>
                </a:tc>
                <a:tc>
                  <a:txBody>
                    <a:bodyPr/>
                    <a:lstStyle/>
                    <a:p>
                      <a:endParaRPr lang="fr-FR" sz="1000" b="1">
                        <a:effectLst/>
                        <a:latin typeface="Calibri"/>
                        <a:cs typeface="Times New Roman"/>
                      </a:endParaRPr>
                    </a:p>
                  </a:txBody>
                  <a:tcPr marL="42688" marR="42688" marT="0" marB="0" anchor="ctr"/>
                </a:tc>
                <a:tc>
                  <a:txBody>
                    <a:bodyPr/>
                    <a:lstStyle/>
                    <a:p>
                      <a:pPr algn="ctr">
                        <a:lnSpc>
                          <a:spcPct val="115000"/>
                        </a:lnSpc>
                        <a:spcAft>
                          <a:spcPts val="0"/>
                        </a:spcAft>
                      </a:pPr>
                      <a:r>
                        <a:rPr lang="fr-FR" sz="1000" b="1" dirty="0">
                          <a:solidFill>
                            <a:srgbClr val="FF0000"/>
                          </a:solidFill>
                          <a:effectLst/>
                        </a:rPr>
                        <a:t>x</a:t>
                      </a:r>
                      <a:endParaRPr lang="fr-FR" sz="1100" b="1" dirty="0">
                        <a:solidFill>
                          <a:srgbClr val="FF0000"/>
                        </a:solidFill>
                        <a:effectLst/>
                        <a:latin typeface="Calibri"/>
                        <a:ea typeface="Times New Roman"/>
                        <a:cs typeface="Times New Roman"/>
                      </a:endParaRPr>
                    </a:p>
                  </a:txBody>
                  <a:tcPr marL="42688" marR="42688" marT="0" marB="0" anchor="ctr"/>
                </a:tc>
                <a:tc>
                  <a:txBody>
                    <a:bodyPr/>
                    <a:lstStyle/>
                    <a:p>
                      <a:endParaRPr lang="fr-FR" sz="1000" b="1">
                        <a:effectLst/>
                        <a:latin typeface="Calibri"/>
                        <a:cs typeface="Times New Roman"/>
                      </a:endParaRPr>
                    </a:p>
                  </a:txBody>
                  <a:tcPr marL="42688" marR="42688" marT="0" marB="0" anchor="ctr"/>
                </a:tc>
                <a:tc>
                  <a:txBody>
                    <a:bodyPr/>
                    <a:lstStyle/>
                    <a:p>
                      <a:pPr algn="ctr">
                        <a:lnSpc>
                          <a:spcPct val="115000"/>
                        </a:lnSpc>
                        <a:spcAft>
                          <a:spcPts val="0"/>
                        </a:spcAft>
                      </a:pPr>
                      <a:r>
                        <a:rPr lang="fr-FR" sz="1000" b="1" dirty="0">
                          <a:solidFill>
                            <a:srgbClr val="FF0000"/>
                          </a:solidFill>
                          <a:effectLst/>
                        </a:rPr>
                        <a:t>x</a:t>
                      </a:r>
                      <a:endParaRPr lang="fr-FR" sz="1100" b="1" dirty="0">
                        <a:solidFill>
                          <a:srgbClr val="FF0000"/>
                        </a:solidFill>
                        <a:effectLst/>
                        <a:latin typeface="Calibri"/>
                        <a:ea typeface="Times New Roman"/>
                        <a:cs typeface="Times New Roman"/>
                      </a:endParaRPr>
                    </a:p>
                  </a:txBody>
                  <a:tcPr marL="42688" marR="42688" marT="0" marB="0" anchor="ctr"/>
                </a:tc>
              </a:tr>
              <a:tr h="292361">
                <a:tc>
                  <a:txBody>
                    <a:bodyPr/>
                    <a:lstStyle/>
                    <a:p>
                      <a:pPr>
                        <a:lnSpc>
                          <a:spcPct val="115000"/>
                        </a:lnSpc>
                        <a:spcAft>
                          <a:spcPts val="0"/>
                        </a:spcAft>
                      </a:pPr>
                      <a:r>
                        <a:rPr lang="fr-FR" sz="1800" b="1" dirty="0">
                          <a:effectLst/>
                        </a:rPr>
                        <a:t>GUINEE EQUATORIALE</a:t>
                      </a:r>
                      <a:endParaRPr lang="fr-FR" sz="1800" b="1" dirty="0">
                        <a:effectLst/>
                        <a:latin typeface="Calibri"/>
                        <a:ea typeface="Times New Roman"/>
                        <a:cs typeface="Times New Roman"/>
                      </a:endParaRPr>
                    </a:p>
                  </a:txBody>
                  <a:tcPr marL="42688" marR="42688" marT="0" marB="0" anchor="ctr"/>
                </a:tc>
                <a:tc>
                  <a:txBody>
                    <a:bodyPr/>
                    <a:lstStyle/>
                    <a:p>
                      <a:endParaRPr lang="fr-FR" sz="1000" b="1">
                        <a:effectLst/>
                        <a:latin typeface="Calibri"/>
                        <a:cs typeface="Times New Roman"/>
                      </a:endParaRPr>
                    </a:p>
                  </a:txBody>
                  <a:tcPr marL="42688" marR="42688" marT="0" marB="0" anchor="ctr"/>
                </a:tc>
                <a:tc>
                  <a:txBody>
                    <a:bodyPr/>
                    <a:lstStyle/>
                    <a:p>
                      <a:pPr algn="ctr">
                        <a:lnSpc>
                          <a:spcPct val="115000"/>
                        </a:lnSpc>
                        <a:spcAft>
                          <a:spcPts val="0"/>
                        </a:spcAft>
                      </a:pPr>
                      <a:r>
                        <a:rPr lang="fr-FR" sz="1000" b="1" dirty="0">
                          <a:solidFill>
                            <a:srgbClr val="FF0000"/>
                          </a:solidFill>
                          <a:effectLst/>
                        </a:rPr>
                        <a:t>x</a:t>
                      </a:r>
                      <a:endParaRPr lang="fr-FR" sz="1100" b="1" dirty="0">
                        <a:solidFill>
                          <a:srgbClr val="FF0000"/>
                        </a:solidFill>
                        <a:effectLst/>
                        <a:latin typeface="Calibri"/>
                        <a:ea typeface="Times New Roman"/>
                        <a:cs typeface="Times New Roman"/>
                      </a:endParaRPr>
                    </a:p>
                  </a:txBody>
                  <a:tcPr marL="42688" marR="42688" marT="0" marB="0" anchor="ctr"/>
                </a:tc>
                <a:tc>
                  <a:txBody>
                    <a:bodyPr/>
                    <a:lstStyle/>
                    <a:p>
                      <a:endParaRPr lang="fr-FR" sz="1000" b="1">
                        <a:effectLst/>
                        <a:latin typeface="Calibri"/>
                        <a:cs typeface="Times New Roman"/>
                      </a:endParaRPr>
                    </a:p>
                  </a:txBody>
                  <a:tcPr marL="42688" marR="42688" marT="0" marB="0" anchor="ctr"/>
                </a:tc>
                <a:tc>
                  <a:txBody>
                    <a:bodyPr/>
                    <a:lstStyle/>
                    <a:p>
                      <a:pPr algn="ctr">
                        <a:lnSpc>
                          <a:spcPct val="115000"/>
                        </a:lnSpc>
                        <a:spcAft>
                          <a:spcPts val="0"/>
                        </a:spcAft>
                      </a:pPr>
                      <a:r>
                        <a:rPr lang="fr-FR" sz="1000" b="1" dirty="0">
                          <a:solidFill>
                            <a:srgbClr val="FF0000"/>
                          </a:solidFill>
                          <a:effectLst/>
                        </a:rPr>
                        <a:t>x</a:t>
                      </a:r>
                      <a:endParaRPr lang="fr-FR" sz="1100" b="1" dirty="0">
                        <a:solidFill>
                          <a:srgbClr val="FF0000"/>
                        </a:solidFill>
                        <a:effectLst/>
                        <a:latin typeface="Calibri"/>
                        <a:ea typeface="Times New Roman"/>
                        <a:cs typeface="Times New Roman"/>
                      </a:endParaRPr>
                    </a:p>
                  </a:txBody>
                  <a:tcPr marL="42688" marR="42688" marT="0" marB="0" anchor="ctr"/>
                </a:tc>
                <a:tc>
                  <a:txBody>
                    <a:bodyPr/>
                    <a:lstStyle/>
                    <a:p>
                      <a:endParaRPr lang="fr-FR" sz="1000" b="1" dirty="0">
                        <a:effectLst/>
                        <a:latin typeface="Calibri"/>
                        <a:cs typeface="Times New Roman"/>
                      </a:endParaRPr>
                    </a:p>
                  </a:txBody>
                  <a:tcPr marL="42688" marR="42688" marT="0" marB="0" anchor="ctr"/>
                </a:tc>
                <a:tc>
                  <a:txBody>
                    <a:bodyPr/>
                    <a:lstStyle/>
                    <a:p>
                      <a:pPr algn="ctr">
                        <a:lnSpc>
                          <a:spcPct val="115000"/>
                        </a:lnSpc>
                        <a:spcAft>
                          <a:spcPts val="0"/>
                        </a:spcAft>
                      </a:pPr>
                      <a:r>
                        <a:rPr lang="fr-FR" sz="1000" b="1" dirty="0">
                          <a:solidFill>
                            <a:srgbClr val="FF0000"/>
                          </a:solidFill>
                          <a:effectLst/>
                        </a:rPr>
                        <a:t>x</a:t>
                      </a:r>
                      <a:endParaRPr lang="fr-FR" sz="1100" b="1" dirty="0">
                        <a:solidFill>
                          <a:srgbClr val="FF0000"/>
                        </a:solidFill>
                        <a:effectLst/>
                        <a:latin typeface="Calibri"/>
                        <a:ea typeface="Times New Roman"/>
                        <a:cs typeface="Times New Roman"/>
                      </a:endParaRPr>
                    </a:p>
                  </a:txBody>
                  <a:tcPr marL="42688" marR="42688" marT="0" marB="0" anchor="ctr"/>
                </a:tc>
              </a:tr>
              <a:tr h="292361">
                <a:tc>
                  <a:txBody>
                    <a:bodyPr/>
                    <a:lstStyle/>
                    <a:p>
                      <a:pPr>
                        <a:lnSpc>
                          <a:spcPct val="115000"/>
                        </a:lnSpc>
                        <a:spcAft>
                          <a:spcPts val="0"/>
                        </a:spcAft>
                      </a:pPr>
                      <a:r>
                        <a:rPr lang="fr-FR" sz="1800" b="1" dirty="0">
                          <a:effectLst/>
                        </a:rPr>
                        <a:t>ILES COMORES</a:t>
                      </a:r>
                      <a:endParaRPr lang="fr-FR" sz="1800" b="1" dirty="0">
                        <a:effectLst/>
                        <a:latin typeface="Calibri"/>
                        <a:ea typeface="Times New Roman"/>
                        <a:cs typeface="Times New Roman"/>
                      </a:endParaRPr>
                    </a:p>
                  </a:txBody>
                  <a:tcPr marL="42688" marR="42688" marT="0" marB="0" anchor="ctr"/>
                </a:tc>
                <a:tc>
                  <a:txBody>
                    <a:bodyPr/>
                    <a:lstStyle/>
                    <a:p>
                      <a:endParaRPr lang="fr-FR" sz="1000" b="1" dirty="0">
                        <a:effectLst/>
                        <a:latin typeface="Calibri"/>
                        <a:cs typeface="Times New Roman"/>
                      </a:endParaRPr>
                    </a:p>
                  </a:txBody>
                  <a:tcPr marL="42688" marR="42688" marT="0" marB="0" anchor="ctr"/>
                </a:tc>
                <a:tc>
                  <a:txBody>
                    <a:bodyPr/>
                    <a:lstStyle/>
                    <a:p>
                      <a:pPr algn="ctr">
                        <a:lnSpc>
                          <a:spcPct val="115000"/>
                        </a:lnSpc>
                        <a:spcAft>
                          <a:spcPts val="0"/>
                        </a:spcAft>
                      </a:pPr>
                      <a:r>
                        <a:rPr lang="fr-FR" sz="1000" b="1" dirty="0">
                          <a:solidFill>
                            <a:srgbClr val="FF0000"/>
                          </a:solidFill>
                          <a:effectLst/>
                        </a:rPr>
                        <a:t>x</a:t>
                      </a:r>
                      <a:endParaRPr lang="fr-FR" sz="1100" b="1" dirty="0">
                        <a:solidFill>
                          <a:srgbClr val="FF0000"/>
                        </a:solidFill>
                        <a:effectLst/>
                        <a:latin typeface="Calibri"/>
                        <a:ea typeface="Times New Roman"/>
                        <a:cs typeface="Times New Roman"/>
                      </a:endParaRPr>
                    </a:p>
                  </a:txBody>
                  <a:tcPr marL="42688" marR="42688" marT="0" marB="0" anchor="ctr"/>
                </a:tc>
                <a:tc>
                  <a:txBody>
                    <a:bodyPr/>
                    <a:lstStyle/>
                    <a:p>
                      <a:endParaRPr lang="fr-FR" sz="1000" b="1">
                        <a:effectLst/>
                        <a:latin typeface="Calibri"/>
                        <a:cs typeface="Times New Roman"/>
                      </a:endParaRPr>
                    </a:p>
                  </a:txBody>
                  <a:tcPr marL="42688" marR="42688" marT="0" marB="0" anchor="ctr"/>
                </a:tc>
                <a:tc>
                  <a:txBody>
                    <a:bodyPr/>
                    <a:lstStyle/>
                    <a:p>
                      <a:pPr algn="ctr">
                        <a:lnSpc>
                          <a:spcPct val="115000"/>
                        </a:lnSpc>
                        <a:spcAft>
                          <a:spcPts val="0"/>
                        </a:spcAft>
                      </a:pPr>
                      <a:r>
                        <a:rPr lang="fr-FR" sz="1000" b="1">
                          <a:solidFill>
                            <a:srgbClr val="FF0000"/>
                          </a:solidFill>
                          <a:effectLst/>
                        </a:rPr>
                        <a:t>x</a:t>
                      </a:r>
                      <a:endParaRPr lang="fr-FR" sz="1100" b="1">
                        <a:solidFill>
                          <a:srgbClr val="FF0000"/>
                        </a:solidFill>
                        <a:effectLst/>
                        <a:latin typeface="Calibri"/>
                        <a:ea typeface="Times New Roman"/>
                        <a:cs typeface="Times New Roman"/>
                      </a:endParaRPr>
                    </a:p>
                  </a:txBody>
                  <a:tcPr marL="42688" marR="42688" marT="0" marB="0" anchor="ctr"/>
                </a:tc>
                <a:tc>
                  <a:txBody>
                    <a:bodyPr/>
                    <a:lstStyle/>
                    <a:p>
                      <a:endParaRPr lang="fr-FR" sz="1000" b="1" dirty="0">
                        <a:effectLst/>
                        <a:latin typeface="Calibri"/>
                        <a:cs typeface="Times New Roman"/>
                      </a:endParaRPr>
                    </a:p>
                  </a:txBody>
                  <a:tcPr marL="42688" marR="42688" marT="0" marB="0" anchor="ctr"/>
                </a:tc>
                <a:tc>
                  <a:txBody>
                    <a:bodyPr/>
                    <a:lstStyle/>
                    <a:p>
                      <a:pPr algn="ctr">
                        <a:lnSpc>
                          <a:spcPct val="115000"/>
                        </a:lnSpc>
                        <a:spcAft>
                          <a:spcPts val="0"/>
                        </a:spcAft>
                      </a:pPr>
                      <a:r>
                        <a:rPr lang="fr-FR" sz="1000" b="1" dirty="0">
                          <a:solidFill>
                            <a:srgbClr val="FF0000"/>
                          </a:solidFill>
                          <a:effectLst/>
                        </a:rPr>
                        <a:t>x</a:t>
                      </a:r>
                      <a:endParaRPr lang="fr-FR" sz="1100" b="1" dirty="0">
                        <a:solidFill>
                          <a:srgbClr val="FF0000"/>
                        </a:solidFill>
                        <a:effectLst/>
                        <a:latin typeface="Calibri"/>
                        <a:ea typeface="Times New Roman"/>
                        <a:cs typeface="Times New Roman"/>
                      </a:endParaRPr>
                    </a:p>
                  </a:txBody>
                  <a:tcPr marL="42688" marR="42688" marT="0" marB="0" anchor="ctr"/>
                </a:tc>
              </a:tr>
              <a:tr h="292361">
                <a:tc>
                  <a:txBody>
                    <a:bodyPr/>
                    <a:lstStyle/>
                    <a:p>
                      <a:pPr>
                        <a:lnSpc>
                          <a:spcPct val="115000"/>
                        </a:lnSpc>
                        <a:spcAft>
                          <a:spcPts val="0"/>
                        </a:spcAft>
                      </a:pPr>
                      <a:r>
                        <a:rPr lang="fr-FR" sz="1800" b="1" dirty="0">
                          <a:effectLst/>
                        </a:rPr>
                        <a:t>ILES MAURICE</a:t>
                      </a:r>
                      <a:endParaRPr lang="fr-FR" sz="1800" b="1" dirty="0">
                        <a:effectLst/>
                        <a:latin typeface="Calibri"/>
                        <a:ea typeface="Times New Roman"/>
                        <a:cs typeface="Times New Roman"/>
                      </a:endParaRPr>
                    </a:p>
                  </a:txBody>
                  <a:tcPr marL="42688" marR="42688" marT="0" marB="0" anchor="ctr"/>
                </a:tc>
                <a:tc>
                  <a:txBody>
                    <a:bodyPr/>
                    <a:lstStyle/>
                    <a:p>
                      <a:pPr algn="ctr">
                        <a:lnSpc>
                          <a:spcPct val="115000"/>
                        </a:lnSpc>
                        <a:spcAft>
                          <a:spcPts val="0"/>
                        </a:spcAft>
                      </a:pPr>
                      <a:r>
                        <a:rPr lang="fr-FR" sz="1000" b="1">
                          <a:effectLst/>
                        </a:rPr>
                        <a:t>x</a:t>
                      </a:r>
                      <a:endParaRPr lang="fr-FR" sz="1100" b="1">
                        <a:effectLst/>
                        <a:latin typeface="Calibri"/>
                        <a:ea typeface="Times New Roman"/>
                        <a:cs typeface="Times New Roman"/>
                      </a:endParaRPr>
                    </a:p>
                  </a:txBody>
                  <a:tcPr marL="42688" marR="42688" marT="0" marB="0" anchor="ctr"/>
                </a:tc>
                <a:tc>
                  <a:txBody>
                    <a:bodyPr/>
                    <a:lstStyle/>
                    <a:p>
                      <a:endParaRPr lang="fr-FR" sz="1000" b="1" dirty="0">
                        <a:solidFill>
                          <a:srgbClr val="FF0000"/>
                        </a:solidFill>
                        <a:effectLst/>
                        <a:latin typeface="Calibri"/>
                        <a:cs typeface="Times New Roman"/>
                      </a:endParaRPr>
                    </a:p>
                  </a:txBody>
                  <a:tcPr marL="42688" marR="42688" marT="0" marB="0" anchor="ctr"/>
                </a:tc>
                <a:tc>
                  <a:txBody>
                    <a:bodyPr/>
                    <a:lstStyle/>
                    <a:p>
                      <a:endParaRPr lang="fr-FR" sz="1000" b="1">
                        <a:effectLst/>
                        <a:latin typeface="Calibri"/>
                        <a:cs typeface="Times New Roman"/>
                      </a:endParaRPr>
                    </a:p>
                  </a:txBody>
                  <a:tcPr marL="42688" marR="42688" marT="0" marB="0" anchor="ctr"/>
                </a:tc>
                <a:tc>
                  <a:txBody>
                    <a:bodyPr/>
                    <a:lstStyle/>
                    <a:p>
                      <a:pPr algn="ctr">
                        <a:lnSpc>
                          <a:spcPct val="115000"/>
                        </a:lnSpc>
                        <a:spcAft>
                          <a:spcPts val="0"/>
                        </a:spcAft>
                      </a:pPr>
                      <a:r>
                        <a:rPr lang="fr-FR" sz="1000" b="1">
                          <a:solidFill>
                            <a:srgbClr val="FF0000"/>
                          </a:solidFill>
                          <a:effectLst/>
                        </a:rPr>
                        <a:t>x</a:t>
                      </a:r>
                      <a:endParaRPr lang="fr-FR" sz="1100" b="1">
                        <a:solidFill>
                          <a:srgbClr val="FF0000"/>
                        </a:solidFill>
                        <a:effectLst/>
                        <a:latin typeface="Calibri"/>
                        <a:ea typeface="Times New Roman"/>
                        <a:cs typeface="Times New Roman"/>
                      </a:endParaRPr>
                    </a:p>
                  </a:txBody>
                  <a:tcPr marL="42688" marR="42688" marT="0" marB="0" anchor="ctr"/>
                </a:tc>
                <a:tc>
                  <a:txBody>
                    <a:bodyPr/>
                    <a:lstStyle/>
                    <a:p>
                      <a:endParaRPr lang="fr-FR" sz="1000" b="1" dirty="0">
                        <a:effectLst/>
                        <a:latin typeface="Calibri"/>
                        <a:cs typeface="Times New Roman"/>
                      </a:endParaRPr>
                    </a:p>
                  </a:txBody>
                  <a:tcPr marL="42688" marR="42688" marT="0" marB="0" anchor="ctr"/>
                </a:tc>
                <a:tc>
                  <a:txBody>
                    <a:bodyPr/>
                    <a:lstStyle/>
                    <a:p>
                      <a:pPr algn="ctr">
                        <a:lnSpc>
                          <a:spcPct val="115000"/>
                        </a:lnSpc>
                        <a:spcAft>
                          <a:spcPts val="0"/>
                        </a:spcAft>
                      </a:pPr>
                      <a:r>
                        <a:rPr lang="fr-FR" sz="1000" b="1" dirty="0">
                          <a:solidFill>
                            <a:srgbClr val="FF0000"/>
                          </a:solidFill>
                          <a:effectLst/>
                        </a:rPr>
                        <a:t>x</a:t>
                      </a:r>
                      <a:endParaRPr lang="fr-FR" sz="1100" b="1" dirty="0">
                        <a:solidFill>
                          <a:srgbClr val="FF0000"/>
                        </a:solidFill>
                        <a:effectLst/>
                        <a:latin typeface="Calibri"/>
                        <a:ea typeface="Times New Roman"/>
                        <a:cs typeface="Times New Roman"/>
                      </a:endParaRPr>
                    </a:p>
                  </a:txBody>
                  <a:tcPr marL="42688" marR="42688" marT="0" marB="0" anchor="ctr"/>
                </a:tc>
              </a:tr>
              <a:tr h="292361">
                <a:tc>
                  <a:txBody>
                    <a:bodyPr/>
                    <a:lstStyle/>
                    <a:p>
                      <a:pPr>
                        <a:lnSpc>
                          <a:spcPct val="115000"/>
                        </a:lnSpc>
                        <a:spcAft>
                          <a:spcPts val="0"/>
                        </a:spcAft>
                      </a:pPr>
                      <a:r>
                        <a:rPr lang="fr-FR" sz="1800" b="1">
                          <a:effectLst/>
                        </a:rPr>
                        <a:t>MADAGASCAR</a:t>
                      </a:r>
                      <a:endParaRPr lang="fr-FR" sz="1800" b="1">
                        <a:effectLst/>
                        <a:latin typeface="Calibri"/>
                        <a:ea typeface="Times New Roman"/>
                        <a:cs typeface="Times New Roman"/>
                      </a:endParaRPr>
                    </a:p>
                  </a:txBody>
                  <a:tcPr marL="42688" marR="42688" marT="0" marB="0" anchor="ctr"/>
                </a:tc>
                <a:tc>
                  <a:txBody>
                    <a:bodyPr/>
                    <a:lstStyle/>
                    <a:p>
                      <a:endParaRPr lang="fr-FR" sz="1000" b="1">
                        <a:effectLst/>
                        <a:latin typeface="Calibri"/>
                        <a:cs typeface="Times New Roman"/>
                      </a:endParaRPr>
                    </a:p>
                  </a:txBody>
                  <a:tcPr marL="42688" marR="42688" marT="0" marB="0" anchor="ctr"/>
                </a:tc>
                <a:tc>
                  <a:txBody>
                    <a:bodyPr/>
                    <a:lstStyle/>
                    <a:p>
                      <a:pPr algn="ctr">
                        <a:lnSpc>
                          <a:spcPct val="115000"/>
                        </a:lnSpc>
                        <a:spcAft>
                          <a:spcPts val="0"/>
                        </a:spcAft>
                      </a:pPr>
                      <a:r>
                        <a:rPr lang="fr-FR" sz="1000" b="1" dirty="0">
                          <a:solidFill>
                            <a:srgbClr val="FF0000"/>
                          </a:solidFill>
                          <a:effectLst/>
                        </a:rPr>
                        <a:t>x</a:t>
                      </a:r>
                      <a:endParaRPr lang="fr-FR" sz="1100" b="1" dirty="0">
                        <a:solidFill>
                          <a:srgbClr val="FF0000"/>
                        </a:solidFill>
                        <a:effectLst/>
                        <a:latin typeface="Calibri"/>
                        <a:ea typeface="Times New Roman"/>
                        <a:cs typeface="Times New Roman"/>
                      </a:endParaRPr>
                    </a:p>
                  </a:txBody>
                  <a:tcPr marL="42688" marR="42688" marT="0" marB="0" anchor="ctr"/>
                </a:tc>
                <a:tc>
                  <a:txBody>
                    <a:bodyPr/>
                    <a:lstStyle/>
                    <a:p>
                      <a:endParaRPr lang="fr-FR" sz="1000" b="1" dirty="0">
                        <a:effectLst/>
                        <a:latin typeface="Calibri"/>
                        <a:cs typeface="Times New Roman"/>
                      </a:endParaRPr>
                    </a:p>
                  </a:txBody>
                  <a:tcPr marL="42688" marR="42688" marT="0" marB="0" anchor="ctr"/>
                </a:tc>
                <a:tc>
                  <a:txBody>
                    <a:bodyPr/>
                    <a:lstStyle/>
                    <a:p>
                      <a:pPr algn="ctr">
                        <a:lnSpc>
                          <a:spcPct val="115000"/>
                        </a:lnSpc>
                        <a:spcAft>
                          <a:spcPts val="0"/>
                        </a:spcAft>
                      </a:pPr>
                      <a:r>
                        <a:rPr lang="fr-FR" sz="1000" b="1">
                          <a:solidFill>
                            <a:srgbClr val="FF0000"/>
                          </a:solidFill>
                          <a:effectLst/>
                        </a:rPr>
                        <a:t>x</a:t>
                      </a:r>
                      <a:endParaRPr lang="fr-FR" sz="1100" b="1">
                        <a:solidFill>
                          <a:srgbClr val="FF0000"/>
                        </a:solidFill>
                        <a:effectLst/>
                        <a:latin typeface="Calibri"/>
                        <a:ea typeface="Times New Roman"/>
                        <a:cs typeface="Times New Roman"/>
                      </a:endParaRPr>
                    </a:p>
                  </a:txBody>
                  <a:tcPr marL="42688" marR="42688" marT="0" marB="0" anchor="ctr"/>
                </a:tc>
                <a:tc>
                  <a:txBody>
                    <a:bodyPr/>
                    <a:lstStyle/>
                    <a:p>
                      <a:endParaRPr lang="fr-FR" sz="1000" b="1" dirty="0">
                        <a:effectLst/>
                        <a:latin typeface="Calibri"/>
                        <a:cs typeface="Times New Roman"/>
                      </a:endParaRPr>
                    </a:p>
                  </a:txBody>
                  <a:tcPr marL="42688" marR="42688" marT="0" marB="0" anchor="ctr"/>
                </a:tc>
                <a:tc>
                  <a:txBody>
                    <a:bodyPr/>
                    <a:lstStyle/>
                    <a:p>
                      <a:pPr algn="ctr">
                        <a:lnSpc>
                          <a:spcPct val="115000"/>
                        </a:lnSpc>
                        <a:spcAft>
                          <a:spcPts val="0"/>
                        </a:spcAft>
                      </a:pPr>
                      <a:r>
                        <a:rPr lang="fr-FR" sz="1000" b="1" dirty="0">
                          <a:solidFill>
                            <a:srgbClr val="FF0000"/>
                          </a:solidFill>
                          <a:effectLst/>
                        </a:rPr>
                        <a:t>x</a:t>
                      </a:r>
                      <a:endParaRPr lang="fr-FR" sz="1100" b="1" dirty="0">
                        <a:solidFill>
                          <a:srgbClr val="FF0000"/>
                        </a:solidFill>
                        <a:effectLst/>
                        <a:latin typeface="Calibri"/>
                        <a:ea typeface="Times New Roman"/>
                        <a:cs typeface="Times New Roman"/>
                      </a:endParaRPr>
                    </a:p>
                  </a:txBody>
                  <a:tcPr marL="42688" marR="42688" marT="0" marB="0" anchor="ctr"/>
                </a:tc>
              </a:tr>
              <a:tr h="292361">
                <a:tc>
                  <a:txBody>
                    <a:bodyPr/>
                    <a:lstStyle/>
                    <a:p>
                      <a:pPr>
                        <a:lnSpc>
                          <a:spcPct val="115000"/>
                        </a:lnSpc>
                        <a:spcAft>
                          <a:spcPts val="0"/>
                        </a:spcAft>
                      </a:pPr>
                      <a:r>
                        <a:rPr lang="fr-FR" sz="1800" b="1" dirty="0">
                          <a:effectLst/>
                        </a:rPr>
                        <a:t>MALI</a:t>
                      </a:r>
                      <a:endParaRPr lang="fr-FR" sz="1800" b="1" dirty="0">
                        <a:effectLst/>
                        <a:latin typeface="Calibri"/>
                        <a:ea typeface="Times New Roman"/>
                        <a:cs typeface="Times New Roman"/>
                      </a:endParaRPr>
                    </a:p>
                  </a:txBody>
                  <a:tcPr marL="42688" marR="42688" marT="0" marB="0" anchor="ctr"/>
                </a:tc>
                <a:tc>
                  <a:txBody>
                    <a:bodyPr/>
                    <a:lstStyle/>
                    <a:p>
                      <a:endParaRPr lang="fr-FR" sz="1000" b="1">
                        <a:effectLst/>
                        <a:latin typeface="Calibri"/>
                        <a:cs typeface="Times New Roman"/>
                      </a:endParaRPr>
                    </a:p>
                  </a:txBody>
                  <a:tcPr marL="42688" marR="42688" marT="0" marB="0" anchor="ctr"/>
                </a:tc>
                <a:tc>
                  <a:txBody>
                    <a:bodyPr/>
                    <a:lstStyle/>
                    <a:p>
                      <a:pPr algn="ctr">
                        <a:lnSpc>
                          <a:spcPct val="115000"/>
                        </a:lnSpc>
                        <a:spcAft>
                          <a:spcPts val="0"/>
                        </a:spcAft>
                      </a:pPr>
                      <a:r>
                        <a:rPr lang="fr-FR" sz="1000" b="1">
                          <a:solidFill>
                            <a:srgbClr val="FF0000"/>
                          </a:solidFill>
                          <a:effectLst/>
                        </a:rPr>
                        <a:t>x</a:t>
                      </a:r>
                      <a:endParaRPr lang="fr-FR" sz="1100" b="1">
                        <a:solidFill>
                          <a:srgbClr val="FF0000"/>
                        </a:solidFill>
                        <a:effectLst/>
                        <a:latin typeface="Calibri"/>
                        <a:ea typeface="Times New Roman"/>
                        <a:cs typeface="Times New Roman"/>
                      </a:endParaRPr>
                    </a:p>
                  </a:txBody>
                  <a:tcPr marL="42688" marR="42688" marT="0" marB="0" anchor="ctr"/>
                </a:tc>
                <a:tc>
                  <a:txBody>
                    <a:bodyPr/>
                    <a:lstStyle/>
                    <a:p>
                      <a:endParaRPr lang="fr-FR" sz="1000" b="1" dirty="0">
                        <a:effectLst/>
                        <a:latin typeface="Calibri"/>
                        <a:cs typeface="Times New Roman"/>
                      </a:endParaRPr>
                    </a:p>
                  </a:txBody>
                  <a:tcPr marL="42688" marR="42688" marT="0" marB="0" anchor="ctr"/>
                </a:tc>
                <a:tc>
                  <a:txBody>
                    <a:bodyPr/>
                    <a:lstStyle/>
                    <a:p>
                      <a:pPr algn="ctr">
                        <a:lnSpc>
                          <a:spcPct val="115000"/>
                        </a:lnSpc>
                        <a:spcAft>
                          <a:spcPts val="0"/>
                        </a:spcAft>
                      </a:pPr>
                      <a:r>
                        <a:rPr lang="fr-FR" sz="1000" b="1">
                          <a:solidFill>
                            <a:srgbClr val="FF0000"/>
                          </a:solidFill>
                          <a:effectLst/>
                        </a:rPr>
                        <a:t>x</a:t>
                      </a:r>
                      <a:endParaRPr lang="fr-FR" sz="1100" b="1">
                        <a:solidFill>
                          <a:srgbClr val="FF0000"/>
                        </a:solidFill>
                        <a:effectLst/>
                        <a:latin typeface="Calibri"/>
                        <a:ea typeface="Times New Roman"/>
                        <a:cs typeface="Times New Roman"/>
                      </a:endParaRPr>
                    </a:p>
                  </a:txBody>
                  <a:tcPr marL="42688" marR="42688" marT="0" marB="0" anchor="ctr"/>
                </a:tc>
                <a:tc>
                  <a:txBody>
                    <a:bodyPr/>
                    <a:lstStyle/>
                    <a:p>
                      <a:endParaRPr lang="fr-FR" sz="1000" b="1" dirty="0">
                        <a:effectLst/>
                        <a:latin typeface="Calibri"/>
                        <a:cs typeface="Times New Roman"/>
                      </a:endParaRPr>
                    </a:p>
                  </a:txBody>
                  <a:tcPr marL="42688" marR="42688" marT="0" marB="0" anchor="ctr"/>
                </a:tc>
                <a:tc>
                  <a:txBody>
                    <a:bodyPr/>
                    <a:lstStyle/>
                    <a:p>
                      <a:pPr algn="ctr">
                        <a:lnSpc>
                          <a:spcPct val="115000"/>
                        </a:lnSpc>
                        <a:spcAft>
                          <a:spcPts val="0"/>
                        </a:spcAft>
                      </a:pPr>
                      <a:r>
                        <a:rPr lang="fr-FR" sz="1000" b="1">
                          <a:solidFill>
                            <a:srgbClr val="FF0000"/>
                          </a:solidFill>
                          <a:effectLst/>
                        </a:rPr>
                        <a:t>x</a:t>
                      </a:r>
                      <a:endParaRPr lang="fr-FR" sz="1100" b="1">
                        <a:solidFill>
                          <a:srgbClr val="FF0000"/>
                        </a:solidFill>
                        <a:effectLst/>
                        <a:latin typeface="Calibri"/>
                        <a:ea typeface="Times New Roman"/>
                        <a:cs typeface="Times New Roman"/>
                      </a:endParaRPr>
                    </a:p>
                  </a:txBody>
                  <a:tcPr marL="42688" marR="42688" marT="0" marB="0" anchor="ctr"/>
                </a:tc>
              </a:tr>
              <a:tr h="292361">
                <a:tc>
                  <a:txBody>
                    <a:bodyPr/>
                    <a:lstStyle/>
                    <a:p>
                      <a:pPr>
                        <a:lnSpc>
                          <a:spcPct val="115000"/>
                        </a:lnSpc>
                        <a:spcAft>
                          <a:spcPts val="0"/>
                        </a:spcAft>
                      </a:pPr>
                      <a:r>
                        <a:rPr lang="fr-FR" sz="1800" b="1" dirty="0">
                          <a:effectLst/>
                        </a:rPr>
                        <a:t>MAURITANIE</a:t>
                      </a:r>
                      <a:endParaRPr lang="fr-FR" sz="1800" b="1" dirty="0">
                        <a:effectLst/>
                        <a:latin typeface="Calibri"/>
                        <a:ea typeface="Times New Roman"/>
                        <a:cs typeface="Times New Roman"/>
                      </a:endParaRPr>
                    </a:p>
                  </a:txBody>
                  <a:tcPr marL="42688" marR="42688" marT="0" marB="0" anchor="ctr"/>
                </a:tc>
                <a:tc>
                  <a:txBody>
                    <a:bodyPr/>
                    <a:lstStyle/>
                    <a:p>
                      <a:endParaRPr lang="fr-FR" sz="1000" b="1">
                        <a:effectLst/>
                        <a:latin typeface="Calibri"/>
                        <a:cs typeface="Times New Roman"/>
                      </a:endParaRPr>
                    </a:p>
                  </a:txBody>
                  <a:tcPr marL="42688" marR="42688" marT="0" marB="0" anchor="ctr"/>
                </a:tc>
                <a:tc>
                  <a:txBody>
                    <a:bodyPr/>
                    <a:lstStyle/>
                    <a:p>
                      <a:pPr algn="ctr">
                        <a:lnSpc>
                          <a:spcPct val="115000"/>
                        </a:lnSpc>
                        <a:spcAft>
                          <a:spcPts val="0"/>
                        </a:spcAft>
                      </a:pPr>
                      <a:r>
                        <a:rPr lang="fr-FR" sz="1000" b="1" dirty="0">
                          <a:solidFill>
                            <a:srgbClr val="FF0000"/>
                          </a:solidFill>
                          <a:effectLst/>
                        </a:rPr>
                        <a:t>x</a:t>
                      </a:r>
                      <a:endParaRPr lang="fr-FR" sz="1100" b="1" dirty="0">
                        <a:solidFill>
                          <a:srgbClr val="FF0000"/>
                        </a:solidFill>
                        <a:effectLst/>
                        <a:latin typeface="Calibri"/>
                        <a:ea typeface="Times New Roman"/>
                        <a:cs typeface="Times New Roman"/>
                      </a:endParaRPr>
                    </a:p>
                  </a:txBody>
                  <a:tcPr marL="42688" marR="42688" marT="0" marB="0" anchor="ctr"/>
                </a:tc>
                <a:tc>
                  <a:txBody>
                    <a:bodyPr/>
                    <a:lstStyle/>
                    <a:p>
                      <a:endParaRPr lang="fr-FR" sz="1000" b="1" dirty="0">
                        <a:effectLst/>
                        <a:latin typeface="Calibri"/>
                        <a:cs typeface="Times New Roman"/>
                      </a:endParaRPr>
                    </a:p>
                  </a:txBody>
                  <a:tcPr marL="42688" marR="42688" marT="0" marB="0" anchor="ctr"/>
                </a:tc>
                <a:tc>
                  <a:txBody>
                    <a:bodyPr/>
                    <a:lstStyle/>
                    <a:p>
                      <a:pPr algn="ctr">
                        <a:lnSpc>
                          <a:spcPct val="115000"/>
                        </a:lnSpc>
                        <a:spcAft>
                          <a:spcPts val="0"/>
                        </a:spcAft>
                      </a:pPr>
                      <a:r>
                        <a:rPr lang="fr-FR" sz="1000" b="1">
                          <a:solidFill>
                            <a:srgbClr val="FF0000"/>
                          </a:solidFill>
                          <a:effectLst/>
                        </a:rPr>
                        <a:t>x</a:t>
                      </a:r>
                      <a:endParaRPr lang="fr-FR" sz="1100" b="1">
                        <a:solidFill>
                          <a:srgbClr val="FF0000"/>
                        </a:solidFill>
                        <a:effectLst/>
                        <a:latin typeface="Calibri"/>
                        <a:ea typeface="Times New Roman"/>
                        <a:cs typeface="Times New Roman"/>
                      </a:endParaRPr>
                    </a:p>
                  </a:txBody>
                  <a:tcPr marL="42688" marR="42688" marT="0" marB="0" anchor="ctr"/>
                </a:tc>
                <a:tc>
                  <a:txBody>
                    <a:bodyPr/>
                    <a:lstStyle/>
                    <a:p>
                      <a:endParaRPr lang="fr-FR" sz="1000" b="1" dirty="0">
                        <a:effectLst/>
                        <a:latin typeface="Calibri"/>
                        <a:cs typeface="Times New Roman"/>
                      </a:endParaRPr>
                    </a:p>
                  </a:txBody>
                  <a:tcPr marL="42688" marR="42688" marT="0" marB="0" anchor="ctr"/>
                </a:tc>
                <a:tc>
                  <a:txBody>
                    <a:bodyPr/>
                    <a:lstStyle/>
                    <a:p>
                      <a:pPr algn="ctr">
                        <a:lnSpc>
                          <a:spcPct val="115000"/>
                        </a:lnSpc>
                        <a:spcAft>
                          <a:spcPts val="0"/>
                        </a:spcAft>
                      </a:pPr>
                      <a:r>
                        <a:rPr lang="fr-FR" sz="1000" b="1" dirty="0">
                          <a:solidFill>
                            <a:srgbClr val="FF0000"/>
                          </a:solidFill>
                          <a:effectLst/>
                        </a:rPr>
                        <a:t>x</a:t>
                      </a:r>
                      <a:endParaRPr lang="fr-FR" sz="1100" b="1" dirty="0">
                        <a:solidFill>
                          <a:srgbClr val="FF0000"/>
                        </a:solidFill>
                        <a:effectLst/>
                        <a:latin typeface="Calibri"/>
                        <a:ea typeface="Times New Roman"/>
                        <a:cs typeface="Times New Roman"/>
                      </a:endParaRPr>
                    </a:p>
                  </a:txBody>
                  <a:tcPr marL="42688" marR="42688" marT="0" marB="0" anchor="ctr"/>
                </a:tc>
              </a:tr>
              <a:tr h="292361">
                <a:tc>
                  <a:txBody>
                    <a:bodyPr/>
                    <a:lstStyle/>
                    <a:p>
                      <a:pPr>
                        <a:lnSpc>
                          <a:spcPct val="115000"/>
                        </a:lnSpc>
                        <a:spcAft>
                          <a:spcPts val="0"/>
                        </a:spcAft>
                      </a:pPr>
                      <a:r>
                        <a:rPr lang="fr-FR" sz="1800" b="1" dirty="0">
                          <a:effectLst/>
                        </a:rPr>
                        <a:t>NIGER</a:t>
                      </a:r>
                      <a:endParaRPr lang="fr-FR" sz="1800" b="1" dirty="0">
                        <a:effectLst/>
                        <a:latin typeface="Calibri"/>
                        <a:ea typeface="Times New Roman"/>
                        <a:cs typeface="Times New Roman"/>
                      </a:endParaRPr>
                    </a:p>
                  </a:txBody>
                  <a:tcPr marL="42688" marR="42688" marT="0" marB="0" anchor="ctr"/>
                </a:tc>
                <a:tc>
                  <a:txBody>
                    <a:bodyPr/>
                    <a:lstStyle/>
                    <a:p>
                      <a:pPr algn="ctr">
                        <a:lnSpc>
                          <a:spcPct val="115000"/>
                        </a:lnSpc>
                        <a:spcAft>
                          <a:spcPts val="0"/>
                        </a:spcAft>
                      </a:pPr>
                      <a:r>
                        <a:rPr lang="fr-FR" sz="1000" b="1">
                          <a:effectLst/>
                        </a:rPr>
                        <a:t>x</a:t>
                      </a:r>
                      <a:endParaRPr lang="fr-FR" sz="1100" b="1">
                        <a:effectLst/>
                        <a:latin typeface="Calibri"/>
                        <a:ea typeface="Times New Roman"/>
                        <a:cs typeface="Times New Roman"/>
                      </a:endParaRPr>
                    </a:p>
                  </a:txBody>
                  <a:tcPr marL="42688" marR="42688" marT="0" marB="0" anchor="ctr"/>
                </a:tc>
                <a:tc>
                  <a:txBody>
                    <a:bodyPr/>
                    <a:lstStyle/>
                    <a:p>
                      <a:endParaRPr lang="fr-FR" sz="1000" b="1" dirty="0">
                        <a:solidFill>
                          <a:srgbClr val="FF0000"/>
                        </a:solidFill>
                        <a:effectLst/>
                        <a:latin typeface="Calibri"/>
                        <a:cs typeface="Times New Roman"/>
                      </a:endParaRPr>
                    </a:p>
                  </a:txBody>
                  <a:tcPr marL="42688" marR="42688" marT="0" marB="0" anchor="ctr"/>
                </a:tc>
                <a:tc>
                  <a:txBody>
                    <a:bodyPr/>
                    <a:lstStyle/>
                    <a:p>
                      <a:pPr algn="ctr">
                        <a:lnSpc>
                          <a:spcPct val="115000"/>
                        </a:lnSpc>
                        <a:spcAft>
                          <a:spcPts val="0"/>
                        </a:spcAft>
                      </a:pPr>
                      <a:r>
                        <a:rPr lang="fr-FR" sz="1000" b="1" dirty="0">
                          <a:effectLst/>
                        </a:rPr>
                        <a:t>x</a:t>
                      </a:r>
                      <a:endParaRPr lang="fr-FR" sz="1100" b="1" dirty="0">
                        <a:effectLst/>
                        <a:latin typeface="Calibri"/>
                        <a:ea typeface="Times New Roman"/>
                        <a:cs typeface="Times New Roman"/>
                      </a:endParaRPr>
                    </a:p>
                  </a:txBody>
                  <a:tcPr marL="42688" marR="42688" marT="0" marB="0" anchor="ctr"/>
                </a:tc>
                <a:tc>
                  <a:txBody>
                    <a:bodyPr/>
                    <a:lstStyle/>
                    <a:p>
                      <a:endParaRPr lang="fr-FR" sz="1000" b="1">
                        <a:solidFill>
                          <a:srgbClr val="FF0000"/>
                        </a:solidFill>
                        <a:effectLst/>
                        <a:latin typeface="Calibri"/>
                        <a:cs typeface="Times New Roman"/>
                      </a:endParaRPr>
                    </a:p>
                  </a:txBody>
                  <a:tcPr marL="42688" marR="42688" marT="0" marB="0" anchor="ctr"/>
                </a:tc>
                <a:tc>
                  <a:txBody>
                    <a:bodyPr/>
                    <a:lstStyle/>
                    <a:p>
                      <a:pPr algn="ctr">
                        <a:lnSpc>
                          <a:spcPct val="115000"/>
                        </a:lnSpc>
                        <a:spcAft>
                          <a:spcPts val="0"/>
                        </a:spcAft>
                      </a:pPr>
                      <a:r>
                        <a:rPr lang="fr-FR" sz="1000" b="1" dirty="0">
                          <a:effectLst/>
                        </a:rPr>
                        <a:t>x</a:t>
                      </a:r>
                      <a:endParaRPr lang="fr-FR" sz="1100" b="1" dirty="0">
                        <a:effectLst/>
                        <a:latin typeface="Calibri"/>
                        <a:ea typeface="Times New Roman"/>
                        <a:cs typeface="Times New Roman"/>
                      </a:endParaRPr>
                    </a:p>
                  </a:txBody>
                  <a:tcPr marL="42688" marR="42688" marT="0" marB="0" anchor="ctr"/>
                </a:tc>
                <a:tc>
                  <a:txBody>
                    <a:bodyPr/>
                    <a:lstStyle/>
                    <a:p>
                      <a:endParaRPr lang="fr-FR" sz="1000" b="1" dirty="0">
                        <a:solidFill>
                          <a:srgbClr val="FF0000"/>
                        </a:solidFill>
                        <a:effectLst/>
                        <a:latin typeface="Calibri"/>
                        <a:cs typeface="Times New Roman"/>
                      </a:endParaRPr>
                    </a:p>
                  </a:txBody>
                  <a:tcPr marL="42688" marR="42688" marT="0" marB="0" anchor="ctr"/>
                </a:tc>
              </a:tr>
              <a:tr h="292361">
                <a:tc>
                  <a:txBody>
                    <a:bodyPr/>
                    <a:lstStyle/>
                    <a:p>
                      <a:pPr>
                        <a:lnSpc>
                          <a:spcPct val="115000"/>
                        </a:lnSpc>
                        <a:spcAft>
                          <a:spcPts val="0"/>
                        </a:spcAft>
                      </a:pPr>
                      <a:r>
                        <a:rPr lang="fr-FR" sz="1800" b="1" dirty="0">
                          <a:effectLst/>
                        </a:rPr>
                        <a:t>REPUBLIQUE CENTRAFRICAINE</a:t>
                      </a:r>
                      <a:endParaRPr lang="fr-FR" sz="1800" b="1" dirty="0">
                        <a:effectLst/>
                        <a:latin typeface="Calibri"/>
                        <a:ea typeface="Times New Roman"/>
                        <a:cs typeface="Times New Roman"/>
                      </a:endParaRPr>
                    </a:p>
                  </a:txBody>
                  <a:tcPr marL="42688" marR="42688" marT="0" marB="0" anchor="ctr"/>
                </a:tc>
                <a:tc>
                  <a:txBody>
                    <a:bodyPr/>
                    <a:lstStyle/>
                    <a:p>
                      <a:endParaRPr lang="fr-FR" sz="1000" b="1">
                        <a:effectLst/>
                        <a:latin typeface="Calibri"/>
                        <a:cs typeface="Times New Roman"/>
                      </a:endParaRPr>
                    </a:p>
                  </a:txBody>
                  <a:tcPr marL="42688" marR="42688" marT="0" marB="0" anchor="ctr"/>
                </a:tc>
                <a:tc>
                  <a:txBody>
                    <a:bodyPr/>
                    <a:lstStyle/>
                    <a:p>
                      <a:pPr algn="ctr">
                        <a:lnSpc>
                          <a:spcPct val="115000"/>
                        </a:lnSpc>
                        <a:spcAft>
                          <a:spcPts val="0"/>
                        </a:spcAft>
                      </a:pPr>
                      <a:r>
                        <a:rPr lang="fr-FR" sz="1000" b="1" dirty="0">
                          <a:solidFill>
                            <a:srgbClr val="FF0000"/>
                          </a:solidFill>
                          <a:effectLst/>
                        </a:rPr>
                        <a:t>x</a:t>
                      </a:r>
                      <a:endParaRPr lang="fr-FR" sz="1100" b="1" dirty="0">
                        <a:solidFill>
                          <a:srgbClr val="FF0000"/>
                        </a:solidFill>
                        <a:effectLst/>
                        <a:latin typeface="Calibri"/>
                        <a:ea typeface="Times New Roman"/>
                        <a:cs typeface="Times New Roman"/>
                      </a:endParaRPr>
                    </a:p>
                  </a:txBody>
                  <a:tcPr marL="42688" marR="42688" marT="0" marB="0" anchor="ctr"/>
                </a:tc>
                <a:tc>
                  <a:txBody>
                    <a:bodyPr/>
                    <a:lstStyle/>
                    <a:p>
                      <a:endParaRPr lang="fr-FR" sz="1000" b="1" dirty="0">
                        <a:effectLst/>
                        <a:latin typeface="Calibri"/>
                        <a:cs typeface="Times New Roman"/>
                      </a:endParaRPr>
                    </a:p>
                  </a:txBody>
                  <a:tcPr marL="42688" marR="42688" marT="0" marB="0" anchor="ctr"/>
                </a:tc>
                <a:tc>
                  <a:txBody>
                    <a:bodyPr/>
                    <a:lstStyle/>
                    <a:p>
                      <a:pPr algn="ctr">
                        <a:lnSpc>
                          <a:spcPct val="115000"/>
                        </a:lnSpc>
                        <a:spcAft>
                          <a:spcPts val="0"/>
                        </a:spcAft>
                      </a:pPr>
                      <a:r>
                        <a:rPr lang="fr-FR" sz="1000" b="1" dirty="0">
                          <a:solidFill>
                            <a:srgbClr val="FF0000"/>
                          </a:solidFill>
                          <a:effectLst/>
                        </a:rPr>
                        <a:t>x</a:t>
                      </a:r>
                      <a:endParaRPr lang="fr-FR" sz="1100" b="1" dirty="0">
                        <a:solidFill>
                          <a:srgbClr val="FF0000"/>
                        </a:solidFill>
                        <a:effectLst/>
                        <a:latin typeface="Calibri"/>
                        <a:ea typeface="Times New Roman"/>
                        <a:cs typeface="Times New Roman"/>
                      </a:endParaRPr>
                    </a:p>
                  </a:txBody>
                  <a:tcPr marL="42688" marR="42688" marT="0" marB="0" anchor="ctr"/>
                </a:tc>
                <a:tc>
                  <a:txBody>
                    <a:bodyPr/>
                    <a:lstStyle/>
                    <a:p>
                      <a:pPr algn="ctr">
                        <a:lnSpc>
                          <a:spcPct val="115000"/>
                        </a:lnSpc>
                        <a:spcAft>
                          <a:spcPts val="0"/>
                        </a:spcAft>
                      </a:pPr>
                      <a:r>
                        <a:rPr lang="fr-FR" sz="1000" b="1">
                          <a:effectLst/>
                        </a:rPr>
                        <a:t>x</a:t>
                      </a:r>
                      <a:endParaRPr lang="fr-FR" sz="1100" b="1">
                        <a:effectLst/>
                        <a:latin typeface="Calibri"/>
                        <a:ea typeface="Times New Roman"/>
                        <a:cs typeface="Times New Roman"/>
                      </a:endParaRPr>
                    </a:p>
                  </a:txBody>
                  <a:tcPr marL="42688" marR="42688" marT="0" marB="0" anchor="ctr"/>
                </a:tc>
                <a:tc>
                  <a:txBody>
                    <a:bodyPr/>
                    <a:lstStyle/>
                    <a:p>
                      <a:endParaRPr lang="fr-FR" sz="1000" b="1" dirty="0">
                        <a:solidFill>
                          <a:srgbClr val="FF0000"/>
                        </a:solidFill>
                        <a:effectLst/>
                        <a:latin typeface="Calibri"/>
                        <a:cs typeface="Times New Roman"/>
                      </a:endParaRPr>
                    </a:p>
                  </a:txBody>
                  <a:tcPr marL="42688" marR="42688" marT="0" marB="0" anchor="ctr"/>
                </a:tc>
              </a:tr>
              <a:tr h="292361">
                <a:tc>
                  <a:txBody>
                    <a:bodyPr/>
                    <a:lstStyle/>
                    <a:p>
                      <a:pPr>
                        <a:lnSpc>
                          <a:spcPct val="115000"/>
                        </a:lnSpc>
                        <a:spcAft>
                          <a:spcPts val="0"/>
                        </a:spcAft>
                      </a:pPr>
                      <a:r>
                        <a:rPr lang="fr-FR" sz="1800" b="1" dirty="0">
                          <a:effectLst/>
                        </a:rPr>
                        <a:t>RWANDA</a:t>
                      </a:r>
                      <a:endParaRPr lang="fr-FR" sz="1800" b="1" dirty="0">
                        <a:effectLst/>
                        <a:latin typeface="Calibri"/>
                        <a:ea typeface="Times New Roman"/>
                        <a:cs typeface="Times New Roman"/>
                      </a:endParaRPr>
                    </a:p>
                  </a:txBody>
                  <a:tcPr marL="42688" marR="42688" marT="0" marB="0" anchor="ctr"/>
                </a:tc>
                <a:tc>
                  <a:txBody>
                    <a:bodyPr/>
                    <a:lstStyle/>
                    <a:p>
                      <a:endParaRPr lang="fr-FR" sz="1000" b="1">
                        <a:effectLst/>
                        <a:latin typeface="Calibri"/>
                        <a:cs typeface="Times New Roman"/>
                      </a:endParaRPr>
                    </a:p>
                  </a:txBody>
                  <a:tcPr marL="42688" marR="42688" marT="0" marB="0" anchor="ctr"/>
                </a:tc>
                <a:tc>
                  <a:txBody>
                    <a:bodyPr/>
                    <a:lstStyle/>
                    <a:p>
                      <a:pPr algn="ctr">
                        <a:lnSpc>
                          <a:spcPct val="115000"/>
                        </a:lnSpc>
                        <a:spcAft>
                          <a:spcPts val="0"/>
                        </a:spcAft>
                      </a:pPr>
                      <a:r>
                        <a:rPr lang="fr-FR" sz="1000" b="1" dirty="0">
                          <a:solidFill>
                            <a:srgbClr val="FF0000"/>
                          </a:solidFill>
                          <a:effectLst/>
                        </a:rPr>
                        <a:t>x</a:t>
                      </a:r>
                      <a:endParaRPr lang="fr-FR" sz="1100" b="1" dirty="0">
                        <a:solidFill>
                          <a:srgbClr val="FF0000"/>
                        </a:solidFill>
                        <a:effectLst/>
                        <a:latin typeface="Calibri"/>
                        <a:ea typeface="Times New Roman"/>
                        <a:cs typeface="Times New Roman"/>
                      </a:endParaRPr>
                    </a:p>
                  </a:txBody>
                  <a:tcPr marL="42688" marR="42688" marT="0" marB="0" anchor="ctr"/>
                </a:tc>
                <a:tc>
                  <a:txBody>
                    <a:bodyPr/>
                    <a:lstStyle/>
                    <a:p>
                      <a:endParaRPr lang="fr-FR" sz="1000" b="1" dirty="0">
                        <a:effectLst/>
                        <a:latin typeface="Calibri"/>
                        <a:cs typeface="Times New Roman"/>
                      </a:endParaRPr>
                    </a:p>
                  </a:txBody>
                  <a:tcPr marL="42688" marR="42688" marT="0" marB="0" anchor="ctr"/>
                </a:tc>
                <a:tc>
                  <a:txBody>
                    <a:bodyPr/>
                    <a:lstStyle/>
                    <a:p>
                      <a:pPr algn="ctr">
                        <a:lnSpc>
                          <a:spcPct val="115000"/>
                        </a:lnSpc>
                        <a:spcAft>
                          <a:spcPts val="0"/>
                        </a:spcAft>
                      </a:pPr>
                      <a:r>
                        <a:rPr lang="fr-FR" sz="1000" b="1" dirty="0">
                          <a:solidFill>
                            <a:srgbClr val="FF0000"/>
                          </a:solidFill>
                          <a:effectLst/>
                        </a:rPr>
                        <a:t>x</a:t>
                      </a:r>
                      <a:endParaRPr lang="fr-FR" sz="1100" b="1" dirty="0">
                        <a:solidFill>
                          <a:srgbClr val="FF0000"/>
                        </a:solidFill>
                        <a:effectLst/>
                        <a:latin typeface="Calibri"/>
                        <a:ea typeface="Times New Roman"/>
                        <a:cs typeface="Times New Roman"/>
                      </a:endParaRPr>
                    </a:p>
                  </a:txBody>
                  <a:tcPr marL="42688" marR="42688" marT="0" marB="0" anchor="ctr"/>
                </a:tc>
                <a:tc>
                  <a:txBody>
                    <a:bodyPr/>
                    <a:lstStyle/>
                    <a:p>
                      <a:endParaRPr lang="fr-FR" sz="1000" b="1">
                        <a:effectLst/>
                        <a:latin typeface="Calibri"/>
                        <a:cs typeface="Times New Roman"/>
                      </a:endParaRPr>
                    </a:p>
                  </a:txBody>
                  <a:tcPr marL="42688" marR="42688" marT="0" marB="0" anchor="ctr"/>
                </a:tc>
                <a:tc>
                  <a:txBody>
                    <a:bodyPr/>
                    <a:lstStyle/>
                    <a:p>
                      <a:pPr algn="ctr">
                        <a:lnSpc>
                          <a:spcPct val="115000"/>
                        </a:lnSpc>
                        <a:spcAft>
                          <a:spcPts val="0"/>
                        </a:spcAft>
                      </a:pPr>
                      <a:r>
                        <a:rPr lang="fr-FR" sz="1000" b="1" dirty="0">
                          <a:solidFill>
                            <a:srgbClr val="FF0000"/>
                          </a:solidFill>
                          <a:effectLst/>
                        </a:rPr>
                        <a:t>x</a:t>
                      </a:r>
                      <a:endParaRPr lang="fr-FR" sz="1100" b="1" dirty="0">
                        <a:solidFill>
                          <a:srgbClr val="FF0000"/>
                        </a:solidFill>
                        <a:effectLst/>
                        <a:latin typeface="Calibri"/>
                        <a:ea typeface="Times New Roman"/>
                        <a:cs typeface="Times New Roman"/>
                      </a:endParaRPr>
                    </a:p>
                  </a:txBody>
                  <a:tcPr marL="42688" marR="42688" marT="0" marB="0" anchor="ctr"/>
                </a:tc>
              </a:tr>
              <a:tr h="292361">
                <a:tc>
                  <a:txBody>
                    <a:bodyPr/>
                    <a:lstStyle/>
                    <a:p>
                      <a:pPr>
                        <a:lnSpc>
                          <a:spcPct val="115000"/>
                        </a:lnSpc>
                        <a:spcAft>
                          <a:spcPts val="0"/>
                        </a:spcAft>
                      </a:pPr>
                      <a:r>
                        <a:rPr lang="fr-FR" sz="1800" b="1" dirty="0">
                          <a:effectLst/>
                        </a:rPr>
                        <a:t>SENEGAL</a:t>
                      </a:r>
                      <a:endParaRPr lang="fr-FR" sz="1800" b="1" dirty="0">
                        <a:effectLst/>
                        <a:latin typeface="Calibri"/>
                        <a:ea typeface="Times New Roman"/>
                        <a:cs typeface="Times New Roman"/>
                      </a:endParaRPr>
                    </a:p>
                  </a:txBody>
                  <a:tcPr marL="42688" marR="42688" marT="0" marB="0" anchor="ctr"/>
                </a:tc>
                <a:tc>
                  <a:txBody>
                    <a:bodyPr/>
                    <a:lstStyle/>
                    <a:p>
                      <a:endParaRPr lang="fr-FR" sz="1000" b="1">
                        <a:effectLst/>
                        <a:latin typeface="Calibri"/>
                        <a:cs typeface="Times New Roman"/>
                      </a:endParaRPr>
                    </a:p>
                  </a:txBody>
                  <a:tcPr marL="42688" marR="42688" marT="0" marB="0" anchor="ctr"/>
                </a:tc>
                <a:tc>
                  <a:txBody>
                    <a:bodyPr/>
                    <a:lstStyle/>
                    <a:p>
                      <a:pPr algn="ctr">
                        <a:lnSpc>
                          <a:spcPct val="115000"/>
                        </a:lnSpc>
                        <a:spcAft>
                          <a:spcPts val="0"/>
                        </a:spcAft>
                      </a:pPr>
                      <a:r>
                        <a:rPr lang="fr-FR" sz="1000" b="1" dirty="0">
                          <a:solidFill>
                            <a:srgbClr val="FF0000"/>
                          </a:solidFill>
                          <a:effectLst/>
                        </a:rPr>
                        <a:t>x</a:t>
                      </a:r>
                      <a:endParaRPr lang="fr-FR" sz="1100" b="1" dirty="0">
                        <a:solidFill>
                          <a:srgbClr val="FF0000"/>
                        </a:solidFill>
                        <a:effectLst/>
                        <a:latin typeface="Calibri"/>
                        <a:ea typeface="Times New Roman"/>
                        <a:cs typeface="Times New Roman"/>
                      </a:endParaRPr>
                    </a:p>
                  </a:txBody>
                  <a:tcPr marL="42688" marR="42688" marT="0" marB="0" anchor="ctr"/>
                </a:tc>
                <a:tc>
                  <a:txBody>
                    <a:bodyPr/>
                    <a:lstStyle/>
                    <a:p>
                      <a:endParaRPr lang="fr-FR" sz="1000" b="1">
                        <a:effectLst/>
                        <a:latin typeface="Calibri"/>
                        <a:cs typeface="Times New Roman"/>
                      </a:endParaRPr>
                    </a:p>
                  </a:txBody>
                  <a:tcPr marL="42688" marR="42688" marT="0" marB="0" anchor="ctr"/>
                </a:tc>
                <a:tc>
                  <a:txBody>
                    <a:bodyPr/>
                    <a:lstStyle/>
                    <a:p>
                      <a:pPr algn="ctr">
                        <a:lnSpc>
                          <a:spcPct val="115000"/>
                        </a:lnSpc>
                        <a:spcAft>
                          <a:spcPts val="0"/>
                        </a:spcAft>
                      </a:pPr>
                      <a:r>
                        <a:rPr lang="fr-FR" sz="1000" b="1" dirty="0">
                          <a:solidFill>
                            <a:srgbClr val="FF0000"/>
                          </a:solidFill>
                          <a:effectLst/>
                        </a:rPr>
                        <a:t>x</a:t>
                      </a:r>
                      <a:endParaRPr lang="fr-FR" sz="1100" b="1" dirty="0">
                        <a:solidFill>
                          <a:srgbClr val="FF0000"/>
                        </a:solidFill>
                        <a:effectLst/>
                        <a:latin typeface="Calibri"/>
                        <a:ea typeface="Times New Roman"/>
                        <a:cs typeface="Times New Roman"/>
                      </a:endParaRPr>
                    </a:p>
                  </a:txBody>
                  <a:tcPr marL="42688" marR="42688" marT="0" marB="0" anchor="ctr"/>
                </a:tc>
                <a:tc>
                  <a:txBody>
                    <a:bodyPr/>
                    <a:lstStyle/>
                    <a:p>
                      <a:endParaRPr lang="fr-FR" sz="1000" b="1">
                        <a:effectLst/>
                        <a:latin typeface="Calibri"/>
                        <a:cs typeface="Times New Roman"/>
                      </a:endParaRPr>
                    </a:p>
                  </a:txBody>
                  <a:tcPr marL="42688" marR="42688" marT="0" marB="0" anchor="ctr"/>
                </a:tc>
                <a:tc>
                  <a:txBody>
                    <a:bodyPr/>
                    <a:lstStyle/>
                    <a:p>
                      <a:pPr algn="ctr">
                        <a:lnSpc>
                          <a:spcPct val="115000"/>
                        </a:lnSpc>
                        <a:spcAft>
                          <a:spcPts val="0"/>
                        </a:spcAft>
                      </a:pPr>
                      <a:r>
                        <a:rPr lang="fr-FR" sz="1000" b="1" dirty="0">
                          <a:solidFill>
                            <a:srgbClr val="FF0000"/>
                          </a:solidFill>
                          <a:effectLst/>
                        </a:rPr>
                        <a:t>x</a:t>
                      </a:r>
                      <a:endParaRPr lang="fr-FR" sz="1100" b="1" dirty="0">
                        <a:solidFill>
                          <a:srgbClr val="FF0000"/>
                        </a:solidFill>
                        <a:effectLst/>
                        <a:latin typeface="Calibri"/>
                        <a:ea typeface="Times New Roman"/>
                        <a:cs typeface="Times New Roman"/>
                      </a:endParaRPr>
                    </a:p>
                  </a:txBody>
                  <a:tcPr marL="42688" marR="42688" marT="0" marB="0" anchor="ctr"/>
                </a:tc>
              </a:tr>
              <a:tr h="292361">
                <a:tc>
                  <a:txBody>
                    <a:bodyPr/>
                    <a:lstStyle/>
                    <a:p>
                      <a:pPr>
                        <a:lnSpc>
                          <a:spcPct val="115000"/>
                        </a:lnSpc>
                        <a:spcAft>
                          <a:spcPts val="0"/>
                        </a:spcAft>
                      </a:pPr>
                      <a:r>
                        <a:rPr lang="fr-FR" sz="1800" b="1" dirty="0">
                          <a:effectLst/>
                        </a:rPr>
                        <a:t>TCHAD</a:t>
                      </a:r>
                      <a:endParaRPr lang="fr-FR" sz="1800" b="1" dirty="0">
                        <a:effectLst/>
                        <a:latin typeface="Calibri"/>
                        <a:ea typeface="Times New Roman"/>
                        <a:cs typeface="Times New Roman"/>
                      </a:endParaRPr>
                    </a:p>
                  </a:txBody>
                  <a:tcPr marL="42688" marR="42688" marT="0" marB="0" anchor="ctr"/>
                </a:tc>
                <a:tc>
                  <a:txBody>
                    <a:bodyPr/>
                    <a:lstStyle/>
                    <a:p>
                      <a:endParaRPr lang="fr-FR" sz="1000" b="1">
                        <a:effectLst/>
                        <a:latin typeface="Calibri"/>
                        <a:cs typeface="Times New Roman"/>
                      </a:endParaRPr>
                    </a:p>
                  </a:txBody>
                  <a:tcPr marL="42688" marR="42688" marT="0" marB="0" anchor="ctr"/>
                </a:tc>
                <a:tc>
                  <a:txBody>
                    <a:bodyPr/>
                    <a:lstStyle/>
                    <a:p>
                      <a:pPr algn="ctr">
                        <a:lnSpc>
                          <a:spcPct val="115000"/>
                        </a:lnSpc>
                        <a:spcAft>
                          <a:spcPts val="0"/>
                        </a:spcAft>
                      </a:pPr>
                      <a:r>
                        <a:rPr lang="fr-FR" sz="1000" b="1" dirty="0">
                          <a:solidFill>
                            <a:srgbClr val="FF0000"/>
                          </a:solidFill>
                          <a:effectLst/>
                        </a:rPr>
                        <a:t>x</a:t>
                      </a:r>
                      <a:endParaRPr lang="fr-FR" sz="1100" b="1" dirty="0">
                        <a:solidFill>
                          <a:srgbClr val="FF0000"/>
                        </a:solidFill>
                        <a:effectLst/>
                        <a:latin typeface="Calibri"/>
                        <a:ea typeface="Times New Roman"/>
                        <a:cs typeface="Times New Roman"/>
                      </a:endParaRPr>
                    </a:p>
                  </a:txBody>
                  <a:tcPr marL="42688" marR="42688" marT="0" marB="0" anchor="ctr"/>
                </a:tc>
                <a:tc>
                  <a:txBody>
                    <a:bodyPr/>
                    <a:lstStyle/>
                    <a:p>
                      <a:endParaRPr lang="fr-FR" sz="1000" b="1" dirty="0">
                        <a:effectLst/>
                        <a:latin typeface="Calibri"/>
                        <a:cs typeface="Times New Roman"/>
                      </a:endParaRPr>
                    </a:p>
                  </a:txBody>
                  <a:tcPr marL="42688" marR="42688" marT="0" marB="0" anchor="ctr"/>
                </a:tc>
                <a:tc>
                  <a:txBody>
                    <a:bodyPr/>
                    <a:lstStyle/>
                    <a:p>
                      <a:pPr algn="ctr">
                        <a:lnSpc>
                          <a:spcPct val="115000"/>
                        </a:lnSpc>
                        <a:spcAft>
                          <a:spcPts val="0"/>
                        </a:spcAft>
                      </a:pPr>
                      <a:r>
                        <a:rPr lang="fr-FR" sz="1000" b="1" dirty="0">
                          <a:solidFill>
                            <a:srgbClr val="FF0000"/>
                          </a:solidFill>
                          <a:effectLst/>
                        </a:rPr>
                        <a:t>x</a:t>
                      </a:r>
                      <a:endParaRPr lang="fr-FR" sz="1100" b="1" dirty="0">
                        <a:solidFill>
                          <a:srgbClr val="FF0000"/>
                        </a:solidFill>
                        <a:effectLst/>
                        <a:latin typeface="Calibri"/>
                        <a:ea typeface="Times New Roman"/>
                        <a:cs typeface="Times New Roman"/>
                      </a:endParaRPr>
                    </a:p>
                  </a:txBody>
                  <a:tcPr marL="42688" marR="42688" marT="0" marB="0" anchor="ctr"/>
                </a:tc>
                <a:tc>
                  <a:txBody>
                    <a:bodyPr/>
                    <a:lstStyle/>
                    <a:p>
                      <a:endParaRPr lang="fr-FR" sz="1000" b="1">
                        <a:effectLst/>
                        <a:latin typeface="Calibri"/>
                        <a:cs typeface="Times New Roman"/>
                      </a:endParaRPr>
                    </a:p>
                  </a:txBody>
                  <a:tcPr marL="42688" marR="42688" marT="0" marB="0" anchor="ctr"/>
                </a:tc>
                <a:tc>
                  <a:txBody>
                    <a:bodyPr/>
                    <a:lstStyle/>
                    <a:p>
                      <a:pPr algn="ctr">
                        <a:lnSpc>
                          <a:spcPct val="115000"/>
                        </a:lnSpc>
                        <a:spcAft>
                          <a:spcPts val="0"/>
                        </a:spcAft>
                      </a:pPr>
                      <a:r>
                        <a:rPr lang="fr-FR" sz="1000" b="1" dirty="0">
                          <a:solidFill>
                            <a:srgbClr val="FF0000"/>
                          </a:solidFill>
                          <a:effectLst/>
                        </a:rPr>
                        <a:t>x</a:t>
                      </a:r>
                      <a:endParaRPr lang="fr-FR" sz="1100" b="1" dirty="0">
                        <a:solidFill>
                          <a:srgbClr val="FF0000"/>
                        </a:solidFill>
                        <a:effectLst/>
                        <a:latin typeface="Calibri"/>
                        <a:ea typeface="Times New Roman"/>
                        <a:cs typeface="Times New Roman"/>
                      </a:endParaRPr>
                    </a:p>
                  </a:txBody>
                  <a:tcPr marL="42688" marR="42688" marT="0" marB="0" anchor="ctr"/>
                </a:tc>
              </a:tr>
              <a:tr h="292361">
                <a:tc>
                  <a:txBody>
                    <a:bodyPr/>
                    <a:lstStyle/>
                    <a:p>
                      <a:pPr>
                        <a:lnSpc>
                          <a:spcPct val="115000"/>
                        </a:lnSpc>
                        <a:spcAft>
                          <a:spcPts val="0"/>
                        </a:spcAft>
                      </a:pPr>
                      <a:r>
                        <a:rPr lang="fr-FR" sz="1800" b="1" dirty="0">
                          <a:effectLst/>
                        </a:rPr>
                        <a:t>TOGO</a:t>
                      </a:r>
                      <a:endParaRPr lang="fr-FR" sz="1800" b="1" dirty="0">
                        <a:effectLst/>
                        <a:latin typeface="Calibri"/>
                        <a:ea typeface="Times New Roman"/>
                        <a:cs typeface="Times New Roman"/>
                      </a:endParaRPr>
                    </a:p>
                  </a:txBody>
                  <a:tcPr marL="42688" marR="42688" marT="0" marB="0" anchor="ctr"/>
                </a:tc>
                <a:tc>
                  <a:txBody>
                    <a:bodyPr/>
                    <a:lstStyle/>
                    <a:p>
                      <a:pPr algn="ctr">
                        <a:lnSpc>
                          <a:spcPct val="115000"/>
                        </a:lnSpc>
                        <a:spcAft>
                          <a:spcPts val="0"/>
                        </a:spcAft>
                      </a:pPr>
                      <a:r>
                        <a:rPr lang="fr-FR" sz="1000" b="1">
                          <a:effectLst/>
                        </a:rPr>
                        <a:t>x</a:t>
                      </a:r>
                      <a:endParaRPr lang="fr-FR" sz="1100" b="1">
                        <a:effectLst/>
                        <a:latin typeface="Calibri"/>
                        <a:ea typeface="Times New Roman"/>
                        <a:cs typeface="Times New Roman"/>
                      </a:endParaRPr>
                    </a:p>
                  </a:txBody>
                  <a:tcPr marL="42688" marR="42688" marT="0" marB="0" anchor="ctr"/>
                </a:tc>
                <a:tc>
                  <a:txBody>
                    <a:bodyPr/>
                    <a:lstStyle/>
                    <a:p>
                      <a:endParaRPr lang="fr-FR" sz="1000" b="1" dirty="0">
                        <a:solidFill>
                          <a:srgbClr val="FF0000"/>
                        </a:solidFill>
                        <a:effectLst/>
                        <a:latin typeface="Calibri"/>
                        <a:cs typeface="Times New Roman"/>
                      </a:endParaRPr>
                    </a:p>
                  </a:txBody>
                  <a:tcPr marL="42688" marR="42688" marT="0" marB="0" anchor="ctr"/>
                </a:tc>
                <a:tc>
                  <a:txBody>
                    <a:bodyPr/>
                    <a:lstStyle/>
                    <a:p>
                      <a:endParaRPr lang="fr-FR" sz="1000" b="1" dirty="0">
                        <a:effectLst/>
                        <a:latin typeface="Calibri"/>
                        <a:cs typeface="Times New Roman"/>
                      </a:endParaRPr>
                    </a:p>
                  </a:txBody>
                  <a:tcPr marL="42688" marR="42688" marT="0" marB="0" anchor="ctr"/>
                </a:tc>
                <a:tc>
                  <a:txBody>
                    <a:bodyPr/>
                    <a:lstStyle/>
                    <a:p>
                      <a:pPr algn="ctr">
                        <a:lnSpc>
                          <a:spcPct val="115000"/>
                        </a:lnSpc>
                        <a:spcAft>
                          <a:spcPts val="0"/>
                        </a:spcAft>
                      </a:pPr>
                      <a:r>
                        <a:rPr lang="fr-FR" sz="1000" b="1" dirty="0">
                          <a:solidFill>
                            <a:srgbClr val="FF0000"/>
                          </a:solidFill>
                          <a:effectLst/>
                        </a:rPr>
                        <a:t>x</a:t>
                      </a:r>
                      <a:endParaRPr lang="fr-FR" sz="1100" b="1" dirty="0">
                        <a:solidFill>
                          <a:srgbClr val="FF0000"/>
                        </a:solidFill>
                        <a:effectLst/>
                        <a:latin typeface="Calibri"/>
                        <a:ea typeface="Times New Roman"/>
                        <a:cs typeface="Times New Roman"/>
                      </a:endParaRPr>
                    </a:p>
                  </a:txBody>
                  <a:tcPr marL="42688" marR="42688" marT="0" marB="0" anchor="ctr"/>
                </a:tc>
                <a:tc>
                  <a:txBody>
                    <a:bodyPr/>
                    <a:lstStyle/>
                    <a:p>
                      <a:endParaRPr lang="fr-FR" sz="1000" b="1" dirty="0">
                        <a:effectLst/>
                        <a:latin typeface="Calibri"/>
                        <a:cs typeface="Times New Roman"/>
                      </a:endParaRPr>
                    </a:p>
                  </a:txBody>
                  <a:tcPr marL="42688" marR="42688" marT="0" marB="0" anchor="ctr"/>
                </a:tc>
                <a:tc>
                  <a:txBody>
                    <a:bodyPr/>
                    <a:lstStyle/>
                    <a:p>
                      <a:pPr algn="ctr">
                        <a:lnSpc>
                          <a:spcPct val="115000"/>
                        </a:lnSpc>
                        <a:spcAft>
                          <a:spcPts val="0"/>
                        </a:spcAft>
                      </a:pPr>
                      <a:r>
                        <a:rPr lang="fr-FR" sz="1000" b="1" dirty="0">
                          <a:solidFill>
                            <a:srgbClr val="FF0000"/>
                          </a:solidFill>
                          <a:effectLst/>
                        </a:rPr>
                        <a:t>x</a:t>
                      </a:r>
                      <a:endParaRPr lang="fr-FR" sz="1100" b="1" dirty="0">
                        <a:solidFill>
                          <a:srgbClr val="FF0000"/>
                        </a:solidFill>
                        <a:effectLst/>
                        <a:latin typeface="Calibri"/>
                        <a:ea typeface="Times New Roman"/>
                        <a:cs typeface="Times New Roman"/>
                      </a:endParaRPr>
                    </a:p>
                  </a:txBody>
                  <a:tcPr marL="42688" marR="42688" marT="0" marB="0" anchor="ctr"/>
                </a:tc>
              </a:tr>
            </a:tbl>
          </a:graphicData>
        </a:graphic>
      </p:graphicFrame>
      <p:sp>
        <p:nvSpPr>
          <p:cNvPr id="3" name="ZoneTexte 2"/>
          <p:cNvSpPr txBox="1"/>
          <p:nvPr/>
        </p:nvSpPr>
        <p:spPr>
          <a:xfrm>
            <a:off x="1259632" y="332656"/>
            <a:ext cx="1584176" cy="369332"/>
          </a:xfrm>
          <a:prstGeom prst="rect">
            <a:avLst/>
          </a:prstGeom>
          <a:noFill/>
        </p:spPr>
        <p:txBody>
          <a:bodyPr wrap="square" rtlCol="0">
            <a:spAutoFit/>
          </a:bodyPr>
          <a:lstStyle/>
          <a:p>
            <a:r>
              <a:rPr lang="fr-FR" b="1" dirty="0" smtClean="0">
                <a:solidFill>
                  <a:srgbClr val="FF0000"/>
                </a:solidFill>
              </a:rPr>
              <a:t>Carton rouge</a:t>
            </a:r>
            <a:endParaRPr lang="fr-FR" b="1" dirty="0">
              <a:solidFill>
                <a:srgbClr val="FF0000"/>
              </a:solidFill>
            </a:endParaRPr>
          </a:p>
        </p:txBody>
      </p:sp>
    </p:spTree>
    <p:extLst>
      <p:ext uri="{BB962C8B-B14F-4D97-AF65-F5344CB8AC3E}">
        <p14:creationId xmlns:p14="http://schemas.microsoft.com/office/powerpoint/2010/main" val="7859323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60648"/>
            <a:ext cx="7620000" cy="1143000"/>
          </a:xfrm>
        </p:spPr>
        <p:txBody>
          <a:bodyPr/>
          <a:lstStyle/>
          <a:p>
            <a:pPr algn="ctr"/>
            <a:r>
              <a:rPr lang="fr-FR" b="1" dirty="0" smtClean="0"/>
              <a:t/>
            </a:r>
            <a:br>
              <a:rPr lang="fr-FR" b="1" dirty="0" smtClean="0"/>
            </a:br>
            <a:r>
              <a:rPr lang="fr-FR" sz="3600" b="1" dirty="0" smtClean="0"/>
              <a:t>Enjeux en lien avec les risques professionnels</a:t>
            </a:r>
            <a:br>
              <a:rPr lang="fr-FR" sz="3600" b="1" dirty="0" smtClean="0"/>
            </a:br>
            <a:endParaRPr lang="fr-FR" sz="3600" b="1" dirty="0"/>
          </a:p>
        </p:txBody>
      </p:sp>
      <p:sp>
        <p:nvSpPr>
          <p:cNvPr id="3" name="Espace réservé du contenu 2"/>
          <p:cNvSpPr>
            <a:spLocks noGrp="1"/>
          </p:cNvSpPr>
          <p:nvPr>
            <p:ph idx="1"/>
          </p:nvPr>
        </p:nvSpPr>
        <p:spPr/>
        <p:txBody>
          <a:bodyPr/>
          <a:lstStyle/>
          <a:p>
            <a:pPr marL="114300" indent="0">
              <a:buNone/>
            </a:pPr>
            <a:r>
              <a:rPr lang="fr-FR" sz="2800" b="1" dirty="0"/>
              <a:t>Observatoire thématique des </a:t>
            </a:r>
            <a:r>
              <a:rPr lang="fr-FR" sz="2800" b="1" dirty="0" smtClean="0"/>
              <a:t>AT/MP</a:t>
            </a:r>
            <a:endParaRPr lang="fr-FR" sz="2800" b="1" dirty="0">
              <a:solidFill>
                <a:srgbClr val="FF0000"/>
              </a:solidFill>
            </a:endParaRPr>
          </a:p>
          <a:p>
            <a:endParaRPr lang="fr-FR" sz="2800" b="1" dirty="0" smtClean="0">
              <a:solidFill>
                <a:srgbClr val="FF0000"/>
              </a:solidFill>
            </a:endParaRPr>
          </a:p>
          <a:p>
            <a:r>
              <a:rPr lang="fr-FR" sz="2800" b="1" dirty="0" smtClean="0">
                <a:solidFill>
                  <a:srgbClr val="FF0000"/>
                </a:solidFill>
              </a:rPr>
              <a:t>seulement </a:t>
            </a:r>
            <a:r>
              <a:rPr lang="fr-FR" sz="2800" b="1" dirty="0">
                <a:solidFill>
                  <a:srgbClr val="FF0000"/>
                </a:solidFill>
              </a:rPr>
              <a:t>trois pays sur </a:t>
            </a:r>
            <a:r>
              <a:rPr lang="fr-FR" sz="2800" b="1" dirty="0" smtClean="0">
                <a:solidFill>
                  <a:srgbClr val="FF0000"/>
                </a:solidFill>
              </a:rPr>
              <a:t>22 </a:t>
            </a:r>
            <a:r>
              <a:rPr lang="fr-FR" sz="2800" b="1" dirty="0">
                <a:solidFill>
                  <a:srgbClr val="FF0000"/>
                </a:solidFill>
              </a:rPr>
              <a:t>disposaient d’un observatoire des AT/MP. </a:t>
            </a:r>
            <a:endParaRPr lang="fr-FR" sz="2800" b="1" dirty="0" smtClean="0">
              <a:solidFill>
                <a:srgbClr val="FF0000"/>
              </a:solidFill>
            </a:endParaRPr>
          </a:p>
          <a:p>
            <a:endParaRPr lang="fr-FR" sz="2800" b="1" dirty="0">
              <a:solidFill>
                <a:srgbClr val="FF0000"/>
              </a:solidFill>
            </a:endParaRPr>
          </a:p>
          <a:p>
            <a:r>
              <a:rPr lang="fr-FR" sz="2800" b="1" dirty="0" smtClean="0">
                <a:solidFill>
                  <a:srgbClr val="7030A0"/>
                </a:solidFill>
              </a:rPr>
              <a:t>Les données fournies par rapport aux  aux MP ne sont pas complètes. Elles sont peu </a:t>
            </a:r>
            <a:r>
              <a:rPr lang="fr-FR" sz="2800" b="1" dirty="0" smtClean="0">
                <a:solidFill>
                  <a:srgbClr val="7030A0"/>
                </a:solidFill>
              </a:rPr>
              <a:t>exploitables</a:t>
            </a:r>
            <a:endParaRPr lang="fr-FR" sz="2800" b="1" dirty="0" smtClean="0">
              <a:solidFill>
                <a:srgbClr val="7030A0"/>
              </a:solidFill>
            </a:endParaRPr>
          </a:p>
          <a:p>
            <a:endParaRPr lang="fr-FR" sz="2800" b="1" dirty="0">
              <a:solidFill>
                <a:srgbClr val="7030A0"/>
              </a:solidFill>
            </a:endParaRPr>
          </a:p>
          <a:p>
            <a:endParaRPr lang="fr-FR" sz="2400" b="1" dirty="0">
              <a:solidFill>
                <a:srgbClr val="FF0000"/>
              </a:solidFill>
            </a:endParaRPr>
          </a:p>
        </p:txBody>
      </p:sp>
    </p:spTree>
    <p:extLst>
      <p:ext uri="{BB962C8B-B14F-4D97-AF65-F5344CB8AC3E}">
        <p14:creationId xmlns:p14="http://schemas.microsoft.com/office/powerpoint/2010/main" val="9359018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Graphiqu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672"/>
            <a:ext cx="9144000" cy="568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3059832" y="6381328"/>
            <a:ext cx="3456384" cy="400110"/>
          </a:xfrm>
          <a:prstGeom prst="rect">
            <a:avLst/>
          </a:prstGeom>
          <a:noFill/>
        </p:spPr>
        <p:txBody>
          <a:bodyPr wrap="square" rtlCol="0">
            <a:spAutoFit/>
          </a:bodyPr>
          <a:lstStyle/>
          <a:p>
            <a:pPr algn="ctr"/>
            <a:r>
              <a:rPr lang="fr-FR" sz="2000" b="1" dirty="0" smtClean="0">
                <a:solidFill>
                  <a:srgbClr val="FF0000"/>
                </a:solidFill>
              </a:rPr>
              <a:t>AT COMORES 2011</a:t>
            </a:r>
            <a:endParaRPr lang="fr-FR" sz="2000" b="1" dirty="0">
              <a:solidFill>
                <a:srgbClr val="FF0000"/>
              </a:solidFill>
            </a:endParaRPr>
          </a:p>
        </p:txBody>
      </p:sp>
    </p:spTree>
    <p:extLst>
      <p:ext uri="{BB962C8B-B14F-4D97-AF65-F5344CB8AC3E}">
        <p14:creationId xmlns:p14="http://schemas.microsoft.com/office/powerpoint/2010/main" val="33760219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Graphiqu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680"/>
            <a:ext cx="9144000"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76129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Graphique 11"/>
          <p:cNvPicPr>
            <a:picLocks noChangeArrowheads="1"/>
          </p:cNvPicPr>
          <p:nvPr/>
        </p:nvPicPr>
        <p:blipFill>
          <a:blip r:embed="rId2">
            <a:extLst>
              <a:ext uri="{28A0092B-C50C-407E-A947-70E740481C1C}">
                <a14:useLocalDpi xmlns:a14="http://schemas.microsoft.com/office/drawing/2010/main" val="0"/>
              </a:ext>
            </a:extLst>
          </a:blip>
          <a:srcRect b="-38"/>
          <a:stretch>
            <a:fillRect/>
          </a:stretch>
        </p:blipFill>
        <p:spPr bwMode="auto">
          <a:xfrm>
            <a:off x="-7880" y="0"/>
            <a:ext cx="8532440"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179512" y="5854615"/>
            <a:ext cx="7416824" cy="800219"/>
          </a:xfrm>
          <a:prstGeom prst="rect">
            <a:avLst/>
          </a:prstGeom>
          <a:noFill/>
        </p:spPr>
        <p:txBody>
          <a:bodyPr wrap="square" rtlCol="0">
            <a:spAutoFit/>
          </a:bodyPr>
          <a:lstStyle/>
          <a:p>
            <a:pPr algn="ctr"/>
            <a:r>
              <a:rPr lang="fr-FR" sz="2800" b="1" dirty="0"/>
              <a:t>industries manufacturières  et l’agro-industrie.</a:t>
            </a:r>
          </a:p>
          <a:p>
            <a:endParaRPr lang="fr-FR" dirty="0"/>
          </a:p>
        </p:txBody>
      </p:sp>
    </p:spTree>
    <p:extLst>
      <p:ext uri="{BB962C8B-B14F-4D97-AF65-F5344CB8AC3E}">
        <p14:creationId xmlns:p14="http://schemas.microsoft.com/office/powerpoint/2010/main" val="2460364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800" b="1" dirty="0" smtClean="0">
                <a:solidFill>
                  <a:srgbClr val="FF0000"/>
                </a:solidFill>
              </a:rPr>
              <a:t/>
            </a:r>
            <a:br>
              <a:rPr lang="fr-FR" sz="4800" b="1" dirty="0" smtClean="0">
                <a:solidFill>
                  <a:srgbClr val="FF0000"/>
                </a:solidFill>
              </a:rPr>
            </a:br>
            <a:r>
              <a:rPr lang="fr-FR" sz="4400" b="1" dirty="0" smtClean="0">
                <a:solidFill>
                  <a:srgbClr val="FF0000"/>
                </a:solidFill>
              </a:rPr>
              <a:t>La </a:t>
            </a:r>
            <a:r>
              <a:rPr lang="fr-FR" sz="4400" b="1" dirty="0">
                <a:solidFill>
                  <a:srgbClr val="FF0000"/>
                </a:solidFill>
              </a:rPr>
              <a:t>SST en Afrique avant les indépendances</a:t>
            </a:r>
            <a:br>
              <a:rPr lang="fr-FR" sz="4400" b="1" dirty="0">
                <a:solidFill>
                  <a:srgbClr val="FF0000"/>
                </a:solidFill>
              </a:rPr>
            </a:br>
            <a:endParaRPr lang="fr-FR" sz="4400" dirty="0"/>
          </a:p>
        </p:txBody>
      </p:sp>
      <p:sp>
        <p:nvSpPr>
          <p:cNvPr id="3" name="Espace réservé du contenu 2"/>
          <p:cNvSpPr>
            <a:spLocks noGrp="1"/>
          </p:cNvSpPr>
          <p:nvPr>
            <p:ph idx="1"/>
          </p:nvPr>
        </p:nvSpPr>
        <p:spPr/>
        <p:txBody>
          <a:bodyPr>
            <a:normAutofit/>
          </a:bodyPr>
          <a:lstStyle/>
          <a:p>
            <a:r>
              <a:rPr lang="fr-FR" sz="3200" b="1" i="1" u="sng" dirty="0" smtClean="0"/>
              <a:t>NON</a:t>
            </a:r>
            <a:r>
              <a:rPr lang="fr-FR" sz="3200" b="1" i="1" dirty="0" smtClean="0">
                <a:effectLst>
                  <a:outerShdw blurRad="38100" dist="38100" dir="2700000" algn="tl">
                    <a:srgbClr val="000000">
                      <a:alpha val="43137"/>
                    </a:srgbClr>
                  </a:outerShdw>
                </a:effectLst>
              </a:rPr>
              <a:t> :</a:t>
            </a:r>
            <a:r>
              <a:rPr lang="fr-FR" sz="3200" b="1" dirty="0" smtClean="0"/>
              <a:t> La SANTE DES TRAVAILLEURS EN AFRIQUE  AVANT 1960 :</a:t>
            </a:r>
          </a:p>
          <a:p>
            <a:endParaRPr lang="fr-FR" sz="3200" b="1" dirty="0"/>
          </a:p>
          <a:p>
            <a:pPr marL="114300" indent="0">
              <a:buNone/>
            </a:pPr>
            <a:r>
              <a:rPr lang="fr-FR" sz="3200" b="1" dirty="0" smtClean="0">
                <a:solidFill>
                  <a:srgbClr val="FF0000"/>
                </a:solidFill>
              </a:rPr>
              <a:t>La violence dans les lieux de travail</a:t>
            </a:r>
            <a:endParaRPr lang="fr-FR" sz="3200" b="1" dirty="0">
              <a:solidFill>
                <a:srgbClr val="FF0000"/>
              </a:solidFill>
            </a:endParaRPr>
          </a:p>
        </p:txBody>
      </p:sp>
    </p:spTree>
    <p:extLst>
      <p:ext uri="{BB962C8B-B14F-4D97-AF65-F5344CB8AC3E}">
        <p14:creationId xmlns:p14="http://schemas.microsoft.com/office/powerpoint/2010/main" val="29264754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817526183"/>
              </p:ext>
            </p:extLst>
          </p:nvPr>
        </p:nvGraphicFramePr>
        <p:xfrm>
          <a:off x="-1" y="980732"/>
          <a:ext cx="8388424" cy="5877274"/>
        </p:xfrm>
        <a:graphic>
          <a:graphicData uri="http://schemas.openxmlformats.org/drawingml/2006/table">
            <a:tbl>
              <a:tblPr firstRow="1" firstCol="1" bandRow="1">
                <a:tableStyleId>{5C22544A-7EE6-4342-B048-85BDC9FD1C3A}</a:tableStyleId>
              </a:tblPr>
              <a:tblGrid>
                <a:gridCol w="2237831"/>
                <a:gridCol w="1137613"/>
                <a:gridCol w="1137613"/>
                <a:gridCol w="1384622"/>
                <a:gridCol w="1384622"/>
                <a:gridCol w="1106123"/>
              </a:tblGrid>
              <a:tr h="343433">
                <a:tc rowSpan="2">
                  <a:txBody>
                    <a:bodyPr/>
                    <a:lstStyle/>
                    <a:p>
                      <a:pPr>
                        <a:lnSpc>
                          <a:spcPct val="115000"/>
                        </a:lnSpc>
                        <a:spcAft>
                          <a:spcPts val="0"/>
                        </a:spcAft>
                      </a:pPr>
                      <a:r>
                        <a:rPr lang="fr-FR" sz="1000">
                          <a:effectLst/>
                        </a:rPr>
                        <a:t>                                                   Pays</a:t>
                      </a:r>
                      <a:endParaRPr lang="fr-FR" sz="1100">
                        <a:effectLst/>
                        <a:latin typeface="Calibri"/>
                        <a:ea typeface="Times New Roman"/>
                        <a:cs typeface="Times New Roman"/>
                      </a:endParaRPr>
                    </a:p>
                  </a:txBody>
                  <a:tcPr marL="44450" marR="44450" marT="0" marB="0" anchor="ctr"/>
                </a:tc>
                <a:tc gridSpan="5">
                  <a:txBody>
                    <a:bodyPr/>
                    <a:lstStyle/>
                    <a:p>
                      <a:pPr algn="ctr">
                        <a:lnSpc>
                          <a:spcPct val="115000"/>
                        </a:lnSpc>
                        <a:spcAft>
                          <a:spcPts val="0"/>
                        </a:spcAft>
                      </a:pPr>
                      <a:r>
                        <a:rPr lang="fr-FR" sz="1100" dirty="0">
                          <a:effectLst/>
                        </a:rPr>
                        <a:t>Différentes dénominations des comités ou cadre de dialogue</a:t>
                      </a:r>
                      <a:endParaRPr lang="fr-FR" sz="1100" dirty="0">
                        <a:effectLst/>
                        <a:latin typeface="Calibri"/>
                        <a:ea typeface="Times New Roman"/>
                        <a:cs typeface="Times New Roman"/>
                      </a:endParaRPr>
                    </a:p>
                  </a:txBody>
                  <a:tcPr marL="44450" marR="44450"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382346">
                <a:tc vMerge="1">
                  <a:txBody>
                    <a:bodyPr/>
                    <a:lstStyle/>
                    <a:p>
                      <a:endParaRPr lang="fr-FR"/>
                    </a:p>
                  </a:txBody>
                  <a:tcPr/>
                </a:tc>
                <a:tc>
                  <a:txBody>
                    <a:bodyPr/>
                    <a:lstStyle/>
                    <a:p>
                      <a:pPr algn="ctr">
                        <a:lnSpc>
                          <a:spcPct val="115000"/>
                        </a:lnSpc>
                        <a:spcAft>
                          <a:spcPts val="0"/>
                        </a:spcAft>
                      </a:pPr>
                      <a:r>
                        <a:rPr lang="fr-FR" sz="1000">
                          <a:effectLst/>
                        </a:rPr>
                        <a:t>CHS</a:t>
                      </a:r>
                      <a:endParaRPr lang="fr-FR"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fr-FR" sz="1000">
                          <a:effectLst/>
                        </a:rPr>
                        <a:t>CSST</a:t>
                      </a:r>
                      <a:endParaRPr lang="fr-FR"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fr-FR" sz="1000">
                          <a:effectLst/>
                        </a:rPr>
                        <a:t>CHS-CT</a:t>
                      </a:r>
                      <a:endParaRPr lang="fr-FR"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fr-FR" sz="1000">
                          <a:effectLst/>
                        </a:rPr>
                        <a:t>autres</a:t>
                      </a:r>
                      <a:endParaRPr lang="fr-FR"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fr-FR" sz="1000">
                          <a:effectLst/>
                        </a:rPr>
                        <a:t>aucune institution</a:t>
                      </a:r>
                      <a:endParaRPr lang="fr-FR" sz="1100">
                        <a:effectLst/>
                        <a:latin typeface="Calibri"/>
                        <a:ea typeface="Times New Roman"/>
                        <a:cs typeface="Times New Roman"/>
                      </a:endParaRPr>
                    </a:p>
                  </a:txBody>
                  <a:tcPr marL="44450" marR="44450" marT="0" marB="0" anchor="ctr"/>
                </a:tc>
              </a:tr>
              <a:tr h="343433">
                <a:tc>
                  <a:txBody>
                    <a:bodyPr/>
                    <a:lstStyle/>
                    <a:p>
                      <a:pPr>
                        <a:lnSpc>
                          <a:spcPct val="115000"/>
                        </a:lnSpc>
                        <a:spcAft>
                          <a:spcPts val="0"/>
                        </a:spcAft>
                      </a:pPr>
                      <a:r>
                        <a:rPr lang="fr-FR" sz="1000">
                          <a:effectLst/>
                        </a:rPr>
                        <a:t>BENIN</a:t>
                      </a:r>
                      <a:endParaRPr lang="fr-FR"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fr-FR" sz="1100">
                          <a:effectLst/>
                        </a:rPr>
                        <a:t>x</a:t>
                      </a:r>
                      <a:endParaRPr lang="fr-FR" sz="1100">
                        <a:effectLst/>
                        <a:latin typeface="Calibri"/>
                        <a:ea typeface="Times New Roman"/>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r>
              <a:tr h="343433">
                <a:tc>
                  <a:txBody>
                    <a:bodyPr/>
                    <a:lstStyle/>
                    <a:p>
                      <a:pPr>
                        <a:lnSpc>
                          <a:spcPct val="115000"/>
                        </a:lnSpc>
                        <a:spcAft>
                          <a:spcPts val="0"/>
                        </a:spcAft>
                      </a:pPr>
                      <a:r>
                        <a:rPr lang="fr-FR" sz="1000">
                          <a:effectLst/>
                        </a:rPr>
                        <a:t>BURKINA FASO</a:t>
                      </a:r>
                      <a:endParaRPr lang="fr-FR" sz="1100">
                        <a:effectLst/>
                        <a:latin typeface="Calibri"/>
                        <a:ea typeface="Times New Roman"/>
                        <a:cs typeface="Times New Roman"/>
                      </a:endParaRPr>
                    </a:p>
                  </a:txBody>
                  <a:tcPr marL="44450" marR="44450" marT="0" marB="0" anchor="ctr"/>
                </a:tc>
                <a:tc>
                  <a:txBody>
                    <a:bodyPr/>
                    <a:lstStyle/>
                    <a:p>
                      <a:endParaRPr lang="fr-FR" sz="1000">
                        <a:effectLst/>
                        <a:latin typeface="Calibri"/>
                        <a:cs typeface="Times New Roman"/>
                      </a:endParaRPr>
                    </a:p>
                  </a:txBody>
                  <a:tcPr marL="44450" marR="44450" marT="0" marB="0" anchor="b"/>
                </a:tc>
                <a:tc>
                  <a:txBody>
                    <a:bodyPr/>
                    <a:lstStyle/>
                    <a:p>
                      <a:pPr algn="ctr">
                        <a:lnSpc>
                          <a:spcPct val="115000"/>
                        </a:lnSpc>
                        <a:spcAft>
                          <a:spcPts val="0"/>
                        </a:spcAft>
                      </a:pPr>
                      <a:r>
                        <a:rPr lang="fr-FR" sz="1100">
                          <a:effectLst/>
                        </a:rPr>
                        <a:t>x</a:t>
                      </a:r>
                      <a:endParaRPr lang="fr-FR" sz="1100">
                        <a:effectLst/>
                        <a:latin typeface="Calibri"/>
                        <a:ea typeface="Times New Roman"/>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r>
              <a:tr h="343433">
                <a:tc>
                  <a:txBody>
                    <a:bodyPr/>
                    <a:lstStyle/>
                    <a:p>
                      <a:pPr>
                        <a:lnSpc>
                          <a:spcPct val="115000"/>
                        </a:lnSpc>
                        <a:spcAft>
                          <a:spcPts val="0"/>
                        </a:spcAft>
                      </a:pPr>
                      <a:r>
                        <a:rPr lang="fr-FR" sz="1000">
                          <a:effectLst/>
                        </a:rPr>
                        <a:t>CAMEROUN</a:t>
                      </a:r>
                      <a:endParaRPr lang="fr-FR"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fr-FR" sz="1100">
                          <a:effectLst/>
                        </a:rPr>
                        <a:t>x</a:t>
                      </a:r>
                      <a:endParaRPr lang="fr-FR" sz="1100">
                        <a:effectLst/>
                        <a:latin typeface="Calibri"/>
                        <a:ea typeface="Times New Roman"/>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dirty="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r>
              <a:tr h="343433">
                <a:tc>
                  <a:txBody>
                    <a:bodyPr/>
                    <a:lstStyle/>
                    <a:p>
                      <a:pPr>
                        <a:lnSpc>
                          <a:spcPct val="115000"/>
                        </a:lnSpc>
                        <a:spcAft>
                          <a:spcPts val="0"/>
                        </a:spcAft>
                      </a:pPr>
                      <a:r>
                        <a:rPr lang="fr-FR" sz="1000">
                          <a:effectLst/>
                        </a:rPr>
                        <a:t>COMORES</a:t>
                      </a:r>
                      <a:endParaRPr lang="fr-FR" sz="1100">
                        <a:effectLst/>
                        <a:latin typeface="Calibri"/>
                        <a:ea typeface="Times New Roman"/>
                        <a:cs typeface="Times New Roman"/>
                      </a:endParaRPr>
                    </a:p>
                  </a:txBody>
                  <a:tcPr marL="44450" marR="44450" marT="0" marB="0" anchor="b"/>
                </a:tc>
                <a:tc>
                  <a:txBody>
                    <a:bodyPr/>
                    <a:lstStyle/>
                    <a:p>
                      <a:endParaRPr lang="fr-FR" sz="1000" dirty="0">
                        <a:effectLst/>
                        <a:latin typeface="Calibri"/>
                        <a:cs typeface="Times New Roman"/>
                      </a:endParaRPr>
                    </a:p>
                  </a:txBody>
                  <a:tcPr marL="44450" marR="44450" marT="0" marB="0" anchor="b"/>
                </a:tc>
                <a:tc>
                  <a:txBody>
                    <a:bodyPr/>
                    <a:lstStyle/>
                    <a:p>
                      <a:pPr algn="ctr">
                        <a:lnSpc>
                          <a:spcPct val="115000"/>
                        </a:lnSpc>
                        <a:spcAft>
                          <a:spcPts val="0"/>
                        </a:spcAft>
                      </a:pPr>
                      <a:r>
                        <a:rPr lang="fr-FR" sz="1100">
                          <a:effectLst/>
                        </a:rPr>
                        <a:t>x</a:t>
                      </a:r>
                      <a:endParaRPr lang="fr-FR" sz="1100">
                        <a:effectLst/>
                        <a:latin typeface="Calibri"/>
                        <a:ea typeface="Times New Roman"/>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r>
              <a:tr h="343433">
                <a:tc>
                  <a:txBody>
                    <a:bodyPr/>
                    <a:lstStyle/>
                    <a:p>
                      <a:pPr>
                        <a:lnSpc>
                          <a:spcPct val="115000"/>
                        </a:lnSpc>
                        <a:spcAft>
                          <a:spcPts val="0"/>
                        </a:spcAft>
                      </a:pPr>
                      <a:r>
                        <a:rPr lang="fr-FR" sz="1000">
                          <a:effectLst/>
                        </a:rPr>
                        <a:t>CONGO - RDC</a:t>
                      </a:r>
                      <a:endParaRPr lang="fr-FR"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fr-FR" sz="1100">
                          <a:effectLst/>
                        </a:rPr>
                        <a:t>x</a:t>
                      </a:r>
                      <a:endParaRPr lang="fr-FR" sz="1100">
                        <a:effectLst/>
                        <a:latin typeface="Calibri"/>
                        <a:ea typeface="Times New Roman"/>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r>
              <a:tr h="343433">
                <a:tc>
                  <a:txBody>
                    <a:bodyPr/>
                    <a:lstStyle/>
                    <a:p>
                      <a:pPr>
                        <a:lnSpc>
                          <a:spcPct val="115000"/>
                        </a:lnSpc>
                        <a:spcAft>
                          <a:spcPts val="0"/>
                        </a:spcAft>
                      </a:pPr>
                      <a:r>
                        <a:rPr lang="fr-FR" sz="1000">
                          <a:effectLst/>
                        </a:rPr>
                        <a:t>COTE D'IVOIRE</a:t>
                      </a:r>
                      <a:endParaRPr lang="fr-FR" sz="1100">
                        <a:effectLst/>
                        <a:latin typeface="Calibri"/>
                        <a:ea typeface="Times New Roman"/>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pPr algn="ctr">
                        <a:lnSpc>
                          <a:spcPct val="115000"/>
                        </a:lnSpc>
                        <a:spcAft>
                          <a:spcPts val="0"/>
                        </a:spcAft>
                      </a:pPr>
                      <a:r>
                        <a:rPr lang="fr-FR" sz="1100">
                          <a:effectLst/>
                        </a:rPr>
                        <a:t>x</a:t>
                      </a:r>
                      <a:endParaRPr lang="fr-FR" sz="1100">
                        <a:effectLst/>
                        <a:latin typeface="Calibri"/>
                        <a:ea typeface="Times New Roman"/>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r>
              <a:tr h="343433">
                <a:tc>
                  <a:txBody>
                    <a:bodyPr/>
                    <a:lstStyle/>
                    <a:p>
                      <a:pPr>
                        <a:lnSpc>
                          <a:spcPct val="115000"/>
                        </a:lnSpc>
                        <a:spcAft>
                          <a:spcPts val="0"/>
                        </a:spcAft>
                      </a:pPr>
                      <a:r>
                        <a:rPr lang="fr-FR" sz="1000">
                          <a:effectLst/>
                        </a:rPr>
                        <a:t>GABON</a:t>
                      </a:r>
                      <a:endParaRPr lang="fr-FR" sz="1100">
                        <a:effectLst/>
                        <a:latin typeface="Calibri"/>
                        <a:ea typeface="Times New Roman"/>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pPr algn="ctr">
                        <a:lnSpc>
                          <a:spcPct val="115000"/>
                        </a:lnSpc>
                        <a:spcAft>
                          <a:spcPts val="0"/>
                        </a:spcAft>
                      </a:pPr>
                      <a:r>
                        <a:rPr lang="fr-FR" sz="1100">
                          <a:effectLst/>
                        </a:rPr>
                        <a:t>x</a:t>
                      </a:r>
                      <a:endParaRPr lang="fr-FR" sz="1100">
                        <a:effectLst/>
                        <a:latin typeface="Calibri"/>
                        <a:ea typeface="Times New Roman"/>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r>
              <a:tr h="343433">
                <a:tc>
                  <a:txBody>
                    <a:bodyPr/>
                    <a:lstStyle/>
                    <a:p>
                      <a:pPr>
                        <a:lnSpc>
                          <a:spcPct val="115000"/>
                        </a:lnSpc>
                        <a:spcAft>
                          <a:spcPts val="0"/>
                        </a:spcAft>
                      </a:pPr>
                      <a:r>
                        <a:rPr lang="fr-FR" sz="1000">
                          <a:effectLst/>
                        </a:rPr>
                        <a:t>MADAGASCAR</a:t>
                      </a:r>
                      <a:endParaRPr lang="fr-FR" sz="1100">
                        <a:effectLst/>
                        <a:latin typeface="Calibri"/>
                        <a:ea typeface="Times New Roman"/>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pPr algn="ctr">
                        <a:lnSpc>
                          <a:spcPct val="115000"/>
                        </a:lnSpc>
                        <a:spcAft>
                          <a:spcPts val="0"/>
                        </a:spcAft>
                      </a:pPr>
                      <a:r>
                        <a:rPr lang="fr-FR" sz="1100">
                          <a:effectLst/>
                        </a:rPr>
                        <a:t>x</a:t>
                      </a:r>
                      <a:endParaRPr lang="fr-FR" sz="1100">
                        <a:effectLst/>
                        <a:latin typeface="Calibri"/>
                        <a:ea typeface="Times New Roman"/>
                        <a:cs typeface="Times New Roman"/>
                      </a:endParaRPr>
                    </a:p>
                  </a:txBody>
                  <a:tcPr marL="44450" marR="44450" marT="0" marB="0" anchor="b"/>
                </a:tc>
              </a:tr>
              <a:tr h="343433">
                <a:tc>
                  <a:txBody>
                    <a:bodyPr/>
                    <a:lstStyle/>
                    <a:p>
                      <a:pPr>
                        <a:lnSpc>
                          <a:spcPct val="115000"/>
                        </a:lnSpc>
                        <a:spcAft>
                          <a:spcPts val="0"/>
                        </a:spcAft>
                      </a:pPr>
                      <a:r>
                        <a:rPr lang="fr-FR" sz="1000">
                          <a:effectLst/>
                        </a:rPr>
                        <a:t>MALI</a:t>
                      </a:r>
                      <a:endParaRPr lang="fr-FR"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fr-FR" sz="1100">
                          <a:effectLst/>
                        </a:rPr>
                        <a:t>x</a:t>
                      </a:r>
                      <a:endParaRPr lang="fr-FR" sz="1100">
                        <a:effectLst/>
                        <a:latin typeface="Calibri"/>
                        <a:ea typeface="Times New Roman"/>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r>
              <a:tr h="343433">
                <a:tc>
                  <a:txBody>
                    <a:bodyPr/>
                    <a:lstStyle/>
                    <a:p>
                      <a:pPr>
                        <a:lnSpc>
                          <a:spcPct val="115000"/>
                        </a:lnSpc>
                        <a:spcAft>
                          <a:spcPts val="0"/>
                        </a:spcAft>
                      </a:pPr>
                      <a:r>
                        <a:rPr lang="fr-FR" sz="1000">
                          <a:effectLst/>
                        </a:rPr>
                        <a:t>MAURITANIE</a:t>
                      </a:r>
                      <a:endParaRPr lang="fr-FR"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fr-FR" sz="1100">
                          <a:effectLst/>
                        </a:rPr>
                        <a:t>x</a:t>
                      </a:r>
                      <a:endParaRPr lang="fr-FR" sz="1100">
                        <a:effectLst/>
                        <a:latin typeface="Calibri"/>
                        <a:ea typeface="Times New Roman"/>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r>
              <a:tr h="343433">
                <a:tc>
                  <a:txBody>
                    <a:bodyPr/>
                    <a:lstStyle/>
                    <a:p>
                      <a:pPr>
                        <a:lnSpc>
                          <a:spcPct val="115000"/>
                        </a:lnSpc>
                        <a:spcAft>
                          <a:spcPts val="0"/>
                        </a:spcAft>
                      </a:pPr>
                      <a:r>
                        <a:rPr lang="fr-FR" sz="1000">
                          <a:effectLst/>
                        </a:rPr>
                        <a:t>NIGER</a:t>
                      </a:r>
                      <a:endParaRPr lang="fr-FR" sz="1100">
                        <a:effectLst/>
                        <a:latin typeface="Calibri"/>
                        <a:ea typeface="Times New Roman"/>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pPr algn="ctr">
                        <a:lnSpc>
                          <a:spcPct val="115000"/>
                        </a:lnSpc>
                        <a:spcAft>
                          <a:spcPts val="0"/>
                        </a:spcAft>
                      </a:pPr>
                      <a:r>
                        <a:rPr lang="fr-FR" sz="1100">
                          <a:effectLst/>
                        </a:rPr>
                        <a:t>x</a:t>
                      </a:r>
                      <a:endParaRPr lang="fr-FR" sz="1100">
                        <a:effectLst/>
                        <a:latin typeface="Calibri"/>
                        <a:ea typeface="Times New Roman"/>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r>
              <a:tr h="343433">
                <a:tc>
                  <a:txBody>
                    <a:bodyPr/>
                    <a:lstStyle/>
                    <a:p>
                      <a:pPr>
                        <a:lnSpc>
                          <a:spcPct val="115000"/>
                        </a:lnSpc>
                        <a:spcAft>
                          <a:spcPts val="0"/>
                        </a:spcAft>
                      </a:pPr>
                      <a:r>
                        <a:rPr lang="fr-FR" sz="1000">
                          <a:effectLst/>
                        </a:rPr>
                        <a:t>RWANDA</a:t>
                      </a:r>
                      <a:endParaRPr lang="fr-FR" sz="1100">
                        <a:effectLst/>
                        <a:latin typeface="Calibri"/>
                        <a:ea typeface="Times New Roman"/>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pPr algn="ctr">
                        <a:lnSpc>
                          <a:spcPct val="115000"/>
                        </a:lnSpc>
                        <a:spcAft>
                          <a:spcPts val="0"/>
                        </a:spcAft>
                      </a:pPr>
                      <a:r>
                        <a:rPr lang="fr-FR" sz="1100">
                          <a:effectLst/>
                        </a:rPr>
                        <a:t>x</a:t>
                      </a:r>
                      <a:endParaRPr lang="fr-FR" sz="1100">
                        <a:effectLst/>
                        <a:latin typeface="Calibri"/>
                        <a:ea typeface="Times New Roman"/>
                        <a:cs typeface="Times New Roman"/>
                      </a:endParaRPr>
                    </a:p>
                  </a:txBody>
                  <a:tcPr marL="44450" marR="44450" marT="0" marB="0" anchor="b"/>
                </a:tc>
              </a:tr>
              <a:tr h="343433">
                <a:tc>
                  <a:txBody>
                    <a:bodyPr/>
                    <a:lstStyle/>
                    <a:p>
                      <a:pPr>
                        <a:lnSpc>
                          <a:spcPct val="115000"/>
                        </a:lnSpc>
                        <a:spcAft>
                          <a:spcPts val="0"/>
                        </a:spcAft>
                      </a:pPr>
                      <a:r>
                        <a:rPr lang="fr-FR" sz="1000">
                          <a:effectLst/>
                        </a:rPr>
                        <a:t>SENEGAL</a:t>
                      </a:r>
                      <a:endParaRPr lang="fr-FR"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fr-FR" sz="1100">
                          <a:effectLst/>
                        </a:rPr>
                        <a:t>x</a:t>
                      </a:r>
                      <a:endParaRPr lang="fr-FR" sz="1100">
                        <a:effectLst/>
                        <a:latin typeface="Calibri"/>
                        <a:ea typeface="Times New Roman"/>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r>
              <a:tr h="343433">
                <a:tc>
                  <a:txBody>
                    <a:bodyPr/>
                    <a:lstStyle/>
                    <a:p>
                      <a:pPr>
                        <a:lnSpc>
                          <a:spcPct val="115000"/>
                        </a:lnSpc>
                        <a:spcAft>
                          <a:spcPts val="0"/>
                        </a:spcAft>
                      </a:pPr>
                      <a:r>
                        <a:rPr lang="fr-FR" sz="1000">
                          <a:effectLst/>
                        </a:rPr>
                        <a:t>TCHAD</a:t>
                      </a:r>
                      <a:endParaRPr lang="fr-FR"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fr-FR" sz="1100">
                          <a:effectLst/>
                        </a:rPr>
                        <a:t>x</a:t>
                      </a:r>
                      <a:endParaRPr lang="fr-FR" sz="1100">
                        <a:effectLst/>
                        <a:latin typeface="Calibri"/>
                        <a:ea typeface="Times New Roman"/>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r>
              <a:tr h="343433">
                <a:tc>
                  <a:txBody>
                    <a:bodyPr/>
                    <a:lstStyle/>
                    <a:p>
                      <a:pPr>
                        <a:lnSpc>
                          <a:spcPct val="115000"/>
                        </a:lnSpc>
                        <a:spcAft>
                          <a:spcPts val="0"/>
                        </a:spcAft>
                      </a:pPr>
                      <a:r>
                        <a:rPr lang="fr-FR" sz="1000">
                          <a:effectLst/>
                        </a:rPr>
                        <a:t>TOTAL</a:t>
                      </a:r>
                      <a:endParaRPr lang="fr-FR"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fr-FR" sz="1100">
                          <a:effectLst/>
                        </a:rPr>
                        <a:t>7</a:t>
                      </a:r>
                      <a:endParaRPr lang="fr-FR"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fr-FR" sz="1100">
                          <a:effectLst/>
                        </a:rPr>
                        <a:t>4</a:t>
                      </a:r>
                      <a:endParaRPr lang="fr-FR"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fr-FR" sz="1100">
                          <a:effectLst/>
                        </a:rPr>
                        <a:t>1</a:t>
                      </a:r>
                      <a:endParaRPr lang="fr-FR"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fr-FR" sz="1100">
                          <a:effectLst/>
                        </a:rPr>
                        <a:t>0</a:t>
                      </a:r>
                      <a:endParaRPr lang="fr-FR"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fr-FR" sz="1100" dirty="0">
                          <a:effectLst/>
                        </a:rPr>
                        <a:t>2</a:t>
                      </a:r>
                      <a:endParaRPr lang="fr-FR" sz="1100" dirty="0">
                        <a:effectLst/>
                        <a:latin typeface="Calibri"/>
                        <a:ea typeface="Times New Roman"/>
                        <a:cs typeface="Times New Roman"/>
                      </a:endParaRPr>
                    </a:p>
                  </a:txBody>
                  <a:tcPr marL="44450" marR="44450" marT="0" marB="0" anchor="b"/>
                </a:tc>
              </a:tr>
            </a:tbl>
          </a:graphicData>
        </a:graphic>
      </p:graphicFrame>
      <p:sp>
        <p:nvSpPr>
          <p:cNvPr id="3" name="ZoneTexte 2"/>
          <p:cNvSpPr txBox="1"/>
          <p:nvPr/>
        </p:nvSpPr>
        <p:spPr>
          <a:xfrm>
            <a:off x="251520" y="188640"/>
            <a:ext cx="8064896" cy="1384995"/>
          </a:xfrm>
          <a:prstGeom prst="rect">
            <a:avLst/>
          </a:prstGeom>
          <a:noFill/>
        </p:spPr>
        <p:txBody>
          <a:bodyPr wrap="square" rtlCol="0">
            <a:spAutoFit/>
          </a:bodyPr>
          <a:lstStyle/>
          <a:p>
            <a:pPr algn="ctr"/>
            <a:r>
              <a:rPr lang="fr-FR" sz="2400" b="1" i="1" dirty="0"/>
              <a:t>Présentation des types de structure de dialogue social au sein des entreprises des PFA</a:t>
            </a:r>
            <a:endParaRPr lang="fr-FR" sz="2400" b="1" dirty="0"/>
          </a:p>
          <a:p>
            <a:r>
              <a:rPr lang="fr-FR" b="1" dirty="0"/>
              <a:t> </a:t>
            </a:r>
            <a:endParaRPr lang="fr-FR" dirty="0"/>
          </a:p>
          <a:p>
            <a:endParaRPr lang="fr-FR" dirty="0"/>
          </a:p>
        </p:txBody>
      </p:sp>
    </p:spTree>
    <p:extLst>
      <p:ext uri="{BB962C8B-B14F-4D97-AF65-F5344CB8AC3E}">
        <p14:creationId xmlns:p14="http://schemas.microsoft.com/office/powerpoint/2010/main" val="37846097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215972309"/>
              </p:ext>
            </p:extLst>
          </p:nvPr>
        </p:nvGraphicFramePr>
        <p:xfrm>
          <a:off x="0" y="764704"/>
          <a:ext cx="8423921" cy="5760645"/>
        </p:xfrm>
        <a:graphic>
          <a:graphicData uri="http://schemas.openxmlformats.org/drawingml/2006/table">
            <a:tbl>
              <a:tblPr firstRow="1" firstCol="1" bandRow="1">
                <a:tableStyleId>{5C22544A-7EE6-4342-B048-85BDC9FD1C3A}</a:tableStyleId>
              </a:tblPr>
              <a:tblGrid>
                <a:gridCol w="1418425"/>
                <a:gridCol w="1188291"/>
                <a:gridCol w="1182167"/>
                <a:gridCol w="1182167"/>
                <a:gridCol w="1095539"/>
                <a:gridCol w="1178666"/>
                <a:gridCol w="1178666"/>
              </a:tblGrid>
              <a:tr h="344825">
                <a:tc rowSpan="2">
                  <a:txBody>
                    <a:bodyPr/>
                    <a:lstStyle/>
                    <a:p>
                      <a:pPr>
                        <a:lnSpc>
                          <a:spcPct val="115000"/>
                        </a:lnSpc>
                        <a:spcAft>
                          <a:spcPts val="0"/>
                        </a:spcAft>
                      </a:pPr>
                      <a:r>
                        <a:rPr lang="fr-FR" sz="1000" dirty="0">
                          <a:effectLst/>
                        </a:rPr>
                        <a:t>Pays</a:t>
                      </a:r>
                      <a:endParaRPr lang="fr-FR" sz="1100" dirty="0">
                        <a:effectLst/>
                        <a:latin typeface="Calibri"/>
                        <a:ea typeface="Times New Roman"/>
                        <a:cs typeface="Times New Roman"/>
                      </a:endParaRPr>
                    </a:p>
                  </a:txBody>
                  <a:tcPr marL="44450" marR="44450" marT="0" marB="0" anchor="ctr"/>
                </a:tc>
                <a:tc gridSpan="6">
                  <a:txBody>
                    <a:bodyPr/>
                    <a:lstStyle/>
                    <a:p>
                      <a:pPr algn="ctr">
                        <a:lnSpc>
                          <a:spcPct val="115000"/>
                        </a:lnSpc>
                        <a:spcAft>
                          <a:spcPts val="0"/>
                        </a:spcAft>
                      </a:pPr>
                      <a:r>
                        <a:rPr lang="fr-FR" sz="1100">
                          <a:effectLst/>
                        </a:rPr>
                        <a:t>Offres de formation en SST</a:t>
                      </a:r>
                      <a:endParaRPr lang="fr-FR" sz="1100">
                        <a:effectLst/>
                        <a:latin typeface="Calibri"/>
                        <a:ea typeface="Times New Roman"/>
                        <a:cs typeface="Times New Roman"/>
                      </a:endParaRPr>
                    </a:p>
                  </a:txBody>
                  <a:tcPr marL="44450" marR="44450"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933095">
                <a:tc vMerge="1">
                  <a:txBody>
                    <a:bodyPr/>
                    <a:lstStyle/>
                    <a:p>
                      <a:endParaRPr lang="fr-FR"/>
                    </a:p>
                  </a:txBody>
                  <a:tcPr/>
                </a:tc>
                <a:tc>
                  <a:txBody>
                    <a:bodyPr/>
                    <a:lstStyle/>
                    <a:p>
                      <a:pPr>
                        <a:lnSpc>
                          <a:spcPct val="115000"/>
                        </a:lnSpc>
                        <a:spcAft>
                          <a:spcPts val="0"/>
                        </a:spcAft>
                      </a:pPr>
                      <a:r>
                        <a:rPr lang="fr-FR" sz="1000">
                          <a:effectLst/>
                        </a:rPr>
                        <a:t>Spécialisation des médecins</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Spécialisation des infirmiers</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Spécialisation des autres professionnels</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Formations initiales</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Opportunités formations continues</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Aucune opportunité de formation</a:t>
                      </a:r>
                      <a:endParaRPr lang="fr-FR" sz="1100">
                        <a:effectLst/>
                        <a:latin typeface="Calibri"/>
                        <a:ea typeface="Times New Roman"/>
                        <a:cs typeface="Times New Roman"/>
                      </a:endParaRPr>
                    </a:p>
                  </a:txBody>
                  <a:tcPr marL="44450" marR="44450" marT="0" marB="0"/>
                </a:tc>
              </a:tr>
              <a:tr h="344825">
                <a:tc>
                  <a:txBody>
                    <a:bodyPr/>
                    <a:lstStyle/>
                    <a:p>
                      <a:pPr>
                        <a:lnSpc>
                          <a:spcPct val="115000"/>
                        </a:lnSpc>
                        <a:spcAft>
                          <a:spcPts val="0"/>
                        </a:spcAft>
                      </a:pPr>
                      <a:r>
                        <a:rPr lang="fr-FR" sz="1000">
                          <a:effectLst/>
                        </a:rPr>
                        <a:t>BENIN</a:t>
                      </a:r>
                      <a:endParaRPr lang="fr-FR"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fr-FR" sz="1000">
                          <a:effectLst/>
                        </a:rPr>
                        <a:t>x</a:t>
                      </a:r>
                      <a:endParaRPr lang="fr-FR"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fr-FR" sz="1000">
                          <a:effectLst/>
                        </a:rPr>
                        <a:t>x</a:t>
                      </a:r>
                      <a:endParaRPr lang="fr-FR"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fr-FR" sz="1000">
                          <a:effectLst/>
                        </a:rPr>
                        <a:t>x</a:t>
                      </a:r>
                      <a:endParaRPr lang="fr-FR"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fr-FR" sz="1000">
                          <a:effectLst/>
                        </a:rPr>
                        <a:t>x</a:t>
                      </a:r>
                      <a:endParaRPr lang="fr-FR"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fr-FR" sz="1000">
                          <a:effectLst/>
                        </a:rPr>
                        <a:t>x</a:t>
                      </a:r>
                      <a:endParaRPr lang="fr-FR"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fr-FR" sz="1000">
                          <a:effectLst/>
                        </a:rPr>
                        <a:t> </a:t>
                      </a:r>
                      <a:endParaRPr lang="fr-FR" sz="1100">
                        <a:effectLst/>
                        <a:latin typeface="Calibri"/>
                        <a:ea typeface="Times New Roman"/>
                        <a:cs typeface="Times New Roman"/>
                      </a:endParaRPr>
                    </a:p>
                  </a:txBody>
                  <a:tcPr marL="44450" marR="44450" marT="0" marB="0"/>
                </a:tc>
              </a:tr>
              <a:tr h="344825">
                <a:tc>
                  <a:txBody>
                    <a:bodyPr/>
                    <a:lstStyle/>
                    <a:p>
                      <a:pPr>
                        <a:lnSpc>
                          <a:spcPct val="115000"/>
                        </a:lnSpc>
                        <a:spcAft>
                          <a:spcPts val="0"/>
                        </a:spcAft>
                      </a:pPr>
                      <a:r>
                        <a:rPr lang="fr-FR" sz="1000">
                          <a:effectLst/>
                        </a:rPr>
                        <a:t>BURKINA FASO</a:t>
                      </a:r>
                      <a:endParaRPr lang="fr-FR" sz="1100">
                        <a:effectLst/>
                        <a:latin typeface="Calibri"/>
                        <a:ea typeface="Times New Roman"/>
                        <a:cs typeface="Times New Roman"/>
                      </a:endParaRPr>
                    </a:p>
                  </a:txBody>
                  <a:tcPr marL="44450" marR="44450" marT="0" marB="0" anchor="ctr"/>
                </a:tc>
                <a:tc>
                  <a:txBody>
                    <a:bodyPr/>
                    <a:lstStyle/>
                    <a:p>
                      <a:endParaRPr lang="fr-FR" sz="1000">
                        <a:effectLst/>
                        <a:latin typeface="Calibri"/>
                        <a:cs typeface="Times New Roman"/>
                      </a:endParaRPr>
                    </a:p>
                  </a:txBody>
                  <a:tcPr marL="44450" marR="44450" marT="0" marB="0" anchor="b"/>
                </a:tc>
                <a:tc>
                  <a:txBody>
                    <a:bodyPr/>
                    <a:lstStyle/>
                    <a:p>
                      <a:pPr algn="ctr">
                        <a:lnSpc>
                          <a:spcPct val="115000"/>
                        </a:lnSpc>
                        <a:spcAft>
                          <a:spcPts val="0"/>
                        </a:spcAft>
                      </a:pPr>
                      <a:r>
                        <a:rPr lang="fr-FR" sz="1000">
                          <a:effectLst/>
                        </a:rPr>
                        <a:t>x</a:t>
                      </a:r>
                      <a:endParaRPr lang="fr-FR"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fr-FR" sz="1000">
                          <a:effectLst/>
                        </a:rPr>
                        <a:t>x</a:t>
                      </a:r>
                      <a:endParaRPr lang="fr-FR"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fr-FR" sz="1000">
                          <a:effectLst/>
                        </a:rPr>
                        <a:t>x</a:t>
                      </a:r>
                      <a:endParaRPr lang="fr-FR"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fr-FR" sz="1000">
                          <a:effectLst/>
                        </a:rPr>
                        <a:t>x</a:t>
                      </a:r>
                      <a:endParaRPr lang="fr-FR"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fr-FR" sz="1000">
                          <a:effectLst/>
                        </a:rPr>
                        <a:t> </a:t>
                      </a:r>
                      <a:endParaRPr lang="fr-FR" sz="1100">
                        <a:effectLst/>
                        <a:latin typeface="Calibri"/>
                        <a:ea typeface="Times New Roman"/>
                        <a:cs typeface="Times New Roman"/>
                      </a:endParaRPr>
                    </a:p>
                  </a:txBody>
                  <a:tcPr marL="44450" marR="44450" marT="0" marB="0"/>
                </a:tc>
              </a:tr>
              <a:tr h="344825">
                <a:tc>
                  <a:txBody>
                    <a:bodyPr/>
                    <a:lstStyle/>
                    <a:p>
                      <a:pPr>
                        <a:lnSpc>
                          <a:spcPct val="115000"/>
                        </a:lnSpc>
                        <a:spcAft>
                          <a:spcPts val="0"/>
                        </a:spcAft>
                      </a:pPr>
                      <a:r>
                        <a:rPr lang="fr-FR" sz="1000">
                          <a:effectLst/>
                        </a:rPr>
                        <a:t>CAMEROUN</a:t>
                      </a:r>
                      <a:endParaRPr lang="fr-FR" sz="1100">
                        <a:effectLst/>
                        <a:latin typeface="Calibri"/>
                        <a:ea typeface="Times New Roman"/>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pPr algn="ctr">
                        <a:lnSpc>
                          <a:spcPct val="115000"/>
                        </a:lnSpc>
                        <a:spcAft>
                          <a:spcPts val="0"/>
                        </a:spcAft>
                      </a:pPr>
                      <a:r>
                        <a:rPr lang="fr-FR" sz="1000">
                          <a:effectLst/>
                        </a:rPr>
                        <a:t>x</a:t>
                      </a:r>
                      <a:endParaRPr lang="fr-FR"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fr-FR" sz="1000">
                          <a:effectLst/>
                        </a:rPr>
                        <a:t> </a:t>
                      </a:r>
                      <a:endParaRPr lang="fr-FR" sz="1100">
                        <a:effectLst/>
                        <a:latin typeface="Calibri"/>
                        <a:ea typeface="Times New Roman"/>
                        <a:cs typeface="Times New Roman"/>
                      </a:endParaRPr>
                    </a:p>
                  </a:txBody>
                  <a:tcPr marL="44450" marR="44450" marT="0" marB="0"/>
                </a:tc>
              </a:tr>
              <a:tr h="344825">
                <a:tc>
                  <a:txBody>
                    <a:bodyPr/>
                    <a:lstStyle/>
                    <a:p>
                      <a:pPr>
                        <a:lnSpc>
                          <a:spcPct val="115000"/>
                        </a:lnSpc>
                        <a:spcAft>
                          <a:spcPts val="0"/>
                        </a:spcAft>
                      </a:pPr>
                      <a:r>
                        <a:rPr lang="fr-FR" sz="1000">
                          <a:effectLst/>
                        </a:rPr>
                        <a:t>COMORES</a:t>
                      </a:r>
                      <a:endParaRPr lang="fr-FR" sz="1100">
                        <a:effectLst/>
                        <a:latin typeface="Calibri"/>
                        <a:ea typeface="Times New Roman"/>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pPr algn="ctr">
                        <a:lnSpc>
                          <a:spcPct val="115000"/>
                        </a:lnSpc>
                        <a:spcAft>
                          <a:spcPts val="0"/>
                        </a:spcAft>
                      </a:pPr>
                      <a:r>
                        <a:rPr lang="fr-FR" sz="1000">
                          <a:effectLst/>
                        </a:rPr>
                        <a:t>x</a:t>
                      </a:r>
                      <a:endParaRPr lang="fr-FR"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fr-FR" sz="1000">
                          <a:effectLst/>
                        </a:rPr>
                        <a:t> </a:t>
                      </a:r>
                      <a:endParaRPr lang="fr-FR" sz="1100">
                        <a:effectLst/>
                        <a:latin typeface="Calibri"/>
                        <a:ea typeface="Times New Roman"/>
                        <a:cs typeface="Times New Roman"/>
                      </a:endParaRPr>
                    </a:p>
                  </a:txBody>
                  <a:tcPr marL="44450" marR="44450" marT="0" marB="0"/>
                </a:tc>
              </a:tr>
              <a:tr h="344825">
                <a:tc>
                  <a:txBody>
                    <a:bodyPr/>
                    <a:lstStyle/>
                    <a:p>
                      <a:pPr>
                        <a:lnSpc>
                          <a:spcPct val="115000"/>
                        </a:lnSpc>
                        <a:spcAft>
                          <a:spcPts val="0"/>
                        </a:spcAft>
                      </a:pPr>
                      <a:r>
                        <a:rPr lang="fr-FR" sz="1000" dirty="0">
                          <a:effectLst/>
                        </a:rPr>
                        <a:t>CONGO - RDC</a:t>
                      </a:r>
                      <a:endParaRPr lang="fr-FR" sz="1100" dirty="0">
                        <a:effectLst/>
                        <a:latin typeface="Calibri"/>
                        <a:ea typeface="Times New Roman"/>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pPr algn="ctr">
                        <a:lnSpc>
                          <a:spcPct val="115000"/>
                        </a:lnSpc>
                        <a:spcAft>
                          <a:spcPts val="0"/>
                        </a:spcAft>
                      </a:pPr>
                      <a:r>
                        <a:rPr lang="fr-FR" sz="1000">
                          <a:effectLst/>
                        </a:rPr>
                        <a:t>x</a:t>
                      </a:r>
                      <a:endParaRPr lang="fr-FR"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fr-FR" sz="1000">
                          <a:effectLst/>
                        </a:rPr>
                        <a:t> </a:t>
                      </a:r>
                      <a:endParaRPr lang="fr-FR" sz="1100">
                        <a:effectLst/>
                        <a:latin typeface="Calibri"/>
                        <a:ea typeface="Times New Roman"/>
                        <a:cs typeface="Times New Roman"/>
                      </a:endParaRPr>
                    </a:p>
                  </a:txBody>
                  <a:tcPr marL="44450" marR="44450" marT="0" marB="0"/>
                </a:tc>
              </a:tr>
              <a:tr h="344825">
                <a:tc>
                  <a:txBody>
                    <a:bodyPr/>
                    <a:lstStyle/>
                    <a:p>
                      <a:pPr>
                        <a:lnSpc>
                          <a:spcPct val="115000"/>
                        </a:lnSpc>
                        <a:spcAft>
                          <a:spcPts val="0"/>
                        </a:spcAft>
                      </a:pPr>
                      <a:r>
                        <a:rPr lang="fr-FR" sz="1000">
                          <a:effectLst/>
                        </a:rPr>
                        <a:t>COTE D'IVOIRE</a:t>
                      </a:r>
                      <a:endParaRPr lang="fr-FR"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fr-FR" sz="1000">
                          <a:effectLst/>
                        </a:rPr>
                        <a:t>x</a:t>
                      </a:r>
                      <a:endParaRPr lang="fr-FR" sz="1100">
                        <a:effectLst/>
                        <a:latin typeface="Calibri"/>
                        <a:ea typeface="Times New Roman"/>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pPr algn="ctr">
                        <a:lnSpc>
                          <a:spcPct val="115000"/>
                        </a:lnSpc>
                        <a:spcAft>
                          <a:spcPts val="0"/>
                        </a:spcAft>
                      </a:pPr>
                      <a:r>
                        <a:rPr lang="fr-FR" sz="1000">
                          <a:effectLst/>
                        </a:rPr>
                        <a:t>x</a:t>
                      </a:r>
                      <a:endParaRPr lang="fr-FR"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fr-FR" sz="1000">
                          <a:effectLst/>
                        </a:rPr>
                        <a:t>x</a:t>
                      </a:r>
                      <a:endParaRPr lang="fr-FR"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fr-FR" sz="1000">
                          <a:effectLst/>
                        </a:rPr>
                        <a:t>x</a:t>
                      </a:r>
                      <a:endParaRPr lang="fr-FR"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fr-FR" sz="1000">
                          <a:effectLst/>
                        </a:rPr>
                        <a:t> </a:t>
                      </a:r>
                      <a:endParaRPr lang="fr-FR" sz="1100">
                        <a:effectLst/>
                        <a:latin typeface="Calibri"/>
                        <a:ea typeface="Times New Roman"/>
                        <a:cs typeface="Times New Roman"/>
                      </a:endParaRPr>
                    </a:p>
                  </a:txBody>
                  <a:tcPr marL="44450" marR="44450" marT="0" marB="0"/>
                </a:tc>
              </a:tr>
              <a:tr h="344825">
                <a:tc>
                  <a:txBody>
                    <a:bodyPr/>
                    <a:lstStyle/>
                    <a:p>
                      <a:pPr>
                        <a:lnSpc>
                          <a:spcPct val="115000"/>
                        </a:lnSpc>
                        <a:spcAft>
                          <a:spcPts val="0"/>
                        </a:spcAft>
                      </a:pPr>
                      <a:r>
                        <a:rPr lang="fr-FR" sz="1000">
                          <a:effectLst/>
                        </a:rPr>
                        <a:t>GABON</a:t>
                      </a:r>
                      <a:endParaRPr lang="fr-FR" sz="1100">
                        <a:effectLst/>
                        <a:latin typeface="Calibri"/>
                        <a:ea typeface="Times New Roman"/>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pPr algn="ctr">
                        <a:lnSpc>
                          <a:spcPct val="115000"/>
                        </a:lnSpc>
                        <a:spcAft>
                          <a:spcPts val="0"/>
                        </a:spcAft>
                      </a:pPr>
                      <a:r>
                        <a:rPr lang="fr-FR" sz="1000">
                          <a:effectLst/>
                        </a:rPr>
                        <a:t>x</a:t>
                      </a:r>
                      <a:endParaRPr lang="fr-FR"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fr-FR" sz="1000">
                          <a:effectLst/>
                        </a:rPr>
                        <a:t> </a:t>
                      </a:r>
                      <a:endParaRPr lang="fr-FR" sz="1100">
                        <a:effectLst/>
                        <a:latin typeface="Calibri"/>
                        <a:ea typeface="Times New Roman"/>
                        <a:cs typeface="Times New Roman"/>
                      </a:endParaRPr>
                    </a:p>
                  </a:txBody>
                  <a:tcPr marL="44450" marR="44450" marT="0" marB="0"/>
                </a:tc>
              </a:tr>
              <a:tr h="344825">
                <a:tc>
                  <a:txBody>
                    <a:bodyPr/>
                    <a:lstStyle/>
                    <a:p>
                      <a:pPr>
                        <a:lnSpc>
                          <a:spcPct val="115000"/>
                        </a:lnSpc>
                        <a:spcAft>
                          <a:spcPts val="0"/>
                        </a:spcAft>
                      </a:pPr>
                      <a:r>
                        <a:rPr lang="fr-FR" sz="1000">
                          <a:effectLst/>
                        </a:rPr>
                        <a:t>MADAGASCAR</a:t>
                      </a:r>
                      <a:endParaRPr lang="fr-FR" sz="1100">
                        <a:effectLst/>
                        <a:latin typeface="Calibri"/>
                        <a:ea typeface="Times New Roman"/>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pPr algn="ctr">
                        <a:lnSpc>
                          <a:spcPct val="115000"/>
                        </a:lnSpc>
                        <a:spcAft>
                          <a:spcPts val="0"/>
                        </a:spcAft>
                      </a:pPr>
                      <a:r>
                        <a:rPr lang="fr-FR" sz="1000">
                          <a:effectLst/>
                        </a:rPr>
                        <a:t>x</a:t>
                      </a:r>
                      <a:endParaRPr lang="fr-FR"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fr-FR" sz="1000">
                          <a:effectLst/>
                        </a:rPr>
                        <a:t> </a:t>
                      </a:r>
                      <a:endParaRPr lang="fr-FR" sz="1100">
                        <a:effectLst/>
                        <a:latin typeface="Calibri"/>
                        <a:ea typeface="Times New Roman"/>
                        <a:cs typeface="Times New Roman"/>
                      </a:endParaRPr>
                    </a:p>
                  </a:txBody>
                  <a:tcPr marL="44450" marR="44450" marT="0" marB="0"/>
                </a:tc>
              </a:tr>
              <a:tr h="344825">
                <a:tc>
                  <a:txBody>
                    <a:bodyPr/>
                    <a:lstStyle/>
                    <a:p>
                      <a:pPr>
                        <a:lnSpc>
                          <a:spcPct val="115000"/>
                        </a:lnSpc>
                        <a:spcAft>
                          <a:spcPts val="0"/>
                        </a:spcAft>
                      </a:pPr>
                      <a:r>
                        <a:rPr lang="fr-FR" sz="1000">
                          <a:effectLst/>
                        </a:rPr>
                        <a:t>MALI</a:t>
                      </a:r>
                      <a:endParaRPr lang="fr-FR" sz="1100">
                        <a:effectLst/>
                        <a:latin typeface="Calibri"/>
                        <a:ea typeface="Times New Roman"/>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pPr algn="ctr">
                        <a:lnSpc>
                          <a:spcPct val="115000"/>
                        </a:lnSpc>
                        <a:spcAft>
                          <a:spcPts val="0"/>
                        </a:spcAft>
                      </a:pPr>
                      <a:r>
                        <a:rPr lang="fr-FR" sz="1000">
                          <a:effectLst/>
                        </a:rPr>
                        <a:t>x</a:t>
                      </a:r>
                      <a:endParaRPr lang="fr-FR"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fr-FR" sz="1000">
                          <a:effectLst/>
                        </a:rPr>
                        <a:t> </a:t>
                      </a:r>
                      <a:endParaRPr lang="fr-FR" sz="1100">
                        <a:effectLst/>
                        <a:latin typeface="Calibri"/>
                        <a:ea typeface="Times New Roman"/>
                        <a:cs typeface="Times New Roman"/>
                      </a:endParaRPr>
                    </a:p>
                  </a:txBody>
                  <a:tcPr marL="44450" marR="44450" marT="0" marB="0"/>
                </a:tc>
              </a:tr>
              <a:tr h="344825">
                <a:tc>
                  <a:txBody>
                    <a:bodyPr/>
                    <a:lstStyle/>
                    <a:p>
                      <a:pPr>
                        <a:lnSpc>
                          <a:spcPct val="115000"/>
                        </a:lnSpc>
                        <a:spcAft>
                          <a:spcPts val="0"/>
                        </a:spcAft>
                      </a:pPr>
                      <a:r>
                        <a:rPr lang="fr-FR" sz="1000">
                          <a:effectLst/>
                        </a:rPr>
                        <a:t>MAURITANIE</a:t>
                      </a:r>
                      <a:endParaRPr lang="fr-FR" sz="1100">
                        <a:effectLst/>
                        <a:latin typeface="Calibri"/>
                        <a:ea typeface="Times New Roman"/>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pPr algn="ctr">
                        <a:lnSpc>
                          <a:spcPct val="115000"/>
                        </a:lnSpc>
                        <a:spcAft>
                          <a:spcPts val="0"/>
                        </a:spcAft>
                      </a:pPr>
                      <a:r>
                        <a:rPr lang="fr-FR" sz="1000">
                          <a:effectLst/>
                        </a:rPr>
                        <a:t>x</a:t>
                      </a:r>
                      <a:endParaRPr lang="fr-FR"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fr-FR" sz="1000">
                          <a:effectLst/>
                        </a:rPr>
                        <a:t> </a:t>
                      </a:r>
                      <a:endParaRPr lang="fr-FR" sz="1100">
                        <a:effectLst/>
                        <a:latin typeface="Calibri"/>
                        <a:ea typeface="Times New Roman"/>
                        <a:cs typeface="Times New Roman"/>
                      </a:endParaRPr>
                    </a:p>
                  </a:txBody>
                  <a:tcPr marL="44450" marR="44450" marT="0" marB="0"/>
                </a:tc>
              </a:tr>
              <a:tr h="344825">
                <a:tc>
                  <a:txBody>
                    <a:bodyPr/>
                    <a:lstStyle/>
                    <a:p>
                      <a:pPr>
                        <a:lnSpc>
                          <a:spcPct val="115000"/>
                        </a:lnSpc>
                        <a:spcAft>
                          <a:spcPts val="0"/>
                        </a:spcAft>
                      </a:pPr>
                      <a:r>
                        <a:rPr lang="fr-FR" sz="1000">
                          <a:effectLst/>
                        </a:rPr>
                        <a:t>NIGER</a:t>
                      </a:r>
                      <a:endParaRPr lang="fr-FR" sz="1100">
                        <a:effectLst/>
                        <a:latin typeface="Calibri"/>
                        <a:ea typeface="Times New Roman"/>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pPr algn="ctr">
                        <a:lnSpc>
                          <a:spcPct val="115000"/>
                        </a:lnSpc>
                        <a:spcAft>
                          <a:spcPts val="0"/>
                        </a:spcAft>
                      </a:pPr>
                      <a:r>
                        <a:rPr lang="fr-FR" sz="1000">
                          <a:effectLst/>
                        </a:rPr>
                        <a:t>x</a:t>
                      </a:r>
                      <a:endParaRPr lang="fr-FR" sz="1100">
                        <a:effectLst/>
                        <a:latin typeface="Calibri"/>
                        <a:ea typeface="Times New Roman"/>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pPr algn="ctr">
                        <a:lnSpc>
                          <a:spcPct val="115000"/>
                        </a:lnSpc>
                        <a:spcAft>
                          <a:spcPts val="0"/>
                        </a:spcAft>
                      </a:pPr>
                      <a:r>
                        <a:rPr lang="fr-FR" sz="1000">
                          <a:effectLst/>
                        </a:rPr>
                        <a:t>x</a:t>
                      </a:r>
                      <a:endParaRPr lang="fr-FR"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fr-FR" sz="1000">
                          <a:effectLst/>
                        </a:rPr>
                        <a:t> </a:t>
                      </a:r>
                      <a:endParaRPr lang="fr-FR" sz="1100">
                        <a:effectLst/>
                        <a:latin typeface="Calibri"/>
                        <a:ea typeface="Times New Roman"/>
                        <a:cs typeface="Times New Roman"/>
                      </a:endParaRPr>
                    </a:p>
                  </a:txBody>
                  <a:tcPr marL="44450" marR="44450" marT="0" marB="0"/>
                </a:tc>
              </a:tr>
              <a:tr h="344825">
                <a:tc>
                  <a:txBody>
                    <a:bodyPr/>
                    <a:lstStyle/>
                    <a:p>
                      <a:pPr>
                        <a:lnSpc>
                          <a:spcPct val="115000"/>
                        </a:lnSpc>
                        <a:spcAft>
                          <a:spcPts val="0"/>
                        </a:spcAft>
                      </a:pPr>
                      <a:r>
                        <a:rPr lang="fr-FR" sz="1000">
                          <a:effectLst/>
                        </a:rPr>
                        <a:t>RWANDA</a:t>
                      </a:r>
                      <a:endParaRPr lang="fr-FR" sz="1100">
                        <a:effectLst/>
                        <a:latin typeface="Calibri"/>
                        <a:ea typeface="Times New Roman"/>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endParaRPr lang="fr-FR" sz="1000">
                        <a:effectLst/>
                        <a:latin typeface="Calibri"/>
                        <a:cs typeface="Times New Roman"/>
                      </a:endParaRPr>
                    </a:p>
                  </a:txBody>
                  <a:tcPr marL="44450" marR="44450" marT="0" marB="0" anchor="b"/>
                </a:tc>
                <a:tc>
                  <a:txBody>
                    <a:bodyPr/>
                    <a:lstStyle/>
                    <a:p>
                      <a:pPr algn="ctr">
                        <a:lnSpc>
                          <a:spcPct val="115000"/>
                        </a:lnSpc>
                        <a:spcAft>
                          <a:spcPts val="0"/>
                        </a:spcAft>
                      </a:pPr>
                      <a:r>
                        <a:rPr lang="fr-FR" sz="1000">
                          <a:effectLst/>
                        </a:rPr>
                        <a:t>x</a:t>
                      </a:r>
                      <a:endParaRPr lang="fr-FR" sz="1100">
                        <a:effectLst/>
                        <a:latin typeface="Calibri"/>
                        <a:ea typeface="Times New Roman"/>
                        <a:cs typeface="Times New Roman"/>
                      </a:endParaRPr>
                    </a:p>
                  </a:txBody>
                  <a:tcPr marL="44450" marR="44450" marT="0" marB="0"/>
                </a:tc>
              </a:tr>
              <a:tr h="344825">
                <a:tc>
                  <a:txBody>
                    <a:bodyPr/>
                    <a:lstStyle/>
                    <a:p>
                      <a:pPr>
                        <a:lnSpc>
                          <a:spcPct val="115000"/>
                        </a:lnSpc>
                        <a:spcAft>
                          <a:spcPts val="0"/>
                        </a:spcAft>
                      </a:pPr>
                      <a:r>
                        <a:rPr lang="fr-FR" sz="1000">
                          <a:effectLst/>
                        </a:rPr>
                        <a:t>SENEGAL</a:t>
                      </a:r>
                      <a:endParaRPr lang="fr-FR"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fr-FR" sz="1000">
                          <a:effectLst/>
                        </a:rPr>
                        <a:t>x</a:t>
                      </a:r>
                      <a:endParaRPr lang="fr-FR"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fr-FR" sz="1000">
                          <a:effectLst/>
                        </a:rPr>
                        <a:t>x</a:t>
                      </a:r>
                      <a:endParaRPr lang="fr-FR"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fr-FR" sz="1000">
                          <a:effectLst/>
                        </a:rPr>
                        <a:t>x</a:t>
                      </a:r>
                      <a:endParaRPr lang="fr-FR"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fr-FR" sz="1000">
                          <a:effectLst/>
                        </a:rPr>
                        <a:t>x</a:t>
                      </a:r>
                      <a:endParaRPr lang="fr-FR"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fr-FR" sz="1000">
                          <a:effectLst/>
                        </a:rPr>
                        <a:t>x</a:t>
                      </a:r>
                      <a:endParaRPr lang="fr-FR"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fr-FR" sz="1000" dirty="0">
                          <a:effectLst/>
                        </a:rPr>
                        <a:t> </a:t>
                      </a:r>
                      <a:endParaRPr lang="fr-FR" sz="1100" dirty="0">
                        <a:effectLst/>
                        <a:latin typeface="Calibri"/>
                        <a:ea typeface="Times New Roman"/>
                        <a:cs typeface="Times New Roman"/>
                      </a:endParaRPr>
                    </a:p>
                  </a:txBody>
                  <a:tcPr marL="44450" marR="44450" marT="0" marB="0"/>
                </a:tc>
              </a:tr>
            </a:tbl>
          </a:graphicData>
        </a:graphic>
      </p:graphicFrame>
      <p:sp>
        <p:nvSpPr>
          <p:cNvPr id="3" name="Rectangle 1"/>
          <p:cNvSpPr>
            <a:spLocks noChangeArrowheads="1"/>
          </p:cNvSpPr>
          <p:nvPr/>
        </p:nvSpPr>
        <p:spPr bwMode="auto">
          <a:xfrm>
            <a:off x="1277938" y="23585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ZoneTexte 3"/>
          <p:cNvSpPr txBox="1"/>
          <p:nvPr/>
        </p:nvSpPr>
        <p:spPr>
          <a:xfrm>
            <a:off x="467544" y="260648"/>
            <a:ext cx="7416824" cy="677108"/>
          </a:xfrm>
          <a:prstGeom prst="rect">
            <a:avLst/>
          </a:prstGeom>
          <a:noFill/>
        </p:spPr>
        <p:txBody>
          <a:bodyPr wrap="square" rtlCol="0">
            <a:spAutoFit/>
          </a:bodyPr>
          <a:lstStyle/>
          <a:p>
            <a:r>
              <a:rPr lang="fr-FR" sz="2000" b="1" i="1" dirty="0">
                <a:solidFill>
                  <a:srgbClr val="FF0000"/>
                </a:solidFill>
              </a:rPr>
              <a:t>Présentation de différentes offres de formation en SST dans les PFA </a:t>
            </a:r>
            <a:endParaRPr lang="fr-FR" sz="2000" b="1" dirty="0">
              <a:solidFill>
                <a:srgbClr val="FF0000"/>
              </a:solidFill>
            </a:endParaRPr>
          </a:p>
          <a:p>
            <a:endParaRPr lang="fr-FR" dirty="0"/>
          </a:p>
        </p:txBody>
      </p:sp>
    </p:spTree>
    <p:extLst>
      <p:ext uri="{BB962C8B-B14F-4D97-AF65-F5344CB8AC3E}">
        <p14:creationId xmlns:p14="http://schemas.microsoft.com/office/powerpoint/2010/main" val="28290102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 retenir</a:t>
            </a:r>
            <a:endParaRPr lang="fr-FR" dirty="0"/>
          </a:p>
        </p:txBody>
      </p:sp>
      <p:sp>
        <p:nvSpPr>
          <p:cNvPr id="3" name="Espace réservé du contenu 2"/>
          <p:cNvSpPr>
            <a:spLocks noGrp="1"/>
          </p:cNvSpPr>
          <p:nvPr>
            <p:ph idx="1"/>
          </p:nvPr>
        </p:nvSpPr>
        <p:spPr/>
        <p:txBody>
          <a:bodyPr>
            <a:normAutofit/>
          </a:bodyPr>
          <a:lstStyle/>
          <a:p>
            <a:r>
              <a:rPr lang="fr-FR" sz="2800" b="1" dirty="0" smtClean="0"/>
              <a:t>Il y a certaine  relation entre employeurs et employés</a:t>
            </a:r>
          </a:p>
          <a:p>
            <a:r>
              <a:rPr lang="fr-FR" sz="2800" b="1" dirty="0" smtClean="0"/>
              <a:t>Il n’y a pas encore de  structure ni de culture de prévention adaptées</a:t>
            </a:r>
          </a:p>
          <a:p>
            <a:endParaRPr lang="fr-FR" sz="2800" b="1" dirty="0"/>
          </a:p>
          <a:p>
            <a:pPr lvl="3"/>
            <a:r>
              <a:rPr lang="fr-FR" sz="3600" b="1" dirty="0" smtClean="0">
                <a:solidFill>
                  <a:srgbClr val="FF0000"/>
                </a:solidFill>
              </a:rPr>
              <a:t>QUE FAIRE ?</a:t>
            </a:r>
            <a:endParaRPr lang="fr-FR" sz="3600" b="1" dirty="0">
              <a:solidFill>
                <a:srgbClr val="FF0000"/>
              </a:solidFill>
            </a:endParaRPr>
          </a:p>
        </p:txBody>
      </p:sp>
    </p:spTree>
    <p:extLst>
      <p:ext uri="{BB962C8B-B14F-4D97-AF65-F5344CB8AC3E}">
        <p14:creationId xmlns:p14="http://schemas.microsoft.com/office/powerpoint/2010/main" val="8007576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258" name="Rectangle 2"/>
          <p:cNvSpPr>
            <a:spLocks noGrp="1" noChangeArrowheads="1"/>
          </p:cNvSpPr>
          <p:nvPr>
            <p:ph type="title"/>
          </p:nvPr>
        </p:nvSpPr>
        <p:spPr>
          <a:xfrm>
            <a:off x="0" y="0"/>
            <a:ext cx="9144000" cy="2133600"/>
          </a:xfrm>
        </p:spPr>
        <p:txBody>
          <a:bodyPr/>
          <a:lstStyle/>
          <a:p>
            <a:r>
              <a:rPr lang="fr-FR" sz="3600" dirty="0" smtClean="0">
                <a:solidFill>
                  <a:schemeClr val="tx1"/>
                </a:solidFill>
              </a:rPr>
              <a:t>Au plan générale :</a:t>
            </a:r>
            <a:br>
              <a:rPr lang="fr-FR" sz="3600" dirty="0" smtClean="0">
                <a:solidFill>
                  <a:schemeClr val="tx1"/>
                </a:solidFill>
              </a:rPr>
            </a:br>
            <a:r>
              <a:rPr lang="fr-FR" sz="3600" i="1" dirty="0" smtClean="0">
                <a:solidFill>
                  <a:schemeClr val="tx1"/>
                </a:solidFill>
              </a:rPr>
              <a:t>Mieux </a:t>
            </a:r>
            <a:r>
              <a:rPr lang="fr-FR" sz="3600" i="1" dirty="0">
                <a:solidFill>
                  <a:schemeClr val="tx1"/>
                </a:solidFill>
              </a:rPr>
              <a:t>connaître la santé des travailleurs et les expositions professionnelles </a:t>
            </a:r>
          </a:p>
        </p:txBody>
      </p:sp>
      <p:sp>
        <p:nvSpPr>
          <p:cNvPr id="992259" name="Rectangle 3"/>
          <p:cNvSpPr>
            <a:spLocks noGrp="1" noChangeArrowheads="1"/>
          </p:cNvSpPr>
          <p:nvPr>
            <p:ph type="body" idx="1"/>
          </p:nvPr>
        </p:nvSpPr>
        <p:spPr>
          <a:xfrm>
            <a:off x="107504" y="1988840"/>
            <a:ext cx="8458200" cy="4724400"/>
          </a:xfrm>
        </p:spPr>
        <p:txBody>
          <a:bodyPr/>
          <a:lstStyle/>
          <a:p>
            <a:pPr>
              <a:lnSpc>
                <a:spcPct val="80000"/>
              </a:lnSpc>
            </a:pPr>
            <a:r>
              <a:rPr lang="fr-FR" sz="2800" dirty="0" smtClean="0"/>
              <a:t>développement </a:t>
            </a:r>
            <a:r>
              <a:rPr lang="fr-FR" sz="2800" dirty="0"/>
              <a:t>et coordination de bases de données d’expositions professionnelles</a:t>
            </a:r>
          </a:p>
          <a:p>
            <a:pPr>
              <a:lnSpc>
                <a:spcPct val="80000"/>
              </a:lnSpc>
            </a:pPr>
            <a:r>
              <a:rPr lang="fr-FR" sz="2800" dirty="0"/>
              <a:t>Valorisation des données issues des </a:t>
            </a:r>
            <a:r>
              <a:rPr lang="fr-FR" sz="2800" dirty="0" smtClean="0"/>
              <a:t>SST actuels</a:t>
            </a:r>
            <a:endParaRPr lang="fr-FR" sz="2800" dirty="0"/>
          </a:p>
          <a:p>
            <a:pPr>
              <a:lnSpc>
                <a:spcPct val="80000"/>
              </a:lnSpc>
            </a:pPr>
            <a:r>
              <a:rPr lang="fr-FR" sz="2800" dirty="0"/>
              <a:t>Réseau sentinelle de </a:t>
            </a:r>
            <a:r>
              <a:rPr lang="fr-FR" sz="2800" dirty="0" smtClean="0"/>
              <a:t>SST </a:t>
            </a:r>
            <a:r>
              <a:rPr lang="fr-FR" sz="2800" dirty="0"/>
              <a:t>sur les maladies à caractère professionnel</a:t>
            </a:r>
          </a:p>
          <a:p>
            <a:pPr>
              <a:lnSpc>
                <a:spcPct val="80000"/>
              </a:lnSpc>
            </a:pPr>
            <a:r>
              <a:rPr lang="fr-FR" sz="2800" dirty="0" smtClean="0"/>
              <a:t>Attention </a:t>
            </a:r>
            <a:r>
              <a:rPr lang="fr-FR" sz="2800" dirty="0"/>
              <a:t>particulière au milieu </a:t>
            </a:r>
            <a:r>
              <a:rPr lang="fr-FR" sz="2800" dirty="0" smtClean="0"/>
              <a:t>agricole , aux mines et carrières et Economie informelle</a:t>
            </a:r>
            <a:endParaRPr lang="fr-FR" sz="2800" dirty="0"/>
          </a:p>
          <a:p>
            <a:pPr>
              <a:lnSpc>
                <a:spcPct val="80000"/>
              </a:lnSpc>
            </a:pPr>
            <a:r>
              <a:rPr lang="fr-FR" sz="2800" dirty="0" smtClean="0"/>
              <a:t>Surveillance </a:t>
            </a:r>
            <a:r>
              <a:rPr lang="fr-FR" sz="2800" dirty="0"/>
              <a:t>de l’exposition aux agents </a:t>
            </a:r>
            <a:r>
              <a:rPr lang="fr-FR" sz="2800" dirty="0" smtClean="0"/>
              <a:t>biologiques</a:t>
            </a:r>
          </a:p>
          <a:p>
            <a:pPr>
              <a:lnSpc>
                <a:spcPct val="80000"/>
              </a:lnSpc>
            </a:pPr>
            <a:r>
              <a:rPr lang="fr-FR" sz="2800" dirty="0" smtClean="0"/>
              <a:t>Mettre en place un état de </a:t>
            </a:r>
            <a:r>
              <a:rPr lang="fr-FR" sz="2800" dirty="0"/>
              <a:t>veille </a:t>
            </a:r>
            <a:r>
              <a:rPr lang="fr-FR" sz="2800" dirty="0" smtClean="0"/>
              <a:t>sanitaire au plan régional</a:t>
            </a:r>
            <a:endParaRPr lang="fr-FR" sz="2800" dirty="0"/>
          </a:p>
          <a:p>
            <a:pPr>
              <a:lnSpc>
                <a:spcPct val="80000"/>
              </a:lnSpc>
            </a:pPr>
            <a:endParaRPr lang="fr-FR" sz="2800" dirty="0"/>
          </a:p>
        </p:txBody>
      </p:sp>
    </p:spTree>
    <p:extLst>
      <p:ext uri="{BB962C8B-B14F-4D97-AF65-F5344CB8AC3E}">
        <p14:creationId xmlns:p14="http://schemas.microsoft.com/office/powerpoint/2010/main" val="3849222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800" b="1" dirty="0">
                <a:solidFill>
                  <a:schemeClr val="tx1"/>
                </a:solidFill>
              </a:rPr>
              <a:t>Au plan spécifique  1</a:t>
            </a:r>
            <a:endParaRPr lang="fr-FR" dirty="0"/>
          </a:p>
        </p:txBody>
      </p:sp>
      <p:sp>
        <p:nvSpPr>
          <p:cNvPr id="3" name="Espace réservé du contenu 2"/>
          <p:cNvSpPr>
            <a:spLocks noGrp="1"/>
          </p:cNvSpPr>
          <p:nvPr>
            <p:ph idx="1"/>
          </p:nvPr>
        </p:nvSpPr>
        <p:spPr/>
        <p:txBody>
          <a:bodyPr>
            <a:normAutofit/>
          </a:bodyPr>
          <a:lstStyle/>
          <a:p>
            <a:r>
              <a:rPr lang="fr-FR" sz="3200" dirty="0" smtClean="0"/>
              <a:t>Développer le système </a:t>
            </a:r>
            <a:r>
              <a:rPr lang="fr-FR" sz="3200" b="1" dirty="0" smtClean="0">
                <a:solidFill>
                  <a:srgbClr val="FF0000"/>
                </a:solidFill>
              </a:rPr>
              <a:t>d’assurance qualité</a:t>
            </a:r>
          </a:p>
          <a:p>
            <a:pPr lvl="1">
              <a:buFont typeface="Wingdings" pitchFamily="2" charset="2"/>
              <a:buChar char="Ø"/>
            </a:pPr>
            <a:r>
              <a:rPr lang="fr-FR" sz="3000" dirty="0" smtClean="0"/>
              <a:t>Par la formation </a:t>
            </a:r>
            <a:r>
              <a:rPr lang="fr-FR" sz="3000" dirty="0" err="1" smtClean="0"/>
              <a:t>Diplômante</a:t>
            </a:r>
            <a:endParaRPr lang="fr-FR" sz="3000" dirty="0"/>
          </a:p>
          <a:p>
            <a:pPr lvl="2"/>
            <a:r>
              <a:rPr lang="fr-FR" sz="2800" dirty="0" smtClean="0"/>
              <a:t>Au niveau universitaire</a:t>
            </a:r>
          </a:p>
          <a:p>
            <a:pPr lvl="2"/>
            <a:r>
              <a:rPr lang="fr-FR" sz="3000" dirty="0" smtClean="0"/>
              <a:t>Dans les lycées et collèges</a:t>
            </a:r>
          </a:p>
          <a:p>
            <a:pPr lvl="1">
              <a:buFont typeface="Wingdings" pitchFamily="2" charset="2"/>
              <a:buChar char="Ø"/>
            </a:pPr>
            <a:r>
              <a:rPr lang="fr-FR" sz="3000" dirty="0" smtClean="0"/>
              <a:t>Par le recyclage/ formation continue</a:t>
            </a:r>
            <a:endParaRPr lang="fr-FR" sz="3000" dirty="0"/>
          </a:p>
        </p:txBody>
      </p:sp>
    </p:spTree>
    <p:extLst>
      <p:ext uri="{BB962C8B-B14F-4D97-AF65-F5344CB8AC3E}">
        <p14:creationId xmlns:p14="http://schemas.microsoft.com/office/powerpoint/2010/main" val="16110977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400" b="1" dirty="0">
                <a:solidFill>
                  <a:schemeClr val="tx1"/>
                </a:solidFill>
              </a:rPr>
              <a:t>Au plan spécifique  </a:t>
            </a:r>
            <a:r>
              <a:rPr lang="fr-FR" sz="4400" b="1" dirty="0" smtClean="0">
                <a:solidFill>
                  <a:schemeClr val="tx1"/>
                </a:solidFill>
              </a:rPr>
              <a:t>2</a:t>
            </a:r>
            <a:endParaRPr lang="fr-FR" dirty="0"/>
          </a:p>
        </p:txBody>
      </p:sp>
      <p:graphicFrame>
        <p:nvGraphicFramePr>
          <p:cNvPr id="4" name="Espace réservé du contenu 3"/>
          <p:cNvGraphicFramePr>
            <a:graphicFrameLocks noGrp="1"/>
          </p:cNvGraphicFramePr>
          <p:nvPr>
            <p:ph idx="1"/>
          </p:nvPr>
        </p:nvGraphicFramePr>
        <p:xfrm>
          <a:off x="1322991" y="1600201"/>
          <a:ext cx="5888417" cy="4800598"/>
        </p:xfrm>
        <a:graphic>
          <a:graphicData uri="http://schemas.openxmlformats.org/drawingml/2006/table">
            <a:tbl>
              <a:tblPr firstRow="1" firstCol="1" bandRow="1">
                <a:tableStyleId>{5C22544A-7EE6-4342-B048-85BDC9FD1C3A}</a:tableStyleId>
              </a:tblPr>
              <a:tblGrid>
                <a:gridCol w="2611637"/>
                <a:gridCol w="1478900"/>
                <a:gridCol w="1797880"/>
              </a:tblGrid>
              <a:tr h="300037">
                <a:tc>
                  <a:txBody>
                    <a:bodyPr/>
                    <a:lstStyle/>
                    <a:p>
                      <a:pPr>
                        <a:lnSpc>
                          <a:spcPct val="115000"/>
                        </a:lnSpc>
                        <a:spcAft>
                          <a:spcPts val="0"/>
                        </a:spcAft>
                      </a:pPr>
                      <a:r>
                        <a:rPr lang="fr-FR" sz="1700" dirty="0">
                          <a:effectLst/>
                        </a:rPr>
                        <a:t>DOMAINES</a:t>
                      </a:r>
                      <a:endParaRPr lang="fr-FR" sz="1000" dirty="0">
                        <a:effectLst/>
                        <a:latin typeface="Calibri"/>
                        <a:ea typeface="Times New Roman"/>
                        <a:cs typeface="Times New Roman"/>
                      </a:endParaRPr>
                    </a:p>
                  </a:txBody>
                  <a:tcPr marL="65226" marR="65226" marT="0" marB="0"/>
                </a:tc>
                <a:tc>
                  <a:txBody>
                    <a:bodyPr/>
                    <a:lstStyle/>
                    <a:p>
                      <a:pPr algn="ctr">
                        <a:lnSpc>
                          <a:spcPct val="115000"/>
                        </a:lnSpc>
                        <a:spcAft>
                          <a:spcPts val="0"/>
                        </a:spcAft>
                      </a:pPr>
                      <a:r>
                        <a:rPr lang="fr-FR" sz="1700">
                          <a:effectLst/>
                        </a:rPr>
                        <a:t>ACTIONS</a:t>
                      </a:r>
                      <a:endParaRPr lang="fr-FR" sz="1000">
                        <a:effectLst/>
                        <a:latin typeface="Calibri"/>
                        <a:ea typeface="Times New Roman"/>
                        <a:cs typeface="Times New Roman"/>
                      </a:endParaRPr>
                    </a:p>
                  </a:txBody>
                  <a:tcPr marL="65226" marR="65226" marT="0" marB="0"/>
                </a:tc>
                <a:tc>
                  <a:txBody>
                    <a:bodyPr/>
                    <a:lstStyle/>
                    <a:p>
                      <a:pPr>
                        <a:lnSpc>
                          <a:spcPct val="115000"/>
                        </a:lnSpc>
                        <a:spcAft>
                          <a:spcPts val="0"/>
                        </a:spcAft>
                      </a:pPr>
                      <a:r>
                        <a:rPr lang="fr-FR" sz="1700">
                          <a:effectLst/>
                        </a:rPr>
                        <a:t>RESPONSABILITE</a:t>
                      </a:r>
                      <a:endParaRPr lang="fr-FR" sz="1000">
                        <a:effectLst/>
                        <a:latin typeface="Calibri"/>
                        <a:ea typeface="Times New Roman"/>
                        <a:cs typeface="Times New Roman"/>
                      </a:endParaRPr>
                    </a:p>
                  </a:txBody>
                  <a:tcPr marL="65226" marR="65226" marT="0" marB="0"/>
                </a:tc>
              </a:tr>
              <a:tr h="300037">
                <a:tc>
                  <a:txBody>
                    <a:bodyPr/>
                    <a:lstStyle/>
                    <a:p>
                      <a:pPr>
                        <a:lnSpc>
                          <a:spcPct val="115000"/>
                        </a:lnSpc>
                        <a:spcAft>
                          <a:spcPts val="0"/>
                        </a:spcAft>
                      </a:pPr>
                      <a:r>
                        <a:rPr lang="fr-FR" sz="1700">
                          <a:effectLst/>
                        </a:rPr>
                        <a:t>REGLEMENTATION</a:t>
                      </a:r>
                      <a:endParaRPr lang="fr-FR" sz="1000">
                        <a:effectLst/>
                        <a:latin typeface="Calibri"/>
                        <a:ea typeface="Times New Roman"/>
                        <a:cs typeface="Times New Roman"/>
                      </a:endParaRPr>
                    </a:p>
                  </a:txBody>
                  <a:tcPr marL="65226" marR="65226" marT="0" marB="0"/>
                </a:tc>
                <a:tc>
                  <a:txBody>
                    <a:bodyPr/>
                    <a:lstStyle/>
                    <a:p>
                      <a:pPr>
                        <a:lnSpc>
                          <a:spcPct val="115000"/>
                        </a:lnSpc>
                        <a:spcAft>
                          <a:spcPts val="0"/>
                        </a:spcAft>
                      </a:pPr>
                      <a:r>
                        <a:rPr lang="fr-FR" sz="1700">
                          <a:effectLst/>
                        </a:rPr>
                        <a:t>Harmonisation</a:t>
                      </a:r>
                      <a:endParaRPr lang="fr-FR" sz="1000">
                        <a:effectLst/>
                        <a:latin typeface="Calibri"/>
                        <a:ea typeface="Times New Roman"/>
                        <a:cs typeface="Times New Roman"/>
                      </a:endParaRPr>
                    </a:p>
                  </a:txBody>
                  <a:tcPr marL="65226" marR="65226" marT="0" marB="0"/>
                </a:tc>
                <a:tc>
                  <a:txBody>
                    <a:bodyPr/>
                    <a:lstStyle/>
                    <a:p>
                      <a:pPr>
                        <a:lnSpc>
                          <a:spcPct val="115000"/>
                        </a:lnSpc>
                        <a:spcAft>
                          <a:spcPts val="0"/>
                        </a:spcAft>
                      </a:pPr>
                      <a:r>
                        <a:rPr lang="fr-FR" sz="1700">
                          <a:effectLst/>
                        </a:rPr>
                        <a:t>ETAT</a:t>
                      </a:r>
                      <a:endParaRPr lang="fr-FR" sz="1000">
                        <a:effectLst/>
                        <a:latin typeface="Calibri"/>
                        <a:ea typeface="Times New Roman"/>
                        <a:cs typeface="Times New Roman"/>
                      </a:endParaRPr>
                    </a:p>
                  </a:txBody>
                  <a:tcPr marL="65226" marR="65226" marT="0" marB="0"/>
                </a:tc>
              </a:tr>
              <a:tr h="1200150">
                <a:tc>
                  <a:txBody>
                    <a:bodyPr/>
                    <a:lstStyle/>
                    <a:p>
                      <a:pPr>
                        <a:lnSpc>
                          <a:spcPct val="115000"/>
                        </a:lnSpc>
                        <a:spcAft>
                          <a:spcPts val="0"/>
                        </a:spcAft>
                      </a:pPr>
                      <a:r>
                        <a:rPr lang="fr-FR" sz="1700">
                          <a:effectLst/>
                        </a:rPr>
                        <a:t>Education /FORMATION</a:t>
                      </a:r>
                      <a:endParaRPr lang="fr-FR" sz="1000">
                        <a:effectLst/>
                        <a:latin typeface="Calibri"/>
                        <a:ea typeface="Times New Roman"/>
                        <a:cs typeface="Times New Roman"/>
                      </a:endParaRPr>
                    </a:p>
                  </a:txBody>
                  <a:tcPr marL="65226" marR="65226" marT="0" marB="0"/>
                </a:tc>
                <a:tc>
                  <a:txBody>
                    <a:bodyPr/>
                    <a:lstStyle/>
                    <a:p>
                      <a:pPr>
                        <a:lnSpc>
                          <a:spcPct val="115000"/>
                        </a:lnSpc>
                        <a:spcAft>
                          <a:spcPts val="0"/>
                        </a:spcAft>
                      </a:pPr>
                      <a:r>
                        <a:rPr lang="fr-FR" sz="1700">
                          <a:effectLst/>
                        </a:rPr>
                        <a:t>Mettre en place des programmes adaptés</a:t>
                      </a:r>
                      <a:endParaRPr lang="fr-FR" sz="1000">
                        <a:effectLst/>
                        <a:latin typeface="Calibri"/>
                        <a:ea typeface="Times New Roman"/>
                        <a:cs typeface="Times New Roman"/>
                      </a:endParaRPr>
                    </a:p>
                  </a:txBody>
                  <a:tcPr marL="65226" marR="65226" marT="0" marB="0"/>
                </a:tc>
                <a:tc>
                  <a:txBody>
                    <a:bodyPr/>
                    <a:lstStyle/>
                    <a:p>
                      <a:pPr>
                        <a:lnSpc>
                          <a:spcPct val="115000"/>
                        </a:lnSpc>
                        <a:spcAft>
                          <a:spcPts val="0"/>
                        </a:spcAft>
                      </a:pPr>
                      <a:r>
                        <a:rPr lang="fr-FR" sz="1700">
                          <a:effectLst/>
                        </a:rPr>
                        <a:t>Tripartisme</a:t>
                      </a:r>
                      <a:endParaRPr lang="fr-FR" sz="1000">
                        <a:effectLst/>
                      </a:endParaRPr>
                    </a:p>
                    <a:p>
                      <a:pPr>
                        <a:lnSpc>
                          <a:spcPct val="115000"/>
                        </a:lnSpc>
                        <a:spcAft>
                          <a:spcPts val="0"/>
                        </a:spcAft>
                      </a:pPr>
                      <a:r>
                        <a:rPr lang="fr-FR" sz="1700">
                          <a:effectLst/>
                        </a:rPr>
                        <a:t>Et structure de formation</a:t>
                      </a:r>
                      <a:endParaRPr lang="fr-FR" sz="1000">
                        <a:effectLst/>
                        <a:latin typeface="Calibri"/>
                        <a:ea typeface="Times New Roman"/>
                        <a:cs typeface="Times New Roman"/>
                      </a:endParaRPr>
                    </a:p>
                  </a:txBody>
                  <a:tcPr marL="65226" marR="65226" marT="0" marB="0"/>
                </a:tc>
              </a:tr>
              <a:tr h="2100262">
                <a:tc>
                  <a:txBody>
                    <a:bodyPr/>
                    <a:lstStyle/>
                    <a:p>
                      <a:pPr>
                        <a:lnSpc>
                          <a:spcPct val="115000"/>
                        </a:lnSpc>
                        <a:spcAft>
                          <a:spcPts val="0"/>
                        </a:spcAft>
                      </a:pPr>
                      <a:r>
                        <a:rPr lang="fr-FR" sz="1700">
                          <a:effectLst/>
                        </a:rPr>
                        <a:t>ORGANISATION</a:t>
                      </a:r>
                      <a:endParaRPr lang="fr-FR" sz="1000">
                        <a:effectLst/>
                        <a:latin typeface="Calibri"/>
                        <a:ea typeface="Times New Roman"/>
                        <a:cs typeface="Times New Roman"/>
                      </a:endParaRPr>
                    </a:p>
                  </a:txBody>
                  <a:tcPr marL="65226" marR="65226" marT="0" marB="0"/>
                </a:tc>
                <a:tc>
                  <a:txBody>
                    <a:bodyPr/>
                    <a:lstStyle/>
                    <a:p>
                      <a:pPr>
                        <a:lnSpc>
                          <a:spcPct val="115000"/>
                        </a:lnSpc>
                        <a:spcAft>
                          <a:spcPts val="0"/>
                        </a:spcAft>
                      </a:pPr>
                      <a:r>
                        <a:rPr lang="fr-FR" sz="1700">
                          <a:effectLst/>
                        </a:rPr>
                        <a:t>Harmonisation au niveau des différentes structures et suivi de leur fonctionnement</a:t>
                      </a:r>
                      <a:endParaRPr lang="fr-FR" sz="1000">
                        <a:effectLst/>
                        <a:latin typeface="Calibri"/>
                        <a:ea typeface="Times New Roman"/>
                        <a:cs typeface="Times New Roman"/>
                      </a:endParaRPr>
                    </a:p>
                  </a:txBody>
                  <a:tcPr marL="65226" marR="65226" marT="0" marB="0"/>
                </a:tc>
                <a:tc>
                  <a:txBody>
                    <a:bodyPr/>
                    <a:lstStyle/>
                    <a:p>
                      <a:pPr>
                        <a:lnSpc>
                          <a:spcPct val="115000"/>
                        </a:lnSpc>
                        <a:spcAft>
                          <a:spcPts val="0"/>
                        </a:spcAft>
                      </a:pPr>
                      <a:r>
                        <a:rPr lang="fr-FR" sz="1700">
                          <a:effectLst/>
                        </a:rPr>
                        <a:t>Tripartisme</a:t>
                      </a:r>
                      <a:endParaRPr lang="fr-FR" sz="1000">
                        <a:effectLst/>
                        <a:latin typeface="Calibri"/>
                        <a:ea typeface="Times New Roman"/>
                        <a:cs typeface="Times New Roman"/>
                      </a:endParaRPr>
                    </a:p>
                  </a:txBody>
                  <a:tcPr marL="65226" marR="65226" marT="0" marB="0"/>
                </a:tc>
              </a:tr>
              <a:tr h="900112">
                <a:tc>
                  <a:txBody>
                    <a:bodyPr/>
                    <a:lstStyle/>
                    <a:p>
                      <a:pPr>
                        <a:lnSpc>
                          <a:spcPct val="115000"/>
                        </a:lnSpc>
                        <a:spcAft>
                          <a:spcPts val="0"/>
                        </a:spcAft>
                      </a:pPr>
                      <a:r>
                        <a:rPr lang="fr-FR" sz="1700">
                          <a:effectLst/>
                        </a:rPr>
                        <a:t>PROMOTION PERMANENTE</a:t>
                      </a:r>
                      <a:endParaRPr lang="fr-FR" sz="1000">
                        <a:effectLst/>
                        <a:latin typeface="Calibri"/>
                        <a:ea typeface="Times New Roman"/>
                        <a:cs typeface="Times New Roman"/>
                      </a:endParaRPr>
                    </a:p>
                  </a:txBody>
                  <a:tcPr marL="65226" marR="65226" marT="0" marB="0"/>
                </a:tc>
                <a:tc>
                  <a:txBody>
                    <a:bodyPr/>
                    <a:lstStyle/>
                    <a:p>
                      <a:pPr>
                        <a:lnSpc>
                          <a:spcPct val="115000"/>
                        </a:lnSpc>
                        <a:spcAft>
                          <a:spcPts val="0"/>
                        </a:spcAft>
                      </a:pPr>
                      <a:r>
                        <a:rPr lang="fr-FR" sz="1700">
                          <a:effectLst/>
                        </a:rPr>
                        <a:t>S’associer au mieux les spécialistes</a:t>
                      </a:r>
                      <a:endParaRPr lang="fr-FR" sz="1000">
                        <a:effectLst/>
                        <a:latin typeface="Calibri"/>
                        <a:ea typeface="Times New Roman"/>
                        <a:cs typeface="Times New Roman"/>
                      </a:endParaRPr>
                    </a:p>
                  </a:txBody>
                  <a:tcPr marL="65226" marR="65226" marT="0" marB="0"/>
                </a:tc>
                <a:tc>
                  <a:txBody>
                    <a:bodyPr/>
                    <a:lstStyle/>
                    <a:p>
                      <a:pPr>
                        <a:lnSpc>
                          <a:spcPct val="115000"/>
                        </a:lnSpc>
                        <a:spcAft>
                          <a:spcPts val="0"/>
                        </a:spcAft>
                      </a:pPr>
                      <a:r>
                        <a:rPr lang="fr-FR" sz="1700" dirty="0">
                          <a:effectLst/>
                        </a:rPr>
                        <a:t>Chaque entreprise</a:t>
                      </a:r>
                      <a:endParaRPr lang="fr-FR" sz="1000" dirty="0">
                        <a:effectLst/>
                      </a:endParaRPr>
                    </a:p>
                    <a:p>
                      <a:pPr>
                        <a:lnSpc>
                          <a:spcPct val="115000"/>
                        </a:lnSpc>
                        <a:spcAft>
                          <a:spcPts val="0"/>
                        </a:spcAft>
                      </a:pPr>
                      <a:r>
                        <a:rPr lang="fr-FR" sz="1700" dirty="0">
                          <a:effectLst/>
                        </a:rPr>
                        <a:t>Les caisses et offices</a:t>
                      </a:r>
                      <a:endParaRPr lang="fr-FR" sz="1000" dirty="0">
                        <a:effectLst/>
                        <a:latin typeface="Calibri"/>
                        <a:ea typeface="Times New Roman"/>
                        <a:cs typeface="Times New Roman"/>
                      </a:endParaRPr>
                    </a:p>
                  </a:txBody>
                  <a:tcPr marL="65226" marR="65226" marT="0" marB="0"/>
                </a:tc>
              </a:tr>
            </a:tbl>
          </a:graphicData>
        </a:graphic>
      </p:graphicFrame>
    </p:spTree>
    <p:extLst>
      <p:ext uri="{BB962C8B-B14F-4D97-AF65-F5344CB8AC3E}">
        <p14:creationId xmlns:p14="http://schemas.microsoft.com/office/powerpoint/2010/main" val="35497121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800" b="1" dirty="0">
                <a:solidFill>
                  <a:srgbClr val="00B050"/>
                </a:solidFill>
              </a:rPr>
              <a:t>P</a:t>
            </a:r>
            <a:r>
              <a:rPr lang="fr-FR" sz="4800" b="1" dirty="0" smtClean="0">
                <a:solidFill>
                  <a:srgbClr val="00B050"/>
                </a:solidFill>
              </a:rPr>
              <a:t>erspectives</a:t>
            </a:r>
            <a:r>
              <a:rPr lang="fr-FR" sz="4800" b="1" dirty="0">
                <a:solidFill>
                  <a:srgbClr val="00B050"/>
                </a:solidFill>
              </a:rPr>
              <a:t/>
            </a:r>
            <a:br>
              <a:rPr lang="fr-FR" sz="4800" b="1" dirty="0">
                <a:solidFill>
                  <a:srgbClr val="00B050"/>
                </a:solidFill>
              </a:rPr>
            </a:br>
            <a:r>
              <a:rPr lang="fr-FR" sz="4800" b="1" dirty="0">
                <a:solidFill>
                  <a:srgbClr val="00B050"/>
                </a:solidFill>
              </a:rPr>
              <a:t>Conclusion</a:t>
            </a:r>
          </a:p>
        </p:txBody>
      </p:sp>
      <p:sp>
        <p:nvSpPr>
          <p:cNvPr id="3" name="Espace réservé du contenu 2"/>
          <p:cNvSpPr>
            <a:spLocks noGrp="1"/>
          </p:cNvSpPr>
          <p:nvPr>
            <p:ph idx="1"/>
          </p:nvPr>
        </p:nvSpPr>
        <p:spPr/>
        <p:txBody>
          <a:bodyPr>
            <a:normAutofit/>
          </a:bodyPr>
          <a:lstStyle/>
          <a:p>
            <a:r>
              <a:rPr lang="fr-FR" sz="3600" dirty="0" smtClean="0"/>
              <a:t>On ne peut et on ne saurait  </a:t>
            </a:r>
            <a:r>
              <a:rPr lang="fr-FR" sz="3600" dirty="0"/>
              <a:t>isoler la </a:t>
            </a:r>
            <a:r>
              <a:rPr lang="fr-FR" sz="3600" dirty="0">
                <a:solidFill>
                  <a:srgbClr val="FF0000"/>
                </a:solidFill>
              </a:rPr>
              <a:t>Santé au travail </a:t>
            </a:r>
            <a:r>
              <a:rPr lang="fr-FR" sz="3600" dirty="0"/>
              <a:t>du contexte  général de </a:t>
            </a:r>
            <a:r>
              <a:rPr lang="fr-FR" sz="3600" b="1" dirty="0"/>
              <a:t>la santé en </a:t>
            </a:r>
            <a:r>
              <a:rPr lang="fr-FR" sz="3600" b="1" dirty="0" smtClean="0"/>
              <a:t>Afrique</a:t>
            </a:r>
          </a:p>
          <a:p>
            <a:r>
              <a:rPr lang="fr-FR" sz="3600" b="1" dirty="0" smtClean="0"/>
              <a:t>Revoir nos structures , leur fonctionnement, leurs ressources et les adapter à notre réalité </a:t>
            </a:r>
          </a:p>
          <a:p>
            <a:r>
              <a:rPr lang="fr-FR" sz="3600" b="1" dirty="0" smtClean="0"/>
              <a:t>Former, former et encore former</a:t>
            </a:r>
            <a:endParaRPr lang="fr-FR" sz="3600" b="1" dirty="0"/>
          </a:p>
          <a:p>
            <a:endParaRPr lang="fr-FR" sz="3600" dirty="0"/>
          </a:p>
        </p:txBody>
      </p:sp>
    </p:spTree>
    <p:extLst>
      <p:ext uri="{BB962C8B-B14F-4D97-AF65-F5344CB8AC3E}">
        <p14:creationId xmlns:p14="http://schemas.microsoft.com/office/powerpoint/2010/main" val="14501129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332656"/>
            <a:ext cx="7620000" cy="1143000"/>
          </a:xfrm>
        </p:spPr>
        <p:txBody>
          <a:bodyPr/>
          <a:lstStyle/>
          <a:p>
            <a:r>
              <a:rPr lang="fr-FR" sz="4800" b="1" dirty="0" smtClean="0"/>
              <a:t/>
            </a:r>
            <a:br>
              <a:rPr lang="fr-FR" sz="4800" b="1" dirty="0" smtClean="0"/>
            </a:br>
            <a:r>
              <a:rPr lang="fr-FR" sz="4000" b="1" dirty="0" smtClean="0">
                <a:solidFill>
                  <a:srgbClr val="FF0000"/>
                </a:solidFill>
              </a:rPr>
              <a:t>Informer,</a:t>
            </a:r>
            <a:br>
              <a:rPr lang="fr-FR" sz="4000" b="1" dirty="0" smtClean="0">
                <a:solidFill>
                  <a:srgbClr val="FF0000"/>
                </a:solidFill>
              </a:rPr>
            </a:br>
            <a:r>
              <a:rPr lang="fr-FR" sz="4000" b="1" dirty="0" smtClean="0"/>
              <a:t>Former</a:t>
            </a:r>
            <a:r>
              <a:rPr lang="fr-FR" sz="4000" b="1" dirty="0"/>
              <a:t>, former et encore former</a:t>
            </a:r>
            <a:r>
              <a:rPr lang="fr-FR" sz="4800" b="1" dirty="0"/>
              <a:t/>
            </a:r>
            <a:br>
              <a:rPr lang="fr-FR" sz="4800" b="1" dirty="0"/>
            </a:br>
            <a:endParaRPr lang="fr-FR" dirty="0"/>
          </a:p>
        </p:txBody>
      </p:sp>
      <p:sp>
        <p:nvSpPr>
          <p:cNvPr id="3" name="Espace réservé du contenu 2"/>
          <p:cNvSpPr>
            <a:spLocks noGrp="1"/>
          </p:cNvSpPr>
          <p:nvPr>
            <p:ph idx="1"/>
          </p:nvPr>
        </p:nvSpPr>
        <p:spPr/>
        <p:txBody>
          <a:bodyPr>
            <a:normAutofit/>
          </a:bodyPr>
          <a:lstStyle/>
          <a:p>
            <a:r>
              <a:rPr lang="fr-FR" sz="2800" b="1" dirty="0" smtClean="0"/>
              <a:t>De nouveaux défis et enjeux :</a:t>
            </a:r>
          </a:p>
          <a:p>
            <a:r>
              <a:rPr lang="fr-FR" sz="2800" b="1" dirty="0" smtClean="0"/>
              <a:t> </a:t>
            </a:r>
            <a:r>
              <a:rPr lang="fr-FR" sz="2800" b="1" dirty="0" smtClean="0">
                <a:solidFill>
                  <a:srgbClr val="FF0000"/>
                </a:solidFill>
              </a:rPr>
              <a:t>Les Ondes </a:t>
            </a:r>
            <a:r>
              <a:rPr lang="fr-FR" sz="2800" b="1" dirty="0" err="1" smtClean="0">
                <a:solidFill>
                  <a:srgbClr val="FF0000"/>
                </a:solidFill>
              </a:rPr>
              <a:t>Electro-magnétiques</a:t>
            </a:r>
            <a:r>
              <a:rPr lang="fr-FR" sz="2800" b="1" dirty="0" smtClean="0">
                <a:solidFill>
                  <a:srgbClr val="FF0000"/>
                </a:solidFill>
              </a:rPr>
              <a:t> de basse fréquence  et l’effet de mode</a:t>
            </a:r>
            <a:endParaRPr lang="fr-FR" sz="2800" b="1" dirty="0">
              <a:solidFill>
                <a:srgbClr val="FF0000"/>
              </a:solidFill>
            </a:endParaRPr>
          </a:p>
        </p:txBody>
      </p:sp>
    </p:spTree>
    <p:extLst>
      <p:ext uri="{BB962C8B-B14F-4D97-AF65-F5344CB8AC3E}">
        <p14:creationId xmlns:p14="http://schemas.microsoft.com/office/powerpoint/2010/main" val="41056912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25960" y="5022502"/>
            <a:ext cx="5486400" cy="566738"/>
          </a:xfrm>
          <a:effectLst>
            <a:outerShdw blurRad="50800" dist="38100" dir="16200000" rotWithShape="0">
              <a:prstClr val="black">
                <a:alpha val="40000"/>
              </a:prstClr>
            </a:outerShdw>
          </a:effectLst>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fr-CA" sz="4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9" name="Picture 3"/>
          <p:cNvPicPr>
            <a:picLocks noGrp="1" noChangeAspect="1" noChangeArrowheads="1"/>
          </p:cNvPicPr>
          <p:nvPr>
            <p:ph type="pic" idx="1"/>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t="6646" b="6646"/>
          <a:stretch>
            <a:fillRect/>
          </a:stretch>
        </p:blipFill>
        <p:spPr bwMode="auto">
          <a:xfrm>
            <a:off x="2247328" y="279401"/>
            <a:ext cx="5708527" cy="49497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0616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Annonce</a:t>
            </a:r>
            <a:endParaRPr lang="fr-FR" dirty="0"/>
          </a:p>
        </p:txBody>
      </p:sp>
      <p:sp>
        <p:nvSpPr>
          <p:cNvPr id="3" name="Espace réservé du contenu 2"/>
          <p:cNvSpPr>
            <a:spLocks noGrp="1"/>
          </p:cNvSpPr>
          <p:nvPr>
            <p:ph idx="1"/>
          </p:nvPr>
        </p:nvSpPr>
        <p:spPr/>
        <p:txBody>
          <a:bodyPr/>
          <a:lstStyle/>
          <a:p>
            <a:endParaRPr lang="fr-FR" dirty="0"/>
          </a:p>
        </p:txBody>
      </p:sp>
      <p:sp>
        <p:nvSpPr>
          <p:cNvPr id="4" name="Rectangle 3"/>
          <p:cNvSpPr/>
          <p:nvPr/>
        </p:nvSpPr>
        <p:spPr>
          <a:xfrm>
            <a:off x="899592" y="1844824"/>
            <a:ext cx="6624736" cy="4464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2267744" y="2780928"/>
            <a:ext cx="3384376" cy="369332"/>
          </a:xfrm>
          <a:prstGeom prst="rect">
            <a:avLst/>
          </a:prstGeom>
          <a:noFill/>
        </p:spPr>
        <p:txBody>
          <a:bodyPr wrap="square" rtlCol="0">
            <a:spAutoFit/>
          </a:bodyPr>
          <a:lstStyle/>
          <a:p>
            <a:endParaRPr lang="fr-FR" dirty="0"/>
          </a:p>
        </p:txBody>
      </p:sp>
      <p:sp>
        <p:nvSpPr>
          <p:cNvPr id="6" name="ZoneTexte 5"/>
          <p:cNvSpPr txBox="1"/>
          <p:nvPr/>
        </p:nvSpPr>
        <p:spPr>
          <a:xfrm>
            <a:off x="1475656" y="2649686"/>
            <a:ext cx="5832648" cy="2800767"/>
          </a:xfrm>
          <a:prstGeom prst="rect">
            <a:avLst/>
          </a:prstGeom>
          <a:noFill/>
        </p:spPr>
        <p:txBody>
          <a:bodyPr wrap="square" rtlCol="0">
            <a:spAutoFit/>
          </a:bodyPr>
          <a:lstStyle/>
          <a:p>
            <a:r>
              <a:rPr lang="fr-FR" sz="2400" b="1" dirty="0">
                <a:solidFill>
                  <a:srgbClr val="FF0000"/>
                </a:solidFill>
              </a:rPr>
              <a:t>Troisième Symposium de Santé et </a:t>
            </a:r>
            <a:r>
              <a:rPr lang="fr-FR" sz="2400" b="1" dirty="0" smtClean="0">
                <a:solidFill>
                  <a:srgbClr val="FF0000"/>
                </a:solidFill>
              </a:rPr>
              <a:t>Sécurité  </a:t>
            </a:r>
            <a:r>
              <a:rPr lang="fr-FR" sz="2400" b="1" dirty="0" smtClean="0">
                <a:solidFill>
                  <a:srgbClr val="FFC000"/>
                </a:solidFill>
              </a:rPr>
              <a:t>Cotonou 17-18- 19 Février 2016</a:t>
            </a:r>
          </a:p>
          <a:p>
            <a:r>
              <a:rPr lang="fr-FR" sz="2400" b="1" dirty="0" smtClean="0">
                <a:solidFill>
                  <a:schemeClr val="bg1"/>
                </a:solidFill>
              </a:rPr>
              <a:t>La santé des professionnels de santé en Afrique à l’heure des maladies émergentes </a:t>
            </a:r>
            <a:r>
              <a:rPr lang="fr-FR" sz="2400" b="1" smtClean="0">
                <a:solidFill>
                  <a:schemeClr val="bg1"/>
                </a:solidFill>
              </a:rPr>
              <a:t>et réémergences: </a:t>
            </a:r>
            <a:r>
              <a:rPr lang="fr-FR" sz="2400" b="1" dirty="0" smtClean="0">
                <a:solidFill>
                  <a:schemeClr val="bg1"/>
                </a:solidFill>
              </a:rPr>
              <a:t>défis et perspectives</a:t>
            </a:r>
          </a:p>
          <a:p>
            <a:r>
              <a:rPr lang="fr-FR" sz="2400" b="1" dirty="0" smtClean="0"/>
              <a:t>Site : </a:t>
            </a:r>
            <a:r>
              <a:rPr lang="fr-FR" sz="3200" b="1" dirty="0" smtClean="0"/>
              <a:t>WWW.Symposiumasbesst.com</a:t>
            </a:r>
            <a:endParaRPr lang="fr-FR" sz="3200" b="1" dirty="0">
              <a:solidFill>
                <a:srgbClr val="FF0000"/>
              </a:solidFill>
            </a:endParaRPr>
          </a:p>
        </p:txBody>
      </p:sp>
    </p:spTree>
    <p:extLst>
      <p:ext uri="{BB962C8B-B14F-4D97-AF65-F5344CB8AC3E}">
        <p14:creationId xmlns:p14="http://schemas.microsoft.com/office/powerpoint/2010/main" val="670061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uver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980728"/>
            <a:ext cx="4176464"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9673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sz="2800" b="1" dirty="0"/>
              <a:t>On trouve </a:t>
            </a:r>
            <a:r>
              <a:rPr lang="fr-FR" sz="2800" b="1" dirty="0">
                <a:solidFill>
                  <a:srgbClr val="FF0000"/>
                </a:solidFill>
              </a:rPr>
              <a:t>le même système de gestion </a:t>
            </a:r>
            <a:r>
              <a:rPr lang="fr-FR" sz="2800" b="1" dirty="0"/>
              <a:t>de la main-d’œuvre indigène à partir d’un fond de croyances et de représentations qui justifie </a:t>
            </a:r>
            <a:r>
              <a:rPr lang="fr-FR" sz="2800" b="1" dirty="0">
                <a:solidFill>
                  <a:srgbClr val="FF0000"/>
                </a:solidFill>
              </a:rPr>
              <a:t>l’usage de la violence dans les lieux de travail</a:t>
            </a:r>
            <a:r>
              <a:rPr lang="fr-FR" sz="2800" b="1" dirty="0"/>
              <a:t>. Jusqu’à la veille de la deuxième guerre mondiale, cette articulation du travail et de la violence s’est maintenue dans l’ensemble des territoires d’Outre-mer.</a:t>
            </a:r>
          </a:p>
          <a:p>
            <a:r>
              <a:rPr lang="fr-FR" sz="2800" b="1" dirty="0"/>
              <a:t>Ainsi, dans la plantation d’hévéa de </a:t>
            </a:r>
            <a:r>
              <a:rPr lang="fr-FR" sz="2800" b="1" dirty="0" err="1"/>
              <a:t>Dizzangué</a:t>
            </a:r>
            <a:r>
              <a:rPr lang="fr-FR" sz="2800" b="1" dirty="0"/>
              <a:t> au Cameroun </a:t>
            </a:r>
            <a:r>
              <a:rPr lang="fr-FR" sz="2800" b="1" dirty="0" smtClean="0"/>
              <a:t>……..</a:t>
            </a:r>
            <a:endParaRPr lang="fr-FR" sz="2800" b="1" dirty="0"/>
          </a:p>
          <a:p>
            <a:endParaRPr lang="fr-FR" dirty="0"/>
          </a:p>
          <a:p>
            <a:endParaRPr lang="fr-FR" dirty="0"/>
          </a:p>
        </p:txBody>
      </p:sp>
    </p:spTree>
    <p:extLst>
      <p:ext uri="{BB962C8B-B14F-4D97-AF65-F5344CB8AC3E}">
        <p14:creationId xmlns:p14="http://schemas.microsoft.com/office/powerpoint/2010/main" val="2374419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latin typeface="Arial Black" pitchFamily="34" charset="0"/>
              </a:rPr>
              <a:t>« La Société Africaine Forestière et Agricole (SAFA) est une caricature de l’entreprise coloniale qui fait </a:t>
            </a:r>
            <a:r>
              <a:rPr lang="fr-FR" dirty="0" smtClean="0">
                <a:solidFill>
                  <a:srgbClr val="FF0000"/>
                </a:solidFill>
                <a:latin typeface="Arial Black" pitchFamily="34" charset="0"/>
              </a:rPr>
              <a:t>suer le Nègre. </a:t>
            </a:r>
            <a:r>
              <a:rPr lang="fr-FR" dirty="0" smtClean="0">
                <a:latin typeface="Arial Black" pitchFamily="34" charset="0"/>
              </a:rPr>
              <a:t>Son patron </a:t>
            </a:r>
            <a:r>
              <a:rPr lang="fr-FR" dirty="0" err="1" smtClean="0">
                <a:latin typeface="Arial Black" pitchFamily="34" charset="0"/>
              </a:rPr>
              <a:t>Chamaulte</a:t>
            </a:r>
            <a:r>
              <a:rPr lang="fr-FR" dirty="0" smtClean="0">
                <a:latin typeface="Arial Black" pitchFamily="34" charset="0"/>
              </a:rPr>
              <a:t> est un des principaux activiste du colonat. Non seulement il paie mal ses employés, mais, dans l’univers intégré pour ne pas dire concentrationnaire qu’il gère </a:t>
            </a:r>
            <a:r>
              <a:rPr lang="fr-FR" dirty="0" smtClean="0">
                <a:solidFill>
                  <a:srgbClr val="FF0000"/>
                </a:solidFill>
                <a:latin typeface="Arial Black" pitchFamily="34" charset="0"/>
              </a:rPr>
              <a:t>à l’abri des contrôles administratifs, il récupère une bonne partie de la masse salariale</a:t>
            </a:r>
            <a:r>
              <a:rPr lang="fr-FR" dirty="0" smtClean="0">
                <a:latin typeface="Arial Black" pitchFamily="34" charset="0"/>
              </a:rPr>
              <a:t> par les canaux de son monopole commercial…. </a:t>
            </a:r>
            <a:endParaRPr lang="fr-FR" dirty="0">
              <a:latin typeface="Arial Black" pitchFamily="34" charset="0"/>
            </a:endParaRPr>
          </a:p>
        </p:txBody>
      </p:sp>
    </p:spTree>
    <p:extLst>
      <p:ext uri="{BB962C8B-B14F-4D97-AF65-F5344CB8AC3E}">
        <p14:creationId xmlns:p14="http://schemas.microsoft.com/office/powerpoint/2010/main" val="179236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latin typeface="Arial Black" pitchFamily="34" charset="0"/>
              </a:rPr>
              <a:t>…Dans </a:t>
            </a:r>
            <a:r>
              <a:rPr lang="fr-FR" dirty="0" smtClean="0">
                <a:solidFill>
                  <a:srgbClr val="FF0000"/>
                </a:solidFill>
                <a:latin typeface="Arial Black" pitchFamily="34" charset="0"/>
              </a:rPr>
              <a:t>c</a:t>
            </a:r>
            <a:r>
              <a:rPr lang="fr-FR" dirty="0" smtClean="0">
                <a:latin typeface="Arial Black" pitchFamily="34" charset="0"/>
              </a:rPr>
              <a:t>es plantations où l’arbitraire et la discrimination  sont de règle, les relations qui s’établissent entre </a:t>
            </a:r>
            <a:r>
              <a:rPr lang="fr-FR" dirty="0" smtClean="0">
                <a:solidFill>
                  <a:srgbClr val="FF0000"/>
                </a:solidFill>
                <a:latin typeface="Arial Black" pitchFamily="34" charset="0"/>
              </a:rPr>
              <a:t>l’employeur</a:t>
            </a:r>
            <a:r>
              <a:rPr lang="fr-FR" dirty="0" smtClean="0">
                <a:latin typeface="Arial Black" pitchFamily="34" charset="0"/>
              </a:rPr>
              <a:t> et ses </a:t>
            </a:r>
            <a:r>
              <a:rPr lang="fr-FR" dirty="0" smtClean="0">
                <a:solidFill>
                  <a:srgbClr val="FF0000"/>
                </a:solidFill>
                <a:latin typeface="Arial Black" pitchFamily="34" charset="0"/>
              </a:rPr>
              <a:t>employés</a:t>
            </a:r>
            <a:r>
              <a:rPr lang="fr-FR" dirty="0" smtClean="0">
                <a:latin typeface="Arial Black" pitchFamily="34" charset="0"/>
              </a:rPr>
              <a:t> témoignent d’une incroyable cruauté </a:t>
            </a:r>
            <a:r>
              <a:rPr lang="fr-FR" dirty="0">
                <a:latin typeface="Arial Black" pitchFamily="34" charset="0"/>
              </a:rPr>
              <a:t>»</a:t>
            </a:r>
          </a:p>
        </p:txBody>
      </p:sp>
    </p:spTree>
    <p:extLst>
      <p:ext uri="{BB962C8B-B14F-4D97-AF65-F5344CB8AC3E}">
        <p14:creationId xmlns:p14="http://schemas.microsoft.com/office/powerpoint/2010/main" val="2218422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i="1" dirty="0">
                <a:latin typeface="Arial Black" pitchFamily="34" charset="0"/>
              </a:rPr>
              <a:t>Au Soudan français, les plantations de sisal furent longtemps un lieu de souffrance pour des générations de travailleurs africains. </a:t>
            </a:r>
            <a:r>
              <a:rPr lang="fr-FR" i="1" dirty="0" err="1">
                <a:latin typeface="Arial Black" pitchFamily="34" charset="0"/>
              </a:rPr>
              <a:t>Babacar</a:t>
            </a:r>
            <a:r>
              <a:rPr lang="fr-FR" i="1" dirty="0">
                <a:latin typeface="Arial Black" pitchFamily="34" charset="0"/>
              </a:rPr>
              <a:t> </a:t>
            </a:r>
            <a:r>
              <a:rPr lang="fr-FR" i="1" dirty="0" err="1">
                <a:latin typeface="Arial Black" pitchFamily="34" charset="0"/>
              </a:rPr>
              <a:t>Fall</a:t>
            </a:r>
            <a:r>
              <a:rPr lang="fr-FR" i="1" dirty="0">
                <a:latin typeface="Arial Black" pitchFamily="34" charset="0"/>
              </a:rPr>
              <a:t> </a:t>
            </a:r>
            <a:r>
              <a:rPr lang="fr-FR" i="1" dirty="0" smtClean="0">
                <a:latin typeface="Arial Black" pitchFamily="34" charset="0"/>
              </a:rPr>
              <a:t> rappelle </a:t>
            </a:r>
            <a:r>
              <a:rPr lang="fr-FR" i="1" dirty="0">
                <a:latin typeface="Arial Black" pitchFamily="34" charset="0"/>
              </a:rPr>
              <a:t>ce fait dans une analyse lucide </a:t>
            </a:r>
            <a:r>
              <a:rPr lang="fr-FR" i="1" dirty="0" smtClean="0">
                <a:latin typeface="Arial Black" pitchFamily="34" charset="0"/>
              </a:rPr>
              <a:t>où </a:t>
            </a:r>
            <a:r>
              <a:rPr lang="fr-FR" i="1" dirty="0">
                <a:latin typeface="Arial Black" pitchFamily="34" charset="0"/>
              </a:rPr>
              <a:t>il écrit notamment : « Pour stimuler la productivité, il fallut avoir recours au mauvais traitement par chicote, les gifles, les punitions et ainsi, vaincre toute manifestation d’apathie ou de paresse chez les indigènes »</a:t>
            </a:r>
          </a:p>
          <a:p>
            <a:endParaRPr lang="fr-FR" dirty="0"/>
          </a:p>
        </p:txBody>
      </p:sp>
    </p:spTree>
    <p:extLst>
      <p:ext uri="{BB962C8B-B14F-4D97-AF65-F5344CB8AC3E}">
        <p14:creationId xmlns:p14="http://schemas.microsoft.com/office/powerpoint/2010/main" val="26779006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tiguïté">
  <a:themeElements>
    <a:clrScheme name="Élémentaire">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10329</TotalTime>
  <Words>1515</Words>
  <Application>Microsoft Office PowerPoint</Application>
  <PresentationFormat>Affichage à l'écran (4:3)</PresentationFormat>
  <Paragraphs>400</Paragraphs>
  <Slides>49</Slides>
  <Notes>0</Notes>
  <HiddenSlides>1</HiddenSlides>
  <MMClips>0</MMClips>
  <ScaleCrop>false</ScaleCrop>
  <HeadingPairs>
    <vt:vector size="4" baseType="variant">
      <vt:variant>
        <vt:lpstr>Thème</vt:lpstr>
      </vt:variant>
      <vt:variant>
        <vt:i4>1</vt:i4>
      </vt:variant>
      <vt:variant>
        <vt:lpstr>Titres des diapositives</vt:lpstr>
      </vt:variant>
      <vt:variant>
        <vt:i4>49</vt:i4>
      </vt:variant>
    </vt:vector>
  </HeadingPairs>
  <TitlesOfParts>
    <vt:vector size="50" baseType="lpstr">
      <vt:lpstr>Contiguïté</vt:lpstr>
      <vt:lpstr>Les Services de Santé et sécurité au Travail en Afrique</vt:lpstr>
      <vt:lpstr>Plan</vt:lpstr>
      <vt:lpstr>Points essentiels</vt:lpstr>
      <vt:lpstr> La SST en Afrique avant les indépendances </vt:lpstr>
      <vt:lpstr>Présentation PowerPoint</vt:lpstr>
      <vt:lpstr>Présentation PowerPoint</vt:lpstr>
      <vt:lpstr>Présentation PowerPoint</vt:lpstr>
      <vt:lpstr>Présentation PowerPoint</vt:lpstr>
      <vt:lpstr>Présentation PowerPoint</vt:lpstr>
      <vt:lpstr>Présentation PowerPoint</vt:lpstr>
      <vt:lpstr>Que retenir</vt:lpstr>
      <vt:lpstr> La SST après les indépendances et les défis actuels  </vt:lpstr>
      <vt:lpstr>ENJEUX</vt:lpstr>
      <vt:lpstr>Présentation PowerPoint</vt:lpstr>
      <vt:lpstr>Enjeux socio-sanitaires</vt:lpstr>
      <vt:lpstr>Cas des mines</vt:lpstr>
      <vt:lpstr>Présentation PowerPoint</vt:lpstr>
      <vt:lpstr>Présentation PowerPoint</vt:lpstr>
      <vt:lpstr>Présentation PowerPoint</vt:lpstr>
      <vt:lpstr>Intoxication au plomb dans une mine d’or: cas du Nigéria</vt:lpstr>
      <vt:lpstr>Enjeux socio sanitaire : cas de l’agriculture</vt:lpstr>
      <vt:lpstr>Agriculture-santé: cas du Bénin</vt:lpstr>
      <vt:lpstr>Rappel et contenu </vt:lpstr>
      <vt:lpstr>SUITE ARTICLE</vt:lpstr>
      <vt:lpstr>Santé en Afrique et Santé au travail</vt:lpstr>
      <vt:lpstr>Présentation PowerPoint</vt:lpstr>
      <vt:lpstr>  </vt:lpstr>
      <vt:lpstr>PROFIL NATIONAL DE LA SECURITE ET SANTE AU TRAVAIL DES PAYS FRANCOPHONES D’AFRIQUE (PFA)                                                                                                        (SELON LES DISPOSITIONS DE LA CONVENTION 187 ET DE LA RECOMMANDATION 197 DE L’OIT) </vt:lpstr>
      <vt:lpstr>But</vt:lpstr>
      <vt:lpstr>Collecte de de donnés Grille à 22 éléments à renseigner (ici les 12 premiers)</vt:lpstr>
      <vt:lpstr>Quelques résultats</vt:lpstr>
      <vt:lpstr>Présentation PowerPoint</vt:lpstr>
      <vt:lpstr> L’existence au sein des entreprises d’un cadre de dialogue social sur la SST </vt:lpstr>
      <vt:lpstr>1. La ratification des textes</vt:lpstr>
      <vt:lpstr>Présentation PowerPoint</vt:lpstr>
      <vt:lpstr> Enjeux en lien avec les risques professionnels </vt:lpstr>
      <vt:lpstr>Présentation PowerPoint</vt:lpstr>
      <vt:lpstr>Présentation PowerPoint</vt:lpstr>
      <vt:lpstr>Présentation PowerPoint</vt:lpstr>
      <vt:lpstr>Présentation PowerPoint</vt:lpstr>
      <vt:lpstr>Présentation PowerPoint</vt:lpstr>
      <vt:lpstr>Que retenir</vt:lpstr>
      <vt:lpstr>Au plan générale : Mieux connaître la santé des travailleurs et les expositions professionnelles </vt:lpstr>
      <vt:lpstr>Au plan spécifique  1</vt:lpstr>
      <vt:lpstr>Au plan spécifique  2</vt:lpstr>
      <vt:lpstr>Perspectives Conclusion</vt:lpstr>
      <vt:lpstr> Informer, Former, former et encore former </vt:lpstr>
      <vt:lpstr>Présentation PowerPoint</vt:lpstr>
      <vt:lpstr>Annonce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services de Santé au Travail en Afrique</dc:title>
  <dc:creator>COMPAQ</dc:creator>
  <cp:lastModifiedBy>COMPAQ</cp:lastModifiedBy>
  <cp:revision>76</cp:revision>
  <dcterms:created xsi:type="dcterms:W3CDTF">2015-03-31T20:23:39Z</dcterms:created>
  <dcterms:modified xsi:type="dcterms:W3CDTF">2015-04-09T07:08:33Z</dcterms:modified>
</cp:coreProperties>
</file>